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660"/>
  </p:normalViewPr>
  <p:slideViewPr>
    <p:cSldViewPr snapToGrid="0">
      <p:cViewPr varScale="1">
        <p:scale>
          <a:sx n="88" d="100"/>
          <a:sy n="88" d="100"/>
        </p:scale>
        <p:origin x="-422"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6E023F5-A6C6-4F9E-9A1F-51E73C3F6A90}" type="datetimeFigureOut">
              <a:rPr lang="el-GR" smtClean="0"/>
              <a:pPr/>
              <a:t>9/2/2021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3436387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6E023F5-A6C6-4F9E-9A1F-51E73C3F6A90}" type="datetimeFigureOut">
              <a:rPr lang="el-GR" smtClean="0"/>
              <a:pPr/>
              <a:t>9/2/2021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756320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6E023F5-A6C6-4F9E-9A1F-51E73C3F6A90}" type="datetimeFigureOut">
              <a:rPr lang="el-GR" smtClean="0"/>
              <a:pPr/>
              <a:t>9/2/2021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3797024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6E023F5-A6C6-4F9E-9A1F-51E73C3F6A90}" type="datetimeFigureOut">
              <a:rPr lang="el-GR" smtClean="0"/>
              <a:pPr/>
              <a:t>9/2/2021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1084904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6E023F5-A6C6-4F9E-9A1F-51E73C3F6A90}" type="datetimeFigureOut">
              <a:rPr lang="el-GR" smtClean="0"/>
              <a:pPr/>
              <a:t>9/2/2021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2263533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6E023F5-A6C6-4F9E-9A1F-51E73C3F6A90}" type="datetimeFigureOut">
              <a:rPr lang="el-GR" smtClean="0"/>
              <a:pPr/>
              <a:t>9/2/2021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3606307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46E023F5-A6C6-4F9E-9A1F-51E73C3F6A90}" type="datetimeFigureOut">
              <a:rPr lang="el-GR" smtClean="0"/>
              <a:pPr/>
              <a:t>9/2/2021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3213919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6E023F5-A6C6-4F9E-9A1F-51E73C3F6A90}" type="datetimeFigureOut">
              <a:rPr lang="el-GR" smtClean="0"/>
              <a:pPr/>
              <a:t>9/2/2021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3290013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6E023F5-A6C6-4F9E-9A1F-51E73C3F6A90}" type="datetimeFigureOut">
              <a:rPr lang="el-GR" smtClean="0"/>
              <a:pPr/>
              <a:t>9/2/2021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87574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6E023F5-A6C6-4F9E-9A1F-51E73C3F6A90}" type="datetimeFigureOut">
              <a:rPr lang="el-GR" smtClean="0"/>
              <a:pPr/>
              <a:t>9/2/2021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3167973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6E023F5-A6C6-4F9E-9A1F-51E73C3F6A90}" type="datetimeFigureOut">
              <a:rPr lang="el-GR" smtClean="0"/>
              <a:pPr/>
              <a:t>9/2/2021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4269719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E023F5-A6C6-4F9E-9A1F-51E73C3F6A90}" type="datetimeFigureOut">
              <a:rPr lang="el-GR" smtClean="0"/>
              <a:pPr/>
              <a:t>9/2/2021</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9CAA2-BEA0-4E5A-B3A4-9781E6083B05}" type="slidenum">
              <a:rPr lang="el-GR" smtClean="0"/>
              <a:pPr/>
              <a:t>‹#›</a:t>
            </a:fld>
            <a:endParaRPr lang="el-GR"/>
          </a:p>
        </p:txBody>
      </p:sp>
    </p:spTree>
    <p:extLst>
      <p:ext uri="{BB962C8B-B14F-4D97-AF65-F5344CB8AC3E}">
        <p14:creationId xmlns:p14="http://schemas.microsoft.com/office/powerpoint/2010/main" xmlns="" val="96083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309816"/>
            <a:ext cx="9144000" cy="700216"/>
          </a:xfrm>
        </p:spPr>
        <p:txBody>
          <a:bodyPr>
            <a:normAutofit fontScale="90000"/>
          </a:bodyPr>
          <a:lstStyle/>
          <a:p>
            <a:r>
              <a:rPr lang="en-US" dirty="0" smtClean="0"/>
              <a:t/>
            </a:r>
            <a:br>
              <a:rPr lang="en-US" dirty="0" smtClean="0"/>
            </a:br>
            <a:endParaRPr lang="el-GR" dirty="0"/>
          </a:p>
        </p:txBody>
      </p:sp>
      <p:sp>
        <p:nvSpPr>
          <p:cNvPr id="3" name="Υπότιτλος 2"/>
          <p:cNvSpPr>
            <a:spLocks noGrp="1"/>
          </p:cNvSpPr>
          <p:nvPr>
            <p:ph type="subTitle" idx="1"/>
          </p:nvPr>
        </p:nvSpPr>
        <p:spPr>
          <a:xfrm>
            <a:off x="1524000" y="2125363"/>
            <a:ext cx="9144000" cy="3132438"/>
          </a:xfrm>
        </p:spPr>
        <p:txBody>
          <a:bodyPr>
            <a:normAutofit/>
          </a:bodyPr>
          <a:lstStyle/>
          <a:p>
            <a:pPr algn="l"/>
            <a:r>
              <a:rPr lang="en-US" sz="2000" dirty="0" smtClean="0"/>
              <a:t>Leonardo was born on 14/15 April 1452[b] in the Tuscan hill town of Vinci, was an Italian polymath of the High Renaissance who is widely considered one of the most diversely talented individuals ever to have lived. He also became known for his notebooks, in which he made drawings and notes on science and invention; these involve a variety of subjects including anatomy, astronomy, botany, cartography, painting, and paleontology. Leonardo is widely considered one of the greatest painters of all time. Mona Lisa is the most famous of his works and the most famous portrait ever made.</a:t>
            </a:r>
            <a:endParaRPr lang="el-GR" sz="2000" dirty="0"/>
          </a:p>
        </p:txBody>
      </p:sp>
      <p:sp>
        <p:nvSpPr>
          <p:cNvPr id="4" name="Ορθογώνιο 3"/>
          <p:cNvSpPr/>
          <p:nvPr/>
        </p:nvSpPr>
        <p:spPr>
          <a:xfrm>
            <a:off x="1524000" y="609710"/>
            <a:ext cx="9143999" cy="707886"/>
          </a:xfrm>
          <a:prstGeom prst="rect">
            <a:avLst/>
          </a:prstGeom>
        </p:spPr>
        <p:txBody>
          <a:bodyPr wrap="square">
            <a:spAutoFit/>
          </a:bodyPr>
          <a:lstStyle/>
          <a:p>
            <a:pPr algn="ctr"/>
            <a:r>
              <a:rPr lang="en-US" sz="4000" u="sng" dirty="0" smtClean="0"/>
              <a:t>Leonardo da Vinci</a:t>
            </a:r>
            <a:endParaRPr lang="el-GR" sz="4000" u="sng" dirty="0"/>
          </a:p>
        </p:txBody>
      </p:sp>
    </p:spTree>
    <p:extLst>
      <p:ext uri="{BB962C8B-B14F-4D97-AF65-F5344CB8AC3E}">
        <p14:creationId xmlns:p14="http://schemas.microsoft.com/office/powerpoint/2010/main" xmlns="" val="3351964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sz="half" idx="2"/>
          </p:nvPr>
        </p:nvSpPr>
        <p:spPr>
          <a:xfrm>
            <a:off x="839788" y="1878227"/>
            <a:ext cx="5157787" cy="4311436"/>
          </a:xfrm>
        </p:spPr>
        <p:txBody>
          <a:bodyPr>
            <a:normAutofit/>
          </a:bodyPr>
          <a:lstStyle/>
          <a:p>
            <a:r>
              <a:rPr lang="en-US" sz="2000" dirty="0" smtClean="0"/>
              <a:t>Despite the recent awareness and admiration of Leonardo as a scientist and inventor, for the better part of four hundred years his fame rested on his achievements as a painter. A handful of works that are either authenticated or attributed to him have been regarded as among the great masterpieces. These paintings are famous for a variety of qualities that have been much imitated by students and discussed at great length by connoisseurs and critics. By the 1490s Leonardo had already been described as a "Divine" painter.</a:t>
            </a:r>
            <a:endParaRPr lang="el-GR" sz="2000" dirty="0"/>
          </a:p>
        </p:txBody>
      </p:sp>
      <p:sp>
        <p:nvSpPr>
          <p:cNvPr id="6" name="Θέση περιεχομένου 5"/>
          <p:cNvSpPr>
            <a:spLocks noGrp="1"/>
          </p:cNvSpPr>
          <p:nvPr>
            <p:ph sz="quarter" idx="4"/>
          </p:nvPr>
        </p:nvSpPr>
        <p:spPr>
          <a:xfrm>
            <a:off x="6172200" y="1887237"/>
            <a:ext cx="5183188" cy="4302426"/>
          </a:xfrm>
        </p:spPr>
        <p:txBody>
          <a:bodyPr>
            <a:normAutofit/>
          </a:bodyPr>
          <a:lstStyle/>
          <a:p>
            <a:r>
              <a:rPr lang="en-US" sz="2000" dirty="0" smtClean="0"/>
              <a:t>Among the qualities that make Leonardo's work unique are his innovative techniques for laying on the paint; his detailed knowledge of anatomy, light, botany and geology; his interest in physiognomy and the way humans register emotion in expression and gesture; his innovative use of the human form in figurative composition; and his use of subtle gradation of tone. All these qualities come together in his most famous painted works, the Mona Lisa, the Last Supper, and the Virgin of the Rocks.</a:t>
            </a:r>
            <a:endParaRPr lang="el-GR" sz="2000" dirty="0"/>
          </a:p>
        </p:txBody>
      </p:sp>
      <p:sp>
        <p:nvSpPr>
          <p:cNvPr id="7" name="Τίτλος 6"/>
          <p:cNvSpPr>
            <a:spLocks noGrp="1"/>
          </p:cNvSpPr>
          <p:nvPr>
            <p:ph type="title"/>
          </p:nvPr>
        </p:nvSpPr>
        <p:spPr>
          <a:xfrm>
            <a:off x="839788" y="365125"/>
            <a:ext cx="10515600" cy="1325563"/>
          </a:xfrm>
        </p:spPr>
        <p:txBody>
          <a:bodyPr>
            <a:normAutofit/>
          </a:bodyPr>
          <a:lstStyle/>
          <a:p>
            <a:pPr algn="ctr"/>
            <a:r>
              <a:rPr lang="en-US" sz="4000" b="1" u="sng" dirty="0" smtClean="0"/>
              <a:t>Painting</a:t>
            </a:r>
            <a:endParaRPr lang="el-GR" sz="4000" b="1" u="sng" dirty="0"/>
          </a:p>
        </p:txBody>
      </p:sp>
    </p:spTree>
    <p:extLst>
      <p:ext uri="{BB962C8B-B14F-4D97-AF65-F5344CB8AC3E}">
        <p14:creationId xmlns:p14="http://schemas.microsoft.com/office/powerpoint/2010/main" xmlns="" val="9339389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n-US" sz="4000" dirty="0" smtClean="0"/>
              <a:t> </a:t>
            </a:r>
            <a:r>
              <a:rPr lang="en-US" sz="4000" b="1" u="sng" dirty="0" smtClean="0"/>
              <a:t>The Last Supper</a:t>
            </a:r>
            <a:endParaRPr lang="el-GR" sz="4000" b="1" u="sng" dirty="0"/>
          </a:p>
        </p:txBody>
      </p:sp>
      <p:sp>
        <p:nvSpPr>
          <p:cNvPr id="4" name="Θέση περιεχομένου 3"/>
          <p:cNvSpPr>
            <a:spLocks noGrp="1"/>
          </p:cNvSpPr>
          <p:nvPr>
            <p:ph sz="half" idx="2"/>
          </p:nvPr>
        </p:nvSpPr>
        <p:spPr>
          <a:xfrm>
            <a:off x="839788" y="1690689"/>
            <a:ext cx="5379780" cy="4498974"/>
          </a:xfrm>
        </p:spPr>
        <p:txBody>
          <a:bodyPr>
            <a:normAutofit fontScale="92500" lnSpcReduction="10000"/>
          </a:bodyPr>
          <a:lstStyle/>
          <a:p>
            <a:r>
              <a:rPr lang="en-US" sz="2000" dirty="0" smtClean="0"/>
              <a:t>Leonardo's most famous painting of the 1490s is The Last Supper, commissioned for the refectory of the Convent of Santa Maria Della Grazie in Milan. It represents the last meal shared by Jesus with his disciples before his capture and death, and shows the moment when Jesus has just said "one of you will betray me", and the consternation that this statement caused. When finished, the painting was acclaimed as a masterpiece of design and characterization but it deteriorated rapidly, so that within a hundred years it was described by one viewer as "completely ruined." Leonardo, instead of using the reliable technique of fresco, had used tempera over a ground that was mainly gesso, resulting in a surface subject to </a:t>
            </a:r>
            <a:r>
              <a:rPr lang="en-US" sz="2000" dirty="0" err="1" smtClean="0"/>
              <a:t>mould</a:t>
            </a:r>
            <a:r>
              <a:rPr lang="en-US" sz="2000" dirty="0" smtClean="0"/>
              <a:t> and to flaking. Despite this, the painting remains one of the most reproduced works of art.</a:t>
            </a:r>
            <a:endParaRPr lang="el-GR" sz="2000" dirty="0"/>
          </a:p>
        </p:txBody>
      </p:sp>
      <p:pic>
        <p:nvPicPr>
          <p:cNvPr id="7" name="Θέση περιεχομένου 6"/>
          <p:cNvPicPr>
            <a:picLocks noGrp="1" noChangeAspect="1"/>
          </p:cNvPicPr>
          <p:nvPr>
            <p:ph sz="quarter" idx="4"/>
          </p:nvPr>
        </p:nvPicPr>
        <p:blipFill>
          <a:blip r:embed="rId2"/>
          <a:stretch>
            <a:fillRect/>
          </a:stretch>
        </p:blipFill>
        <p:spPr>
          <a:xfrm>
            <a:off x="6409467" y="2107778"/>
            <a:ext cx="5263549" cy="2966728"/>
          </a:xfrm>
          <a:prstGeom prst="rect">
            <a:avLst/>
          </a:prstGeom>
        </p:spPr>
      </p:pic>
    </p:spTree>
    <p:extLst>
      <p:ext uri="{BB962C8B-B14F-4D97-AF65-F5344CB8AC3E}">
        <p14:creationId xmlns:p14="http://schemas.microsoft.com/office/powerpoint/2010/main" xmlns="" val="29398066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smtClean="0"/>
              <a:t> </a:t>
            </a:r>
            <a:r>
              <a:rPr lang="en-US" sz="4000" b="1" u="sng" dirty="0" smtClean="0"/>
              <a:t>Mona Lisa </a:t>
            </a:r>
            <a:endParaRPr lang="el-GR" sz="4000" b="1" u="sng" dirty="0"/>
          </a:p>
        </p:txBody>
      </p:sp>
      <p:sp>
        <p:nvSpPr>
          <p:cNvPr id="4" name="Θέση περιεχομένου 3"/>
          <p:cNvSpPr>
            <a:spLocks noGrp="1"/>
          </p:cNvSpPr>
          <p:nvPr>
            <p:ph sz="half" idx="2"/>
          </p:nvPr>
        </p:nvSpPr>
        <p:spPr>
          <a:xfrm>
            <a:off x="839788" y="1690688"/>
            <a:ext cx="5964666" cy="4498975"/>
          </a:xfrm>
        </p:spPr>
        <p:txBody>
          <a:bodyPr>
            <a:noAutofit/>
          </a:bodyPr>
          <a:lstStyle/>
          <a:p>
            <a:r>
              <a:rPr lang="en-US" sz="2000" dirty="0" smtClean="0"/>
              <a:t>Among the works created by Leonardo in the 16th century is the small portrait known as the Mona Lisa or La </a:t>
            </a:r>
            <a:r>
              <a:rPr lang="en-US" sz="2000" dirty="0" err="1" smtClean="0"/>
              <a:t>Gioconda</a:t>
            </a:r>
            <a:r>
              <a:rPr lang="en-US" sz="2000" dirty="0" smtClean="0"/>
              <a:t>, the laughing one. In the present era, it is arguably the most famous painting in the world. Its fame rests, in particular, on the elusive smile on the woman's face, its mysterious quality perhaps due to the subtly shadowed corners of the mouth and eyes such that the exact nature of the smile cannot be determined. The shadowy quality for which the work is renowned came to be called "</a:t>
            </a:r>
            <a:r>
              <a:rPr lang="en-US" sz="2000" dirty="0" err="1" smtClean="0"/>
              <a:t>sfumato</a:t>
            </a:r>
            <a:r>
              <a:rPr lang="en-US" sz="2000" dirty="0" smtClean="0"/>
              <a:t>," or Leonardo's smoke. Vasari, who is generally thought to have known the painting only by repute, said that "the smile was so pleasing that it seemed divine rather than human; and those who saw it were amazed to find that it was as alive as the original."</a:t>
            </a:r>
            <a:endParaRPr lang="el-GR" sz="2000" dirty="0"/>
          </a:p>
        </p:txBody>
      </p:sp>
      <p:pic>
        <p:nvPicPr>
          <p:cNvPr id="7" name="Θέση περιεχομένου 6"/>
          <p:cNvPicPr>
            <a:picLocks noGrp="1" noChangeAspect="1"/>
          </p:cNvPicPr>
          <p:nvPr>
            <p:ph sz="quarter" idx="4"/>
          </p:nvPr>
        </p:nvPicPr>
        <p:blipFill>
          <a:blip r:embed="rId2"/>
          <a:stretch>
            <a:fillRect/>
          </a:stretch>
        </p:blipFill>
        <p:spPr>
          <a:xfrm>
            <a:off x="7644714" y="1690688"/>
            <a:ext cx="2553729" cy="3800550"/>
          </a:xfrm>
          <a:prstGeom prst="rect">
            <a:avLst/>
          </a:prstGeom>
        </p:spPr>
      </p:pic>
    </p:spTree>
    <p:extLst>
      <p:ext uri="{BB962C8B-B14F-4D97-AF65-F5344CB8AC3E}">
        <p14:creationId xmlns:p14="http://schemas.microsoft.com/office/powerpoint/2010/main" xmlns="" val="2782002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737286"/>
          </a:xfrm>
        </p:spPr>
        <p:txBody>
          <a:bodyPr>
            <a:normAutofit/>
          </a:bodyPr>
          <a:lstStyle/>
          <a:p>
            <a:pPr algn="ctr"/>
            <a:r>
              <a:rPr lang="en-US" sz="4000" b="1" u="sng" dirty="0" smtClean="0"/>
              <a:t>Old age and death</a:t>
            </a:r>
            <a:endParaRPr lang="el-GR" sz="4000" b="1" u="sng" dirty="0"/>
          </a:p>
        </p:txBody>
      </p:sp>
      <p:sp>
        <p:nvSpPr>
          <p:cNvPr id="4" name="Θέση κειμένου 3"/>
          <p:cNvSpPr>
            <a:spLocks noGrp="1"/>
          </p:cNvSpPr>
          <p:nvPr>
            <p:ph type="body" sz="half" idx="2"/>
          </p:nvPr>
        </p:nvSpPr>
        <p:spPr>
          <a:xfrm>
            <a:off x="362466" y="1834979"/>
            <a:ext cx="5280454" cy="3297195"/>
          </a:xfrm>
        </p:spPr>
        <p:txBody>
          <a:bodyPr>
            <a:normAutofit/>
          </a:bodyPr>
          <a:lstStyle/>
          <a:p>
            <a:r>
              <a:rPr lang="en-US" sz="2000" dirty="0" smtClean="0"/>
              <a:t>Properly named Leonardo di </a:t>
            </a:r>
            <a:r>
              <a:rPr lang="en-US" sz="2000" dirty="0" err="1" smtClean="0"/>
              <a:t>ser</a:t>
            </a:r>
            <a:r>
              <a:rPr lang="en-US" sz="2000" dirty="0" smtClean="0"/>
              <a:t> </a:t>
            </a:r>
            <a:r>
              <a:rPr lang="en-US" sz="2000" dirty="0" err="1" smtClean="0"/>
              <a:t>Piero</a:t>
            </a:r>
            <a:r>
              <a:rPr lang="en-US" sz="2000" dirty="0" smtClean="0"/>
              <a:t> da Vinci, Leonardo was born out of wedlock to a notary, </a:t>
            </a:r>
            <a:r>
              <a:rPr lang="en-US" sz="2000" dirty="0" err="1" smtClean="0"/>
              <a:t>Piero</a:t>
            </a:r>
            <a:r>
              <a:rPr lang="en-US" sz="2000" dirty="0" smtClean="0"/>
              <a:t> da Vinci, and a peasant woman, </a:t>
            </a:r>
            <a:r>
              <a:rPr lang="en-US" sz="2000" dirty="0" err="1" smtClean="0"/>
              <a:t>Caterina</a:t>
            </a:r>
            <a:r>
              <a:rPr lang="en-US" sz="2000" dirty="0" smtClean="0"/>
              <a:t>, in Vinci, in the region of Florence, Italy. Leonardo was educated in the studio of the renowned Italian painter Andrea del Verrocchio. Much of his earlier working life was spent in the service of Ludovico </a:t>
            </a:r>
            <a:r>
              <a:rPr lang="en-US" sz="2000" dirty="0" err="1" smtClean="0"/>
              <a:t>il</a:t>
            </a:r>
            <a:r>
              <a:rPr lang="en-US" sz="2000" dirty="0" smtClean="0"/>
              <a:t> Moro in Milan, and he later worked in Rome, Bologna and Venice. He spent his last three years in France, where he died in 1519.</a:t>
            </a:r>
            <a:endParaRPr lang="el-GR" sz="2000" dirty="0"/>
          </a:p>
        </p:txBody>
      </p:sp>
      <p:pic>
        <p:nvPicPr>
          <p:cNvPr id="7" name="Θέση εικόνας 6"/>
          <p:cNvPicPr>
            <a:picLocks noGrp="1" noChangeAspect="1"/>
          </p:cNvPicPr>
          <p:nvPr>
            <p:ph type="pic" idx="1"/>
          </p:nvPr>
        </p:nvPicPr>
        <p:blipFill>
          <a:blip r:embed="rId2"/>
          <a:srcRect t="10520" b="10520"/>
          <a:stretch>
            <a:fillRect/>
          </a:stretch>
        </p:blipFill>
        <p:spPr>
          <a:xfrm>
            <a:off x="5642920" y="937999"/>
            <a:ext cx="5717059" cy="4598992"/>
          </a:xfrm>
          <a:prstGeom prst="rect">
            <a:avLst/>
          </a:prstGeom>
        </p:spPr>
      </p:pic>
    </p:spTree>
    <p:extLst>
      <p:ext uri="{BB962C8B-B14F-4D97-AF65-F5344CB8AC3E}">
        <p14:creationId xmlns:p14="http://schemas.microsoft.com/office/powerpoint/2010/main" xmlns="" val="389936796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719</Words>
  <Application>Microsoft Office PowerPoint</Application>
  <PresentationFormat>Προσαρμογή</PresentationFormat>
  <Paragraphs>12</Paragraphs>
  <Slides>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vt:i4>
      </vt:variant>
    </vt:vector>
  </HeadingPairs>
  <TitlesOfParts>
    <vt:vector size="6" baseType="lpstr">
      <vt:lpstr>Θέμα του Office</vt:lpstr>
      <vt:lpstr> </vt:lpstr>
      <vt:lpstr>Painting</vt:lpstr>
      <vt:lpstr> The Last Supper</vt:lpstr>
      <vt:lpstr> Mona Lisa </vt:lpstr>
      <vt:lpstr>Old age and death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jimmyspaoki@gmail.com</dc:creator>
  <cp:lastModifiedBy>Εvangelia</cp:lastModifiedBy>
  <cp:revision>4</cp:revision>
  <dcterms:created xsi:type="dcterms:W3CDTF">2021-02-06T10:29:15Z</dcterms:created>
  <dcterms:modified xsi:type="dcterms:W3CDTF">2021-02-09T19:53:01Z</dcterms:modified>
</cp:coreProperties>
</file>