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10"/>
  </p:notesMasterIdLst>
  <p:sldIdLst>
    <p:sldId id="256" r:id="rId2"/>
    <p:sldId id="257" r:id="rId3"/>
    <p:sldId id="258" r:id="rId4"/>
    <p:sldId id="259" r:id="rId5"/>
    <p:sldId id="261"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C9651-084E-41D0-A039-0A3F70AD0E22}" type="datetimeFigureOut">
              <a:rPr lang="el-GR" smtClean="0"/>
              <a:t>21/4/2024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1996D-6B89-41A9-A6A7-DC5921EA2723}" type="slidenum">
              <a:rPr lang="el-GR" smtClean="0"/>
              <a:t>‹#›</a:t>
            </a:fld>
            <a:endParaRPr lang="el-GR"/>
          </a:p>
        </p:txBody>
      </p:sp>
    </p:spTree>
    <p:extLst>
      <p:ext uri="{BB962C8B-B14F-4D97-AF65-F5344CB8AC3E}">
        <p14:creationId xmlns:p14="http://schemas.microsoft.com/office/powerpoint/2010/main" val="1891185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AA189B4-5947-472A-9AFE-AB94F5CF8993}" type="datetimeFigureOut">
              <a:rPr lang="el-GR" smtClean="0"/>
              <a:t>21/4/2024</a:t>
            </a:fld>
            <a:endParaRPr lang="el-G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l-G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5C1CDB2-D9F0-46DF-904A-4E82D053B0C6}" type="slidenum">
              <a:rPr lang="el-GR" smtClean="0"/>
              <a:t>‹#›</a:t>
            </a:fld>
            <a:endParaRPr lang="el-GR"/>
          </a:p>
        </p:txBody>
      </p:sp>
    </p:spTree>
    <p:extLst>
      <p:ext uri="{BB962C8B-B14F-4D97-AF65-F5344CB8AC3E}">
        <p14:creationId xmlns:p14="http://schemas.microsoft.com/office/powerpoint/2010/main" val="4060196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AA189B4-5947-472A-9AFE-AB94F5CF8993}" type="datetimeFigureOut">
              <a:rPr lang="el-GR" smtClean="0"/>
              <a:t>21/4/2024</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5C1CDB2-D9F0-46DF-904A-4E82D053B0C6}" type="slidenum">
              <a:rPr lang="el-GR" smtClean="0"/>
              <a:t>‹#›</a:t>
            </a:fld>
            <a:endParaRPr lang="el-GR"/>
          </a:p>
        </p:txBody>
      </p:sp>
    </p:spTree>
    <p:extLst>
      <p:ext uri="{BB962C8B-B14F-4D97-AF65-F5344CB8AC3E}">
        <p14:creationId xmlns:p14="http://schemas.microsoft.com/office/powerpoint/2010/main" val="383132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AA189B4-5947-472A-9AFE-AB94F5CF8993}" type="datetimeFigureOut">
              <a:rPr lang="el-GR" smtClean="0"/>
              <a:t>21/4/2024</a:t>
            </a:fld>
            <a:endParaRPr lang="el-GR"/>
          </a:p>
        </p:txBody>
      </p:sp>
      <p:sp>
        <p:nvSpPr>
          <p:cNvPr id="5" name="Footer Placeholder 4"/>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5C1CDB2-D9F0-46DF-904A-4E82D053B0C6}" type="slidenum">
              <a:rPr lang="el-GR" smtClean="0"/>
              <a:t>‹#›</a:t>
            </a:fld>
            <a:endParaRPr lang="el-GR"/>
          </a:p>
        </p:txBody>
      </p:sp>
    </p:spTree>
    <p:extLst>
      <p:ext uri="{BB962C8B-B14F-4D97-AF65-F5344CB8AC3E}">
        <p14:creationId xmlns:p14="http://schemas.microsoft.com/office/powerpoint/2010/main" val="3138860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a:t>Κάντε κλικ για να επεξεργαστείτε τον τίτλο υποδείγματος</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AA189B4-5947-472A-9AFE-AB94F5CF8993}" type="datetimeFigureOut">
              <a:rPr lang="el-GR" smtClean="0"/>
              <a:t>21/4/2024</a:t>
            </a:fld>
            <a:endParaRPr lang="el-GR"/>
          </a:p>
        </p:txBody>
      </p:sp>
      <p:sp>
        <p:nvSpPr>
          <p:cNvPr id="5" name="Footer Placeholder 4"/>
          <p:cNvSpPr>
            <a:spLocks noGrp="1"/>
          </p:cNvSpPr>
          <p:nvPr>
            <p:ph type="ftr" sz="quarter" idx="11"/>
          </p:nvPr>
        </p:nvSpPr>
        <p:spPr/>
        <p:txBody>
          <a:bodyPr/>
          <a:lstStyle/>
          <a:p>
            <a:endParaRPr lang="el-G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5C1CDB2-D9F0-46DF-904A-4E82D053B0C6}" type="slidenum">
              <a:rPr lang="el-GR" smtClean="0"/>
              <a:t>‹#›</a:t>
            </a:fld>
            <a:endParaRPr lang="el-GR"/>
          </a:p>
        </p:txBody>
      </p:sp>
    </p:spTree>
    <p:extLst>
      <p:ext uri="{BB962C8B-B14F-4D97-AF65-F5344CB8AC3E}">
        <p14:creationId xmlns:p14="http://schemas.microsoft.com/office/powerpoint/2010/main" val="183312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AA189B4-5947-472A-9AFE-AB94F5CF8993}" type="datetimeFigureOut">
              <a:rPr lang="el-GR" smtClean="0"/>
              <a:t>21/4/2024</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5C1CDB2-D9F0-46DF-904A-4E82D053B0C6}" type="slidenum">
              <a:rPr lang="el-GR" smtClean="0"/>
              <a:t>‹#›</a:t>
            </a:fld>
            <a:endParaRPr lang="el-GR"/>
          </a:p>
        </p:txBody>
      </p:sp>
    </p:spTree>
    <p:extLst>
      <p:ext uri="{BB962C8B-B14F-4D97-AF65-F5344CB8AC3E}">
        <p14:creationId xmlns:p14="http://schemas.microsoft.com/office/powerpoint/2010/main" val="1441142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AA189B4-5947-472A-9AFE-AB94F5CF8993}" type="datetimeFigureOut">
              <a:rPr lang="el-GR" smtClean="0"/>
              <a:t>21/4/2024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5C1CDB2-D9F0-46DF-904A-4E82D053B0C6}" type="slidenum">
              <a:rPr lang="el-GR" smtClean="0"/>
              <a:t>‹#›</a:t>
            </a:fld>
            <a:endParaRPr lang="el-GR"/>
          </a:p>
        </p:txBody>
      </p:sp>
    </p:spTree>
    <p:extLst>
      <p:ext uri="{BB962C8B-B14F-4D97-AF65-F5344CB8AC3E}">
        <p14:creationId xmlns:p14="http://schemas.microsoft.com/office/powerpoint/2010/main" val="1353738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AA189B4-5947-472A-9AFE-AB94F5CF8993}" type="datetimeFigureOut">
              <a:rPr lang="el-GR" smtClean="0"/>
              <a:t>21/4/2024</a:t>
            </a:fld>
            <a:endParaRPr lang="el-GR"/>
          </a:p>
        </p:txBody>
      </p:sp>
      <p:sp>
        <p:nvSpPr>
          <p:cNvPr id="8" name="Footer Placeholder 7"/>
          <p:cNvSpPr>
            <a:spLocks noGrp="1"/>
          </p:cNvSpPr>
          <p:nvPr>
            <p:ph type="ftr" sz="quarter" idx="11"/>
          </p:nvPr>
        </p:nvSpPr>
        <p:spPr>
          <a:xfrm>
            <a:off x="561111" y="6391838"/>
            <a:ext cx="3644282" cy="304801"/>
          </a:xfrm>
        </p:spPr>
        <p:txBody>
          <a:bodyPr/>
          <a:lstStyle/>
          <a:p>
            <a:endParaRPr lang="el-GR"/>
          </a:p>
        </p:txBody>
      </p:sp>
      <p:sp>
        <p:nvSpPr>
          <p:cNvPr id="9" name="Slide Number Placeholder 8"/>
          <p:cNvSpPr>
            <a:spLocks noGrp="1"/>
          </p:cNvSpPr>
          <p:nvPr>
            <p:ph type="sldNum" sz="quarter" idx="12"/>
          </p:nvPr>
        </p:nvSpPr>
        <p:spPr/>
        <p:txBody>
          <a:bodyPr/>
          <a:lstStyle/>
          <a:p>
            <a:fld id="{55C1CDB2-D9F0-46DF-904A-4E82D053B0C6}" type="slidenum">
              <a:rPr lang="el-GR" smtClean="0"/>
              <a:t>‹#›</a:t>
            </a:fld>
            <a:endParaRPr lang="el-GR"/>
          </a:p>
        </p:txBody>
      </p:sp>
    </p:spTree>
    <p:extLst>
      <p:ext uri="{BB962C8B-B14F-4D97-AF65-F5344CB8AC3E}">
        <p14:creationId xmlns:p14="http://schemas.microsoft.com/office/powerpoint/2010/main" val="3279111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AA189B4-5947-472A-9AFE-AB94F5CF8993}" type="datetimeFigureOut">
              <a:rPr lang="el-GR" smtClean="0"/>
              <a:t>21/4/2024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5C1CDB2-D9F0-46DF-904A-4E82D053B0C6}" type="slidenum">
              <a:rPr lang="el-GR" smtClean="0"/>
              <a:t>‹#›</a:t>
            </a:fld>
            <a:endParaRPr lang="el-GR"/>
          </a:p>
        </p:txBody>
      </p:sp>
    </p:spTree>
    <p:extLst>
      <p:ext uri="{BB962C8B-B14F-4D97-AF65-F5344CB8AC3E}">
        <p14:creationId xmlns:p14="http://schemas.microsoft.com/office/powerpoint/2010/main" val="2223091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AA189B4-5947-472A-9AFE-AB94F5CF8993}" type="datetimeFigureOut">
              <a:rPr lang="el-GR" smtClean="0"/>
              <a:t>21/4/2024</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5C1CDB2-D9F0-46DF-904A-4E82D053B0C6}" type="slidenum">
              <a:rPr lang="el-GR" smtClean="0"/>
              <a:t>‹#›</a:t>
            </a:fld>
            <a:endParaRPr lang="el-GR"/>
          </a:p>
        </p:txBody>
      </p:sp>
    </p:spTree>
    <p:extLst>
      <p:ext uri="{BB962C8B-B14F-4D97-AF65-F5344CB8AC3E}">
        <p14:creationId xmlns:p14="http://schemas.microsoft.com/office/powerpoint/2010/main" val="3424147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898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AA189B4-5947-472A-9AFE-AB94F5CF8993}" type="datetimeFigureOut">
              <a:rPr lang="el-GR" smtClean="0"/>
              <a:t>21/4/2024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5C1CDB2-D9F0-46DF-904A-4E82D053B0C6}" type="slidenum">
              <a:rPr lang="el-GR" smtClean="0"/>
              <a:t>‹#›</a:t>
            </a:fld>
            <a:endParaRPr lang="el-GR"/>
          </a:p>
        </p:txBody>
      </p:sp>
    </p:spTree>
    <p:extLst>
      <p:ext uri="{BB962C8B-B14F-4D97-AF65-F5344CB8AC3E}">
        <p14:creationId xmlns:p14="http://schemas.microsoft.com/office/powerpoint/2010/main" val="2884300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AA189B4-5947-472A-9AFE-AB94F5CF8993}" type="datetimeFigureOut">
              <a:rPr lang="el-GR" smtClean="0"/>
              <a:t>21/4/2024</a:t>
            </a:fld>
            <a:endParaRPr lang="el-GR"/>
          </a:p>
        </p:txBody>
      </p:sp>
      <p:sp>
        <p:nvSpPr>
          <p:cNvPr id="5" name="Footer Placeholder 4"/>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5C1CDB2-D9F0-46DF-904A-4E82D053B0C6}" type="slidenum">
              <a:rPr lang="el-GR" smtClean="0"/>
              <a:t>‹#›</a:t>
            </a:fld>
            <a:endParaRPr lang="el-GR"/>
          </a:p>
        </p:txBody>
      </p:sp>
    </p:spTree>
    <p:extLst>
      <p:ext uri="{BB962C8B-B14F-4D97-AF65-F5344CB8AC3E}">
        <p14:creationId xmlns:p14="http://schemas.microsoft.com/office/powerpoint/2010/main" val="300031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9AA189B4-5947-472A-9AFE-AB94F5CF8993}" type="datetimeFigureOut">
              <a:rPr lang="el-GR" smtClean="0"/>
              <a:t>21/4/2024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5C1CDB2-D9F0-46DF-904A-4E82D053B0C6}" type="slidenum">
              <a:rPr lang="el-GR" smtClean="0"/>
              <a:t>‹#›</a:t>
            </a:fld>
            <a:endParaRPr lang="el-GR"/>
          </a:p>
        </p:txBody>
      </p:sp>
    </p:spTree>
    <p:extLst>
      <p:ext uri="{BB962C8B-B14F-4D97-AF65-F5344CB8AC3E}">
        <p14:creationId xmlns:p14="http://schemas.microsoft.com/office/powerpoint/2010/main" val="261251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9AA189B4-5947-472A-9AFE-AB94F5CF8993}" type="datetimeFigureOut">
              <a:rPr lang="el-GR" smtClean="0"/>
              <a:t>21/4/2024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5C1CDB2-D9F0-46DF-904A-4E82D053B0C6}" type="slidenum">
              <a:rPr lang="el-GR" smtClean="0"/>
              <a:t>‹#›</a:t>
            </a:fld>
            <a:endParaRPr lang="el-GR"/>
          </a:p>
        </p:txBody>
      </p:sp>
    </p:spTree>
    <p:extLst>
      <p:ext uri="{BB962C8B-B14F-4D97-AF65-F5344CB8AC3E}">
        <p14:creationId xmlns:p14="http://schemas.microsoft.com/office/powerpoint/2010/main" val="373019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9AA189B4-5947-472A-9AFE-AB94F5CF8993}" type="datetimeFigureOut">
              <a:rPr lang="el-GR" smtClean="0"/>
              <a:t>21/4/2024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5C1CDB2-D9F0-46DF-904A-4E82D053B0C6}" type="slidenum">
              <a:rPr lang="el-GR" smtClean="0"/>
              <a:t>‹#›</a:t>
            </a:fld>
            <a:endParaRPr lang="el-GR"/>
          </a:p>
        </p:txBody>
      </p:sp>
    </p:spTree>
    <p:extLst>
      <p:ext uri="{BB962C8B-B14F-4D97-AF65-F5344CB8AC3E}">
        <p14:creationId xmlns:p14="http://schemas.microsoft.com/office/powerpoint/2010/main" val="227327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A189B4-5947-472A-9AFE-AB94F5CF8993}" type="datetimeFigureOut">
              <a:rPr lang="el-GR" smtClean="0"/>
              <a:t>21/4/2024</a:t>
            </a:fld>
            <a:endParaRPr lang="el-GR"/>
          </a:p>
        </p:txBody>
      </p:sp>
      <p:sp>
        <p:nvSpPr>
          <p:cNvPr id="3" name="Footer Placeholder 2"/>
          <p:cNvSpPr>
            <a:spLocks noGrp="1"/>
          </p:cNvSpPr>
          <p:nvPr>
            <p:ph type="ftr" sz="quarter" idx="11"/>
          </p:nvPr>
        </p:nvSpPr>
        <p:spPr/>
        <p:txBody>
          <a:bodyPr/>
          <a:lstStyle/>
          <a:p>
            <a:endParaRPr lang="el-G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5C1CDB2-D9F0-46DF-904A-4E82D053B0C6}" type="slidenum">
              <a:rPr lang="el-GR" smtClean="0"/>
              <a:t>‹#›</a:t>
            </a:fld>
            <a:endParaRPr lang="el-GR"/>
          </a:p>
        </p:txBody>
      </p:sp>
    </p:spTree>
    <p:extLst>
      <p:ext uri="{BB962C8B-B14F-4D97-AF65-F5344CB8AC3E}">
        <p14:creationId xmlns:p14="http://schemas.microsoft.com/office/powerpoint/2010/main" val="169524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AA189B4-5947-472A-9AFE-AB94F5CF8993}" type="datetimeFigureOut">
              <a:rPr lang="el-GR" smtClean="0"/>
              <a:t>21/4/2024</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5C1CDB2-D9F0-46DF-904A-4E82D053B0C6}" type="slidenum">
              <a:rPr lang="el-GR" smtClean="0"/>
              <a:t>‹#›</a:t>
            </a:fld>
            <a:endParaRPr lang="el-GR"/>
          </a:p>
        </p:txBody>
      </p:sp>
    </p:spTree>
    <p:extLst>
      <p:ext uri="{BB962C8B-B14F-4D97-AF65-F5344CB8AC3E}">
        <p14:creationId xmlns:p14="http://schemas.microsoft.com/office/powerpoint/2010/main" val="340112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AA189B4-5947-472A-9AFE-AB94F5CF8993}" type="datetimeFigureOut">
              <a:rPr lang="el-GR" smtClean="0"/>
              <a:t>21/4/2024</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5C1CDB2-D9F0-46DF-904A-4E82D053B0C6}" type="slidenum">
              <a:rPr lang="el-GR" smtClean="0"/>
              <a:t>‹#›</a:t>
            </a:fld>
            <a:endParaRPr lang="el-GR"/>
          </a:p>
        </p:txBody>
      </p:sp>
    </p:spTree>
    <p:extLst>
      <p:ext uri="{BB962C8B-B14F-4D97-AF65-F5344CB8AC3E}">
        <p14:creationId xmlns:p14="http://schemas.microsoft.com/office/powerpoint/2010/main" val="1485453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AA189B4-5947-472A-9AFE-AB94F5CF8993}" type="datetimeFigureOut">
              <a:rPr lang="el-GR" smtClean="0"/>
              <a:t>21/4/2024</a:t>
            </a:fld>
            <a:endParaRPr lang="el-G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l-G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5C1CDB2-D9F0-46DF-904A-4E82D053B0C6}" type="slidenum">
              <a:rPr lang="el-GR" smtClean="0"/>
              <a:t>‹#›</a:t>
            </a:fld>
            <a:endParaRPr lang="el-GR"/>
          </a:p>
        </p:txBody>
      </p:sp>
    </p:spTree>
    <p:extLst>
      <p:ext uri="{BB962C8B-B14F-4D97-AF65-F5344CB8AC3E}">
        <p14:creationId xmlns:p14="http://schemas.microsoft.com/office/powerpoint/2010/main" val="115324743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1AB2E9-1D98-FE15-1ACB-3652C2DF9A73}"/>
              </a:ext>
            </a:extLst>
          </p:cNvPr>
          <p:cNvSpPr>
            <a:spLocks noGrp="1"/>
          </p:cNvSpPr>
          <p:nvPr>
            <p:ph type="ctrTitle"/>
          </p:nvPr>
        </p:nvSpPr>
        <p:spPr/>
        <p:txBody>
          <a:bodyPr/>
          <a:lstStyle/>
          <a:p>
            <a:r>
              <a:rPr lang="en-US" dirty="0"/>
              <a:t>Great people</a:t>
            </a:r>
            <a:endParaRPr lang="el-GR" dirty="0"/>
          </a:p>
        </p:txBody>
      </p:sp>
      <p:sp>
        <p:nvSpPr>
          <p:cNvPr id="3" name="Υπότιτλος 2">
            <a:extLst>
              <a:ext uri="{FF2B5EF4-FFF2-40B4-BE49-F238E27FC236}">
                <a16:creationId xmlns:a16="http://schemas.microsoft.com/office/drawing/2014/main" id="{4E0EE36E-8B5C-38BA-726D-060588252347}"/>
              </a:ext>
            </a:extLst>
          </p:cNvPr>
          <p:cNvSpPr>
            <a:spLocks noGrp="1"/>
          </p:cNvSpPr>
          <p:nvPr>
            <p:ph type="subTitle" idx="1"/>
          </p:nvPr>
        </p:nvSpPr>
        <p:spPr/>
        <p:txBody>
          <a:bodyPr/>
          <a:lstStyle/>
          <a:p>
            <a:endParaRPr lang="el-GR"/>
          </a:p>
        </p:txBody>
      </p:sp>
    </p:spTree>
    <p:extLst>
      <p:ext uri="{BB962C8B-B14F-4D97-AF65-F5344CB8AC3E}">
        <p14:creationId xmlns:p14="http://schemas.microsoft.com/office/powerpoint/2010/main" val="3035647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08ADA9-5BAE-7441-0198-37CE71313770}"/>
              </a:ext>
            </a:extLst>
          </p:cNvPr>
          <p:cNvSpPr>
            <a:spLocks noGrp="1"/>
          </p:cNvSpPr>
          <p:nvPr>
            <p:ph type="title"/>
          </p:nvPr>
        </p:nvSpPr>
        <p:spPr/>
        <p:txBody>
          <a:bodyPr/>
          <a:lstStyle/>
          <a:p>
            <a:r>
              <a:rPr lang="en-US" dirty="0"/>
              <a:t>Euclidean algorithm</a:t>
            </a:r>
            <a:endParaRPr lang="el-GR" dirty="0"/>
          </a:p>
        </p:txBody>
      </p:sp>
      <p:sp>
        <p:nvSpPr>
          <p:cNvPr id="3" name="Θέση περιεχομένου 2">
            <a:extLst>
              <a:ext uri="{FF2B5EF4-FFF2-40B4-BE49-F238E27FC236}">
                <a16:creationId xmlns:a16="http://schemas.microsoft.com/office/drawing/2014/main" id="{215ABACE-4E6C-25AD-462D-719FC25402AB}"/>
              </a:ext>
            </a:extLst>
          </p:cNvPr>
          <p:cNvSpPr>
            <a:spLocks noGrp="1"/>
          </p:cNvSpPr>
          <p:nvPr>
            <p:ph idx="1"/>
          </p:nvPr>
        </p:nvSpPr>
        <p:spPr/>
        <p:txBody>
          <a:bodyPr>
            <a:normAutofit/>
          </a:bodyPr>
          <a:lstStyle/>
          <a:p>
            <a:r>
              <a:rPr lang="el-GR" sz="1600" b="0" i="0" dirty="0">
                <a:solidFill>
                  <a:srgbClr val="000000"/>
                </a:solidFill>
                <a:effectLst/>
              </a:rPr>
              <a:t>Ο Ευκλείδειος Αλγόριθμος είναι ένας τρόπος για να βρεθεί ο μέγιστος κοινός διαιρέτης δύο αριθμών. Πήρε το όνομά του από τον Έλληνα μαθηματικό Ευκλείδη.</a:t>
            </a:r>
            <a:endParaRPr lang="en-US" sz="1600" b="0" i="0" dirty="0">
              <a:solidFill>
                <a:srgbClr val="000000"/>
              </a:solidFill>
              <a:effectLst/>
            </a:endParaRPr>
          </a:p>
          <a:p>
            <a:r>
              <a:rPr lang="en-US" sz="1600" b="1" dirty="0">
                <a:solidFill>
                  <a:srgbClr val="000000"/>
                </a:solidFill>
              </a:rPr>
              <a:t>PROBLEM</a:t>
            </a:r>
            <a:endParaRPr lang="el-GR" sz="1600" b="1" dirty="0">
              <a:solidFill>
                <a:srgbClr val="000000"/>
              </a:solidFill>
            </a:endParaRPr>
          </a:p>
          <a:p>
            <a:pPr algn="l"/>
            <a:r>
              <a:rPr lang="en-US" sz="1400" b="0" i="0" dirty="0">
                <a:solidFill>
                  <a:srgbClr val="0D0D0D"/>
                </a:solidFill>
                <a:effectLst/>
                <a:highlight>
                  <a:srgbClr val="FFFFFF"/>
                </a:highlight>
              </a:rPr>
              <a:t>Imagine you're a teacher organizing a school trip. You have 48 students and need to divide them into groups for transportation. You want to ensure that each group has the same number of students, to make the trip fair and efficient. However, you also want to make sure that no students are left out of the </a:t>
            </a:r>
            <a:r>
              <a:rPr lang="en-US" sz="1400" b="0" i="0" dirty="0" err="1">
                <a:solidFill>
                  <a:srgbClr val="0D0D0D"/>
                </a:solidFill>
                <a:effectLst/>
                <a:highlight>
                  <a:srgbClr val="FFFFFF"/>
                </a:highlight>
              </a:rPr>
              <a:t>groups.In</a:t>
            </a:r>
            <a:r>
              <a:rPr lang="en-US" sz="1400" b="0" i="0" dirty="0">
                <a:solidFill>
                  <a:srgbClr val="0D0D0D"/>
                </a:solidFill>
                <a:effectLst/>
                <a:highlight>
                  <a:srgbClr val="FFFFFF"/>
                </a:highlight>
              </a:rPr>
              <a:t> this scenario:</a:t>
            </a:r>
          </a:p>
          <a:p>
            <a:pPr algn="l">
              <a:buFont typeface="Arial" panose="020B0604020202020204" pitchFamily="34" charset="0"/>
              <a:buChar char="•"/>
            </a:pPr>
            <a:r>
              <a:rPr lang="en-US" sz="1400" b="0" i="0" dirty="0">
                <a:solidFill>
                  <a:srgbClr val="0D0D0D"/>
                </a:solidFill>
                <a:effectLst/>
                <a:highlight>
                  <a:srgbClr val="FFFFFF"/>
                </a:highlight>
              </a:rPr>
              <a:t>The total number of students (48) represents </a:t>
            </a:r>
            <a:r>
              <a:rPr lang="en-US" sz="1400" b="0" i="1" dirty="0">
                <a:solidFill>
                  <a:srgbClr val="0D0D0D"/>
                </a:solidFill>
                <a:effectLst/>
                <a:highlight>
                  <a:srgbClr val="FFFFFF"/>
                </a:highlight>
              </a:rPr>
              <a:t>a</a:t>
            </a:r>
            <a:r>
              <a:rPr lang="en-US" sz="1400" b="0" i="0" dirty="0">
                <a:solidFill>
                  <a:srgbClr val="0D0D0D"/>
                </a:solidFill>
                <a:effectLst/>
                <a:highlight>
                  <a:srgbClr val="FFFFFF"/>
                </a:highlight>
              </a:rPr>
              <a:t>.</a:t>
            </a:r>
          </a:p>
          <a:p>
            <a:pPr algn="l">
              <a:buFont typeface="Arial" panose="020B0604020202020204" pitchFamily="34" charset="0"/>
              <a:buChar char="•"/>
            </a:pPr>
            <a:r>
              <a:rPr lang="en-US" sz="1400" b="0" i="0" dirty="0">
                <a:solidFill>
                  <a:srgbClr val="0D0D0D"/>
                </a:solidFill>
                <a:effectLst/>
                <a:highlight>
                  <a:srgbClr val="FFFFFF"/>
                </a:highlight>
              </a:rPr>
              <a:t>The number of students per group (let's say, </a:t>
            </a:r>
            <a:r>
              <a:rPr lang="en-US" sz="1400" b="0" i="1" dirty="0">
                <a:solidFill>
                  <a:srgbClr val="0D0D0D"/>
                </a:solidFill>
                <a:effectLst/>
                <a:highlight>
                  <a:srgbClr val="FFFFFF"/>
                </a:highlight>
              </a:rPr>
              <a:t>b</a:t>
            </a:r>
            <a:r>
              <a:rPr lang="en-US" sz="1400" b="0" i="0" dirty="0">
                <a:solidFill>
                  <a:srgbClr val="0D0D0D"/>
                </a:solidFill>
                <a:effectLst/>
                <a:highlight>
                  <a:srgbClr val="FFFFFF"/>
                </a:highlight>
              </a:rPr>
              <a:t>) represents </a:t>
            </a:r>
            <a:r>
              <a:rPr lang="en-US" sz="1400" b="0" i="1" dirty="0">
                <a:solidFill>
                  <a:srgbClr val="0D0D0D"/>
                </a:solidFill>
                <a:effectLst/>
                <a:highlight>
                  <a:srgbClr val="FFFFFF"/>
                </a:highlight>
              </a:rPr>
              <a:t>b</a:t>
            </a:r>
            <a:r>
              <a:rPr lang="en-US" sz="1400" b="0" i="0" dirty="0">
                <a:solidFill>
                  <a:srgbClr val="0D0D0D"/>
                </a:solidFill>
                <a:effectLst/>
                <a:highlight>
                  <a:srgbClr val="FFFFFF"/>
                </a:highlight>
              </a:rPr>
              <a:t>.</a:t>
            </a:r>
          </a:p>
          <a:p>
            <a:endParaRPr lang="el-GR" sz="1600" b="0" i="0" dirty="0">
              <a:solidFill>
                <a:srgbClr val="000000"/>
              </a:solidFill>
              <a:effectLst/>
            </a:endParaRPr>
          </a:p>
        </p:txBody>
      </p:sp>
    </p:spTree>
    <p:extLst>
      <p:ext uri="{BB962C8B-B14F-4D97-AF65-F5344CB8AC3E}">
        <p14:creationId xmlns:p14="http://schemas.microsoft.com/office/powerpoint/2010/main" val="3191710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70E65A-A3C5-2E8A-B65D-33001A9C7652}"/>
              </a:ext>
            </a:extLst>
          </p:cNvPr>
          <p:cNvSpPr>
            <a:spLocks noGrp="1"/>
          </p:cNvSpPr>
          <p:nvPr>
            <p:ph type="title"/>
          </p:nvPr>
        </p:nvSpPr>
        <p:spPr/>
        <p:txBody>
          <a:bodyPr/>
          <a:lstStyle/>
          <a:p>
            <a:r>
              <a:rPr lang="en-US" dirty="0">
                <a:solidFill>
                  <a:srgbClr val="0D0D0D"/>
                </a:solidFill>
                <a:highlight>
                  <a:srgbClr val="FFFFFF"/>
                </a:highlight>
                <a:latin typeface="Söhne"/>
              </a:rPr>
              <a:t>Problem solving</a:t>
            </a:r>
            <a:endParaRPr lang="el-GR" dirty="0"/>
          </a:p>
        </p:txBody>
      </p:sp>
      <p:sp>
        <p:nvSpPr>
          <p:cNvPr id="3" name="Θέση περιεχομένου 2">
            <a:extLst>
              <a:ext uri="{FF2B5EF4-FFF2-40B4-BE49-F238E27FC236}">
                <a16:creationId xmlns:a16="http://schemas.microsoft.com/office/drawing/2014/main" id="{1F1C8D15-D6B1-AC75-8189-90E50106BC21}"/>
              </a:ext>
            </a:extLst>
          </p:cNvPr>
          <p:cNvSpPr>
            <a:spLocks noGrp="1"/>
          </p:cNvSpPr>
          <p:nvPr>
            <p:ph idx="1"/>
          </p:nvPr>
        </p:nvSpPr>
        <p:spPr/>
        <p:txBody>
          <a:bodyPr>
            <a:normAutofit/>
          </a:bodyPr>
          <a:lstStyle/>
          <a:p>
            <a:pPr algn="l"/>
            <a:r>
              <a:rPr lang="en-US" b="0" i="0" dirty="0">
                <a:solidFill>
                  <a:srgbClr val="0D0D0D"/>
                </a:solidFill>
                <a:effectLst/>
                <a:highlight>
                  <a:srgbClr val="FFFFFF"/>
                </a:highlight>
                <a:latin typeface="Söhne"/>
              </a:rPr>
              <a:t>Solution: The Euclidean algorithm is an efficient method for finding the greatest common divisor of two integers. Here's how it works:</a:t>
            </a:r>
          </a:p>
          <a:p>
            <a:pPr algn="l">
              <a:buFont typeface="+mj-lt"/>
              <a:buAutoNum type="arabicPeriod"/>
            </a:pPr>
            <a:r>
              <a:rPr lang="en-US" b="0" i="0" dirty="0">
                <a:solidFill>
                  <a:srgbClr val="0D0D0D"/>
                </a:solidFill>
                <a:effectLst/>
                <a:highlight>
                  <a:srgbClr val="FFFFFF"/>
                </a:highlight>
                <a:latin typeface="Söhne"/>
              </a:rPr>
              <a:t>Take two positive integers, let's call them </a:t>
            </a:r>
            <a:r>
              <a:rPr lang="en-US" b="0" i="1" dirty="0">
                <a:solidFill>
                  <a:srgbClr val="0D0D0D"/>
                </a:solidFill>
                <a:effectLst/>
                <a:highlight>
                  <a:srgbClr val="FFFFFF"/>
                </a:highlight>
                <a:latin typeface="KaTeX_Math"/>
              </a:rPr>
              <a:t>a</a:t>
            </a:r>
            <a:r>
              <a:rPr lang="en-US" b="0" i="0" dirty="0">
                <a:solidFill>
                  <a:srgbClr val="0D0D0D"/>
                </a:solidFill>
                <a:effectLst/>
                <a:highlight>
                  <a:srgbClr val="FFFFFF"/>
                </a:highlight>
                <a:latin typeface="Söhne"/>
              </a:rPr>
              <a:t> and </a:t>
            </a:r>
            <a:r>
              <a:rPr lang="en-US" b="0" i="1" dirty="0">
                <a:solidFill>
                  <a:srgbClr val="0D0D0D"/>
                </a:solidFill>
                <a:effectLst/>
                <a:highlight>
                  <a:srgbClr val="FFFFFF"/>
                </a:highlight>
                <a:latin typeface="KaTeX_Math"/>
              </a:rPr>
              <a:t>b</a:t>
            </a:r>
            <a:r>
              <a:rPr lang="en-US" b="0" i="0" dirty="0">
                <a:solidFill>
                  <a:srgbClr val="0D0D0D"/>
                </a:solidFill>
                <a:effectLst/>
                <a:highlight>
                  <a:srgbClr val="FFFFFF"/>
                </a:highlight>
                <a:latin typeface="Söhne"/>
              </a:rPr>
              <a:t>, where </a:t>
            </a:r>
            <a:r>
              <a:rPr lang="en-US" b="0" i="1" dirty="0">
                <a:solidFill>
                  <a:srgbClr val="0D0D0D"/>
                </a:solidFill>
                <a:effectLst/>
                <a:highlight>
                  <a:srgbClr val="FFFFFF"/>
                </a:highlight>
                <a:latin typeface="KaTeX_Math"/>
              </a:rPr>
              <a:t>a</a:t>
            </a:r>
            <a:r>
              <a:rPr lang="en-US" b="0" i="0" dirty="0">
                <a:solidFill>
                  <a:srgbClr val="0D0D0D"/>
                </a:solidFill>
                <a:effectLst/>
                <a:highlight>
                  <a:srgbClr val="FFFFFF"/>
                </a:highlight>
                <a:latin typeface="Söhne"/>
              </a:rPr>
              <a:t> is greater than or equal to </a:t>
            </a:r>
            <a:r>
              <a:rPr lang="en-US" b="0" i="1" dirty="0">
                <a:solidFill>
                  <a:srgbClr val="0D0D0D"/>
                </a:solidFill>
                <a:effectLst/>
                <a:highlight>
                  <a:srgbClr val="FFFFFF"/>
                </a:highlight>
                <a:latin typeface="KaTeX_Math"/>
              </a:rPr>
              <a:t>b</a:t>
            </a:r>
            <a:r>
              <a:rPr lang="en-US" b="0" i="0" dirty="0">
                <a:solidFill>
                  <a:srgbClr val="0D0D0D"/>
                </a:solidFill>
                <a:effectLst/>
                <a:highlight>
                  <a:srgbClr val="FFFFFF"/>
                </a:highlight>
                <a:latin typeface="Söhne"/>
              </a:rPr>
              <a:t>.</a:t>
            </a:r>
          </a:p>
          <a:p>
            <a:pPr algn="l">
              <a:buFont typeface="+mj-lt"/>
              <a:buAutoNum type="arabicPeriod"/>
            </a:pPr>
            <a:r>
              <a:rPr lang="en-US" b="0" i="0" dirty="0">
                <a:solidFill>
                  <a:srgbClr val="0D0D0D"/>
                </a:solidFill>
                <a:effectLst/>
                <a:highlight>
                  <a:srgbClr val="FFFFFF"/>
                </a:highlight>
                <a:latin typeface="Söhne"/>
              </a:rPr>
              <a:t>Divide </a:t>
            </a:r>
            <a:r>
              <a:rPr lang="en-US" b="0" i="1" dirty="0">
                <a:solidFill>
                  <a:srgbClr val="0D0D0D"/>
                </a:solidFill>
                <a:effectLst/>
                <a:highlight>
                  <a:srgbClr val="FFFFFF"/>
                </a:highlight>
                <a:latin typeface="KaTeX_Math"/>
              </a:rPr>
              <a:t>a</a:t>
            </a:r>
            <a:r>
              <a:rPr lang="en-US" b="0" i="0" dirty="0">
                <a:solidFill>
                  <a:srgbClr val="0D0D0D"/>
                </a:solidFill>
                <a:effectLst/>
                <a:highlight>
                  <a:srgbClr val="FFFFFF"/>
                </a:highlight>
                <a:latin typeface="Söhne"/>
              </a:rPr>
              <a:t> by </a:t>
            </a:r>
            <a:r>
              <a:rPr lang="en-US" b="0" i="1" dirty="0">
                <a:solidFill>
                  <a:srgbClr val="0D0D0D"/>
                </a:solidFill>
                <a:effectLst/>
                <a:highlight>
                  <a:srgbClr val="FFFFFF"/>
                </a:highlight>
                <a:latin typeface="KaTeX_Math"/>
              </a:rPr>
              <a:t>b</a:t>
            </a:r>
            <a:r>
              <a:rPr lang="en-US" b="0" i="0" dirty="0">
                <a:solidFill>
                  <a:srgbClr val="0D0D0D"/>
                </a:solidFill>
                <a:effectLst/>
                <a:highlight>
                  <a:srgbClr val="FFFFFF"/>
                </a:highlight>
                <a:latin typeface="Söhne"/>
              </a:rPr>
              <a:t> and find the remainder. Let's denote this remainder as </a:t>
            </a:r>
            <a:r>
              <a:rPr lang="en-US" b="0" i="1" dirty="0">
                <a:solidFill>
                  <a:srgbClr val="0D0D0D"/>
                </a:solidFill>
                <a:effectLst/>
                <a:highlight>
                  <a:srgbClr val="FFFFFF"/>
                </a:highlight>
                <a:latin typeface="KaTeX_Math"/>
              </a:rPr>
              <a:t>r</a:t>
            </a:r>
            <a:r>
              <a:rPr lang="en-US" b="0" i="0" dirty="0">
                <a:solidFill>
                  <a:srgbClr val="0D0D0D"/>
                </a:solidFill>
                <a:effectLst/>
                <a:highlight>
                  <a:srgbClr val="FFFFFF"/>
                </a:highlight>
                <a:latin typeface="Söhne"/>
              </a:rPr>
              <a:t>.</a:t>
            </a:r>
          </a:p>
          <a:p>
            <a:pPr algn="l">
              <a:buFont typeface="+mj-lt"/>
              <a:buAutoNum type="arabicPeriod"/>
            </a:pPr>
            <a:r>
              <a:rPr lang="en-US" b="0" i="0" dirty="0">
                <a:solidFill>
                  <a:srgbClr val="0D0D0D"/>
                </a:solidFill>
                <a:effectLst/>
                <a:highlight>
                  <a:srgbClr val="FFFFFF"/>
                </a:highlight>
                <a:latin typeface="Söhne"/>
              </a:rPr>
              <a:t>Replace </a:t>
            </a:r>
            <a:r>
              <a:rPr lang="en-US" b="0" i="1" dirty="0">
                <a:solidFill>
                  <a:srgbClr val="0D0D0D"/>
                </a:solidFill>
                <a:effectLst/>
                <a:highlight>
                  <a:srgbClr val="FFFFFF"/>
                </a:highlight>
                <a:latin typeface="KaTeX_Math"/>
              </a:rPr>
              <a:t>a</a:t>
            </a:r>
            <a:r>
              <a:rPr lang="en-US" b="0" i="0" dirty="0">
                <a:solidFill>
                  <a:srgbClr val="0D0D0D"/>
                </a:solidFill>
                <a:effectLst/>
                <a:highlight>
                  <a:srgbClr val="FFFFFF"/>
                </a:highlight>
                <a:latin typeface="Söhne"/>
              </a:rPr>
              <a:t> by </a:t>
            </a:r>
            <a:r>
              <a:rPr lang="en-US" b="0" i="1" dirty="0">
                <a:solidFill>
                  <a:srgbClr val="0D0D0D"/>
                </a:solidFill>
                <a:effectLst/>
                <a:highlight>
                  <a:srgbClr val="FFFFFF"/>
                </a:highlight>
                <a:latin typeface="KaTeX_Math"/>
              </a:rPr>
              <a:t>b</a:t>
            </a:r>
            <a:r>
              <a:rPr lang="en-US" b="0" i="0" dirty="0">
                <a:solidFill>
                  <a:srgbClr val="0D0D0D"/>
                </a:solidFill>
                <a:effectLst/>
                <a:highlight>
                  <a:srgbClr val="FFFFFF"/>
                </a:highlight>
                <a:latin typeface="Söhne"/>
              </a:rPr>
              <a:t> and </a:t>
            </a:r>
            <a:r>
              <a:rPr lang="en-US" b="0" i="1" dirty="0">
                <a:solidFill>
                  <a:srgbClr val="0D0D0D"/>
                </a:solidFill>
                <a:effectLst/>
                <a:highlight>
                  <a:srgbClr val="FFFFFF"/>
                </a:highlight>
                <a:latin typeface="KaTeX_Math"/>
              </a:rPr>
              <a:t>b</a:t>
            </a:r>
            <a:r>
              <a:rPr lang="en-US" b="0" i="0" dirty="0">
                <a:solidFill>
                  <a:srgbClr val="0D0D0D"/>
                </a:solidFill>
                <a:effectLst/>
                <a:highlight>
                  <a:srgbClr val="FFFFFF"/>
                </a:highlight>
                <a:latin typeface="Söhne"/>
              </a:rPr>
              <a:t> by </a:t>
            </a:r>
            <a:r>
              <a:rPr lang="en-US" b="0" i="1" dirty="0">
                <a:solidFill>
                  <a:srgbClr val="0D0D0D"/>
                </a:solidFill>
                <a:effectLst/>
                <a:highlight>
                  <a:srgbClr val="FFFFFF"/>
                </a:highlight>
                <a:latin typeface="KaTeX_Math"/>
              </a:rPr>
              <a:t>r</a:t>
            </a:r>
            <a:r>
              <a:rPr lang="en-US" b="0" i="0" dirty="0">
                <a:solidFill>
                  <a:srgbClr val="0D0D0D"/>
                </a:solidFill>
                <a:effectLst/>
                <a:highlight>
                  <a:srgbClr val="FFFFFF"/>
                </a:highlight>
                <a:latin typeface="Söhne"/>
              </a:rPr>
              <a:t>.</a:t>
            </a:r>
          </a:p>
          <a:p>
            <a:pPr algn="l">
              <a:buFont typeface="+mj-lt"/>
              <a:buAutoNum type="arabicPeriod"/>
            </a:pPr>
            <a:r>
              <a:rPr lang="en-US" b="0" i="0" dirty="0">
                <a:solidFill>
                  <a:srgbClr val="0D0D0D"/>
                </a:solidFill>
                <a:effectLst/>
                <a:highlight>
                  <a:srgbClr val="FFFFFF"/>
                </a:highlight>
                <a:latin typeface="Söhne"/>
              </a:rPr>
              <a:t>Repeat steps 2 and 3 until </a:t>
            </a:r>
            <a:r>
              <a:rPr lang="en-US" b="0" i="1" dirty="0">
                <a:solidFill>
                  <a:srgbClr val="0D0D0D"/>
                </a:solidFill>
                <a:effectLst/>
                <a:highlight>
                  <a:srgbClr val="FFFFFF"/>
                </a:highlight>
                <a:latin typeface="KaTeX_Math"/>
              </a:rPr>
              <a:t>b</a:t>
            </a:r>
            <a:r>
              <a:rPr lang="en-US" b="0" i="0" dirty="0">
                <a:solidFill>
                  <a:srgbClr val="0D0D0D"/>
                </a:solidFill>
                <a:effectLst/>
                <a:highlight>
                  <a:srgbClr val="FFFFFF"/>
                </a:highlight>
                <a:latin typeface="Söhne"/>
              </a:rPr>
              <a:t> becomes zero. At this point, the value of </a:t>
            </a:r>
            <a:r>
              <a:rPr lang="en-US" b="0" i="0" dirty="0">
                <a:solidFill>
                  <a:srgbClr val="0D0D0D"/>
                </a:solidFill>
                <a:effectLst/>
                <a:highlight>
                  <a:srgbClr val="FFFFFF"/>
                </a:highlight>
                <a:latin typeface="KaTeX_Main"/>
              </a:rPr>
              <a:t>a</a:t>
            </a:r>
            <a:r>
              <a:rPr lang="en-US" b="0" i="0" dirty="0">
                <a:solidFill>
                  <a:srgbClr val="0D0D0D"/>
                </a:solidFill>
                <a:effectLst/>
                <a:highlight>
                  <a:srgbClr val="FFFFFF"/>
                </a:highlight>
                <a:latin typeface="Söhne"/>
              </a:rPr>
              <a:t> will be the GCD of the original two integers.</a:t>
            </a:r>
          </a:p>
          <a:p>
            <a:pPr algn="l">
              <a:buFont typeface="+mj-lt"/>
              <a:buAutoNum type="arabicPeriod"/>
            </a:pPr>
            <a:endParaRPr lang="en-US" b="0" i="0" dirty="0">
              <a:solidFill>
                <a:srgbClr val="0D0D0D"/>
              </a:solidFill>
              <a:effectLst/>
              <a:highlight>
                <a:srgbClr val="FFFFFF"/>
              </a:highlight>
              <a:latin typeface="Söhne"/>
            </a:endParaRPr>
          </a:p>
          <a:p>
            <a:pPr algn="l">
              <a:buFont typeface="+mj-lt"/>
              <a:buAutoNum type="arabicPeriod"/>
            </a:pPr>
            <a:endParaRPr lang="en-US" b="0" i="0" dirty="0">
              <a:solidFill>
                <a:srgbClr val="0D0D0D"/>
              </a:solidFill>
              <a:effectLst/>
              <a:highlight>
                <a:srgbClr val="FFFFFF"/>
              </a:highlight>
              <a:latin typeface="Söhne"/>
            </a:endParaRPr>
          </a:p>
          <a:p>
            <a:endParaRPr lang="el-GR" dirty="0"/>
          </a:p>
        </p:txBody>
      </p:sp>
    </p:spTree>
    <p:extLst>
      <p:ext uri="{BB962C8B-B14F-4D97-AF65-F5344CB8AC3E}">
        <p14:creationId xmlns:p14="http://schemas.microsoft.com/office/powerpoint/2010/main" val="547627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3DD553-4F63-8A34-AB8F-D0BAD625ABE9}"/>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98C4F8C-7848-A70A-C506-11ADA6C44BA8}"/>
              </a:ext>
            </a:extLst>
          </p:cNvPr>
          <p:cNvSpPr>
            <a:spLocks noGrp="1"/>
          </p:cNvSpPr>
          <p:nvPr>
            <p:ph idx="1"/>
          </p:nvPr>
        </p:nvSpPr>
        <p:spPr/>
        <p:txBody>
          <a:bodyPr/>
          <a:lstStyle/>
          <a:p>
            <a:pPr algn="l"/>
            <a:r>
              <a:rPr lang="en-US" b="0" i="0" dirty="0">
                <a:solidFill>
                  <a:srgbClr val="0D0D0D"/>
                </a:solidFill>
                <a:effectLst/>
                <a:highlight>
                  <a:srgbClr val="FFFFFF"/>
                </a:highlight>
                <a:latin typeface="Söhne"/>
              </a:rPr>
              <a:t>Given </a:t>
            </a:r>
            <a:r>
              <a:rPr lang="en-US" b="0" i="1" dirty="0">
                <a:solidFill>
                  <a:srgbClr val="0D0D0D"/>
                </a:solidFill>
                <a:effectLst/>
                <a:highlight>
                  <a:srgbClr val="FFFFFF"/>
                </a:highlight>
                <a:latin typeface="KaTeX_Math"/>
              </a:rPr>
              <a:t>a</a:t>
            </a:r>
            <a:r>
              <a:rPr lang="en-US" b="0" i="0" dirty="0">
                <a:solidFill>
                  <a:srgbClr val="0D0D0D"/>
                </a:solidFill>
                <a:effectLst/>
                <a:highlight>
                  <a:srgbClr val="FFFFFF"/>
                </a:highlight>
                <a:latin typeface="KaTeX_Main"/>
              </a:rPr>
              <a:t>=48</a:t>
            </a:r>
            <a:r>
              <a:rPr lang="en-US" b="0" i="0" dirty="0">
                <a:solidFill>
                  <a:srgbClr val="0D0D0D"/>
                </a:solidFill>
                <a:effectLst/>
                <a:highlight>
                  <a:srgbClr val="FFFFFF"/>
                </a:highlight>
                <a:latin typeface="Söhne"/>
              </a:rPr>
              <a:t> and </a:t>
            </a:r>
            <a:r>
              <a:rPr lang="en-US" b="0" i="1" dirty="0">
                <a:solidFill>
                  <a:srgbClr val="0D0D0D"/>
                </a:solidFill>
                <a:effectLst/>
                <a:highlight>
                  <a:srgbClr val="FFFFFF"/>
                </a:highlight>
                <a:latin typeface="KaTeX_Math"/>
              </a:rPr>
              <a:t>b</a:t>
            </a:r>
            <a:r>
              <a:rPr lang="en-US" b="0" i="0" dirty="0">
                <a:solidFill>
                  <a:srgbClr val="0D0D0D"/>
                </a:solidFill>
                <a:effectLst/>
                <a:highlight>
                  <a:srgbClr val="FFFFFF"/>
                </a:highlight>
                <a:latin typeface="KaTeX_Main"/>
              </a:rPr>
              <a:t>=18</a:t>
            </a:r>
            <a:r>
              <a:rPr lang="en-US" b="0" i="0" dirty="0">
                <a:solidFill>
                  <a:srgbClr val="0D0D0D"/>
                </a:solidFill>
                <a:effectLst/>
                <a:highlight>
                  <a:srgbClr val="FFFFFF"/>
                </a:highlight>
                <a:latin typeface="Söhne"/>
              </a:rPr>
              <a:t>:</a:t>
            </a:r>
          </a:p>
          <a:p>
            <a:pPr algn="l">
              <a:buFont typeface="+mj-lt"/>
              <a:buAutoNum type="arabicPeriod"/>
            </a:pPr>
            <a:r>
              <a:rPr lang="en-US" b="0" i="0" dirty="0">
                <a:solidFill>
                  <a:srgbClr val="0D0D0D"/>
                </a:solidFill>
                <a:effectLst/>
                <a:highlight>
                  <a:srgbClr val="FFFFFF"/>
                </a:highlight>
                <a:latin typeface="KaTeX_Main"/>
              </a:rPr>
              <a:t>48÷18=2</a:t>
            </a:r>
            <a:r>
              <a:rPr lang="en-US" b="0" i="0" dirty="0">
                <a:solidFill>
                  <a:srgbClr val="0D0D0D"/>
                </a:solidFill>
                <a:effectLst/>
                <a:highlight>
                  <a:srgbClr val="FFFFFF"/>
                </a:highlight>
                <a:latin typeface="Söhne"/>
              </a:rPr>
              <a:t> with remainder </a:t>
            </a:r>
            <a:r>
              <a:rPr lang="en-US" b="0" i="0" dirty="0">
                <a:solidFill>
                  <a:srgbClr val="0D0D0D"/>
                </a:solidFill>
                <a:effectLst/>
                <a:highlight>
                  <a:srgbClr val="FFFFFF"/>
                </a:highlight>
                <a:latin typeface="KaTeX_Main"/>
              </a:rPr>
              <a:t>12</a:t>
            </a:r>
            <a:r>
              <a:rPr lang="en-US" b="0" i="0" dirty="0">
                <a:solidFill>
                  <a:srgbClr val="0D0D0D"/>
                </a:solidFill>
                <a:effectLst/>
                <a:highlight>
                  <a:srgbClr val="FFFFFF"/>
                </a:highlight>
                <a:latin typeface="Söhne"/>
              </a:rPr>
              <a:t>. So, </a:t>
            </a:r>
            <a:r>
              <a:rPr lang="en-US" b="0" i="1" dirty="0">
                <a:solidFill>
                  <a:srgbClr val="0D0D0D"/>
                </a:solidFill>
                <a:effectLst/>
                <a:highlight>
                  <a:srgbClr val="FFFFFF"/>
                </a:highlight>
                <a:latin typeface="KaTeX_Math"/>
              </a:rPr>
              <a:t>r</a:t>
            </a:r>
            <a:r>
              <a:rPr lang="en-US" b="0" i="0" dirty="0">
                <a:solidFill>
                  <a:srgbClr val="0D0D0D"/>
                </a:solidFill>
                <a:effectLst/>
                <a:highlight>
                  <a:srgbClr val="FFFFFF"/>
                </a:highlight>
                <a:latin typeface="KaTeX_Main"/>
              </a:rPr>
              <a:t>=12</a:t>
            </a:r>
            <a:r>
              <a:rPr lang="en-US" b="0" i="0" dirty="0">
                <a:solidFill>
                  <a:srgbClr val="0D0D0D"/>
                </a:solidFill>
                <a:effectLst/>
                <a:highlight>
                  <a:srgbClr val="FFFFFF"/>
                </a:highlight>
                <a:latin typeface="Söhne"/>
              </a:rPr>
              <a:t>.</a:t>
            </a:r>
          </a:p>
          <a:p>
            <a:pPr algn="l">
              <a:buFont typeface="+mj-lt"/>
              <a:buAutoNum type="arabicPeriod"/>
            </a:pPr>
            <a:r>
              <a:rPr lang="en-US" b="0" i="0" dirty="0">
                <a:solidFill>
                  <a:srgbClr val="0D0D0D"/>
                </a:solidFill>
                <a:effectLst/>
                <a:highlight>
                  <a:srgbClr val="FFFFFF"/>
                </a:highlight>
                <a:latin typeface="Söhne"/>
              </a:rPr>
              <a:t>Now, replace </a:t>
            </a:r>
            <a:r>
              <a:rPr lang="en-US" b="0" i="1" dirty="0">
                <a:solidFill>
                  <a:srgbClr val="0D0D0D"/>
                </a:solidFill>
                <a:effectLst/>
                <a:highlight>
                  <a:srgbClr val="FFFFFF"/>
                </a:highlight>
                <a:latin typeface="KaTeX_Math"/>
              </a:rPr>
              <a:t>a</a:t>
            </a:r>
            <a:r>
              <a:rPr lang="en-US" b="0" i="0" dirty="0">
                <a:solidFill>
                  <a:srgbClr val="0D0D0D"/>
                </a:solidFill>
                <a:effectLst/>
                <a:highlight>
                  <a:srgbClr val="FFFFFF"/>
                </a:highlight>
                <a:latin typeface="Söhne"/>
              </a:rPr>
              <a:t> with </a:t>
            </a:r>
            <a:r>
              <a:rPr lang="en-US" b="0" i="1" dirty="0">
                <a:solidFill>
                  <a:srgbClr val="0D0D0D"/>
                </a:solidFill>
                <a:effectLst/>
                <a:highlight>
                  <a:srgbClr val="FFFFFF"/>
                </a:highlight>
                <a:latin typeface="KaTeX_Math"/>
              </a:rPr>
              <a:t>b</a:t>
            </a:r>
            <a:r>
              <a:rPr lang="en-US" b="0" i="0" dirty="0">
                <a:solidFill>
                  <a:srgbClr val="0D0D0D"/>
                </a:solidFill>
                <a:effectLst/>
                <a:highlight>
                  <a:srgbClr val="FFFFFF"/>
                </a:highlight>
                <a:latin typeface="Söhne"/>
              </a:rPr>
              <a:t> (18) and </a:t>
            </a:r>
            <a:r>
              <a:rPr lang="en-US" b="0" i="1" dirty="0">
                <a:solidFill>
                  <a:srgbClr val="0D0D0D"/>
                </a:solidFill>
                <a:effectLst/>
                <a:highlight>
                  <a:srgbClr val="FFFFFF"/>
                </a:highlight>
                <a:latin typeface="KaTeX_Math"/>
              </a:rPr>
              <a:t>b</a:t>
            </a:r>
            <a:r>
              <a:rPr lang="en-US" b="0" i="0" dirty="0">
                <a:solidFill>
                  <a:srgbClr val="0D0D0D"/>
                </a:solidFill>
                <a:effectLst/>
                <a:highlight>
                  <a:srgbClr val="FFFFFF"/>
                </a:highlight>
                <a:latin typeface="Söhne"/>
              </a:rPr>
              <a:t> with </a:t>
            </a:r>
            <a:r>
              <a:rPr lang="en-US" b="0" i="1" dirty="0">
                <a:solidFill>
                  <a:srgbClr val="0D0D0D"/>
                </a:solidFill>
                <a:effectLst/>
                <a:highlight>
                  <a:srgbClr val="FFFFFF"/>
                </a:highlight>
                <a:latin typeface="KaTeX_Math"/>
              </a:rPr>
              <a:t>r</a:t>
            </a:r>
            <a:r>
              <a:rPr lang="en-US" b="0" i="0" dirty="0">
                <a:solidFill>
                  <a:srgbClr val="0D0D0D"/>
                </a:solidFill>
                <a:effectLst/>
                <a:highlight>
                  <a:srgbClr val="FFFFFF"/>
                </a:highlight>
                <a:latin typeface="Söhne"/>
              </a:rPr>
              <a:t> (12).</a:t>
            </a:r>
          </a:p>
          <a:p>
            <a:pPr algn="l">
              <a:buFont typeface="+mj-lt"/>
              <a:buAutoNum type="arabicPeriod"/>
            </a:pPr>
            <a:r>
              <a:rPr lang="en-US" b="0" i="0" dirty="0">
                <a:solidFill>
                  <a:srgbClr val="0D0D0D"/>
                </a:solidFill>
                <a:effectLst/>
                <a:highlight>
                  <a:srgbClr val="FFFFFF"/>
                </a:highlight>
                <a:latin typeface="KaTeX_Main"/>
              </a:rPr>
              <a:t>18÷12=1</a:t>
            </a:r>
            <a:r>
              <a:rPr lang="en-US" b="0" i="0" dirty="0">
                <a:solidFill>
                  <a:srgbClr val="0D0D0D"/>
                </a:solidFill>
                <a:effectLst/>
                <a:highlight>
                  <a:srgbClr val="FFFFFF"/>
                </a:highlight>
                <a:latin typeface="Söhne"/>
              </a:rPr>
              <a:t> with remainder </a:t>
            </a:r>
            <a:r>
              <a:rPr lang="en-US" b="0" i="0" dirty="0">
                <a:solidFill>
                  <a:srgbClr val="0D0D0D"/>
                </a:solidFill>
                <a:effectLst/>
                <a:highlight>
                  <a:srgbClr val="FFFFFF"/>
                </a:highlight>
                <a:latin typeface="KaTeX_Main"/>
              </a:rPr>
              <a:t>6</a:t>
            </a:r>
            <a:r>
              <a:rPr lang="en-US" b="0" i="0" dirty="0">
                <a:solidFill>
                  <a:srgbClr val="0D0D0D"/>
                </a:solidFill>
                <a:effectLst/>
                <a:highlight>
                  <a:srgbClr val="FFFFFF"/>
                </a:highlight>
                <a:latin typeface="Söhne"/>
              </a:rPr>
              <a:t>. So, </a:t>
            </a:r>
            <a:r>
              <a:rPr lang="en-US" b="0" i="1" dirty="0">
                <a:solidFill>
                  <a:srgbClr val="0D0D0D"/>
                </a:solidFill>
                <a:effectLst/>
                <a:highlight>
                  <a:srgbClr val="FFFFFF"/>
                </a:highlight>
                <a:latin typeface="KaTeX_Math"/>
              </a:rPr>
              <a:t>r</a:t>
            </a:r>
            <a:r>
              <a:rPr lang="en-US" b="0" i="0" dirty="0">
                <a:solidFill>
                  <a:srgbClr val="0D0D0D"/>
                </a:solidFill>
                <a:effectLst/>
                <a:highlight>
                  <a:srgbClr val="FFFFFF"/>
                </a:highlight>
                <a:latin typeface="KaTeX_Main"/>
              </a:rPr>
              <a:t>=6</a:t>
            </a:r>
            <a:r>
              <a:rPr lang="en-US" b="0" i="0" dirty="0">
                <a:solidFill>
                  <a:srgbClr val="0D0D0D"/>
                </a:solidFill>
                <a:effectLst/>
                <a:highlight>
                  <a:srgbClr val="FFFFFF"/>
                </a:highlight>
                <a:latin typeface="Söhne"/>
              </a:rPr>
              <a:t>.</a:t>
            </a:r>
          </a:p>
          <a:p>
            <a:pPr algn="l">
              <a:buFont typeface="+mj-lt"/>
              <a:buAutoNum type="arabicPeriod"/>
            </a:pPr>
            <a:r>
              <a:rPr lang="en-US" b="0" i="0" dirty="0">
                <a:solidFill>
                  <a:srgbClr val="0D0D0D"/>
                </a:solidFill>
                <a:effectLst/>
                <a:highlight>
                  <a:srgbClr val="FFFFFF"/>
                </a:highlight>
                <a:latin typeface="Söhne"/>
              </a:rPr>
              <a:t>Replace </a:t>
            </a:r>
            <a:r>
              <a:rPr lang="en-US" b="0" i="1" dirty="0">
                <a:solidFill>
                  <a:srgbClr val="0D0D0D"/>
                </a:solidFill>
                <a:effectLst/>
                <a:highlight>
                  <a:srgbClr val="FFFFFF"/>
                </a:highlight>
                <a:latin typeface="KaTeX_Math"/>
              </a:rPr>
              <a:t>a</a:t>
            </a:r>
            <a:r>
              <a:rPr lang="en-US" b="0" i="0" dirty="0">
                <a:solidFill>
                  <a:srgbClr val="0D0D0D"/>
                </a:solidFill>
                <a:effectLst/>
                <a:highlight>
                  <a:srgbClr val="FFFFFF"/>
                </a:highlight>
                <a:latin typeface="Söhne"/>
              </a:rPr>
              <a:t> with </a:t>
            </a:r>
            <a:r>
              <a:rPr lang="en-US" b="0" i="1" dirty="0">
                <a:solidFill>
                  <a:srgbClr val="0D0D0D"/>
                </a:solidFill>
                <a:effectLst/>
                <a:highlight>
                  <a:srgbClr val="FFFFFF"/>
                </a:highlight>
                <a:latin typeface="KaTeX_Math"/>
              </a:rPr>
              <a:t>b</a:t>
            </a:r>
            <a:r>
              <a:rPr lang="en-US" b="0" i="0" dirty="0">
                <a:solidFill>
                  <a:srgbClr val="0D0D0D"/>
                </a:solidFill>
                <a:effectLst/>
                <a:highlight>
                  <a:srgbClr val="FFFFFF"/>
                </a:highlight>
                <a:latin typeface="Söhne"/>
              </a:rPr>
              <a:t> (12) and </a:t>
            </a:r>
            <a:r>
              <a:rPr lang="en-US" b="0" i="1" dirty="0">
                <a:solidFill>
                  <a:srgbClr val="0D0D0D"/>
                </a:solidFill>
                <a:effectLst/>
                <a:highlight>
                  <a:srgbClr val="FFFFFF"/>
                </a:highlight>
                <a:latin typeface="KaTeX_Math"/>
              </a:rPr>
              <a:t>b</a:t>
            </a:r>
            <a:r>
              <a:rPr lang="en-US" b="0" i="0" dirty="0">
                <a:solidFill>
                  <a:srgbClr val="0D0D0D"/>
                </a:solidFill>
                <a:effectLst/>
                <a:highlight>
                  <a:srgbClr val="FFFFFF"/>
                </a:highlight>
                <a:latin typeface="Söhne"/>
              </a:rPr>
              <a:t> with </a:t>
            </a:r>
            <a:r>
              <a:rPr lang="en-US" b="0" i="1" dirty="0">
                <a:solidFill>
                  <a:srgbClr val="0D0D0D"/>
                </a:solidFill>
                <a:effectLst/>
                <a:highlight>
                  <a:srgbClr val="FFFFFF"/>
                </a:highlight>
                <a:latin typeface="KaTeX_Math"/>
              </a:rPr>
              <a:t>r</a:t>
            </a:r>
            <a:r>
              <a:rPr lang="en-US" b="0" i="0" dirty="0">
                <a:solidFill>
                  <a:srgbClr val="0D0D0D"/>
                </a:solidFill>
                <a:effectLst/>
                <a:highlight>
                  <a:srgbClr val="FFFFFF"/>
                </a:highlight>
                <a:latin typeface="Söhne"/>
              </a:rPr>
              <a:t> (6).</a:t>
            </a:r>
          </a:p>
          <a:p>
            <a:pPr algn="l">
              <a:buFont typeface="+mj-lt"/>
              <a:buAutoNum type="arabicPeriod"/>
            </a:pPr>
            <a:r>
              <a:rPr lang="en-US" b="0" i="0" dirty="0">
                <a:solidFill>
                  <a:srgbClr val="0D0D0D"/>
                </a:solidFill>
                <a:effectLst/>
                <a:highlight>
                  <a:srgbClr val="FFFFFF"/>
                </a:highlight>
                <a:latin typeface="KaTeX_Main"/>
              </a:rPr>
              <a:t>12÷6=2</a:t>
            </a:r>
            <a:r>
              <a:rPr lang="en-US" b="0" i="0" dirty="0">
                <a:solidFill>
                  <a:srgbClr val="0D0D0D"/>
                </a:solidFill>
                <a:effectLst/>
                <a:highlight>
                  <a:srgbClr val="FFFFFF"/>
                </a:highlight>
                <a:latin typeface="Söhne"/>
              </a:rPr>
              <a:t> with remainder </a:t>
            </a:r>
            <a:r>
              <a:rPr lang="en-US" b="0" i="0" dirty="0">
                <a:solidFill>
                  <a:srgbClr val="0D0D0D"/>
                </a:solidFill>
                <a:effectLst/>
                <a:highlight>
                  <a:srgbClr val="FFFFFF"/>
                </a:highlight>
                <a:latin typeface="KaTeX_Main"/>
              </a:rPr>
              <a:t>0</a:t>
            </a:r>
            <a:r>
              <a:rPr lang="en-US" b="0" i="0" dirty="0">
                <a:solidFill>
                  <a:srgbClr val="0D0D0D"/>
                </a:solidFill>
                <a:effectLst/>
                <a:highlight>
                  <a:srgbClr val="FFFFFF"/>
                </a:highlight>
                <a:latin typeface="Söhne"/>
              </a:rPr>
              <a:t>. So, </a:t>
            </a:r>
            <a:r>
              <a:rPr lang="en-US" b="0" i="1" dirty="0">
                <a:solidFill>
                  <a:srgbClr val="0D0D0D"/>
                </a:solidFill>
                <a:effectLst/>
                <a:highlight>
                  <a:srgbClr val="FFFFFF"/>
                </a:highlight>
                <a:latin typeface="KaTeX_Math"/>
              </a:rPr>
              <a:t>r</a:t>
            </a:r>
            <a:r>
              <a:rPr lang="en-US" b="0" i="0" dirty="0">
                <a:solidFill>
                  <a:srgbClr val="0D0D0D"/>
                </a:solidFill>
                <a:effectLst/>
                <a:highlight>
                  <a:srgbClr val="FFFFFF"/>
                </a:highlight>
                <a:latin typeface="KaTeX_Main"/>
              </a:rPr>
              <a:t>=0</a:t>
            </a:r>
            <a:r>
              <a:rPr lang="en-US" b="0" i="0" dirty="0">
                <a:solidFill>
                  <a:srgbClr val="0D0D0D"/>
                </a:solidFill>
                <a:effectLst/>
                <a:highlight>
                  <a:srgbClr val="FFFFFF"/>
                </a:highlight>
                <a:latin typeface="Söhne"/>
              </a:rPr>
              <a:t>.</a:t>
            </a:r>
          </a:p>
          <a:p>
            <a:pPr algn="l"/>
            <a:r>
              <a:rPr lang="en-US" b="0" i="0" dirty="0">
                <a:solidFill>
                  <a:srgbClr val="0D0D0D"/>
                </a:solidFill>
                <a:effectLst/>
                <a:highlight>
                  <a:srgbClr val="FFFFFF"/>
                </a:highlight>
                <a:latin typeface="Söhne"/>
              </a:rPr>
              <a:t>Since the remainder is now zero, the GCD of 48 and 18 is the last non-zero divisor, which is 6. Therefore, </a:t>
            </a:r>
            <a:r>
              <a:rPr lang="en-US" b="0" i="0" dirty="0">
                <a:solidFill>
                  <a:srgbClr val="0D0D0D"/>
                </a:solidFill>
                <a:effectLst/>
                <a:highlight>
                  <a:srgbClr val="FFFFFF"/>
                </a:highlight>
                <a:latin typeface="KaTeX_Main"/>
              </a:rPr>
              <a:t>GCD(48,18)=6</a:t>
            </a:r>
            <a:r>
              <a:rPr lang="en-US" b="0" i="0" dirty="0">
                <a:solidFill>
                  <a:srgbClr val="0D0D0D"/>
                </a:solidFill>
                <a:effectLst/>
                <a:highlight>
                  <a:srgbClr val="FFFFFF"/>
                </a:highlight>
                <a:latin typeface="Söhne"/>
              </a:rPr>
              <a:t>.</a:t>
            </a:r>
          </a:p>
          <a:p>
            <a:endParaRPr lang="el-GR" dirty="0"/>
          </a:p>
        </p:txBody>
      </p:sp>
    </p:spTree>
    <p:extLst>
      <p:ext uri="{BB962C8B-B14F-4D97-AF65-F5344CB8AC3E}">
        <p14:creationId xmlns:p14="http://schemas.microsoft.com/office/powerpoint/2010/main" val="2715314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D9D9D9"/>
          </a:solidFill>
          <a:ln/>
        </p:spPr>
      </p:sp>
      <p:sp>
        <p:nvSpPr>
          <p:cNvPr id="3" name="Shape 1"/>
          <p:cNvSpPr/>
          <p:nvPr/>
        </p:nvSpPr>
        <p:spPr>
          <a:xfrm>
            <a:off x="0" y="0"/>
            <a:ext cx="12192000" cy="6858000"/>
          </a:xfrm>
          <a:prstGeom prst="rect">
            <a:avLst/>
          </a:prstGeom>
          <a:solidFill>
            <a:srgbClr val="F7F7F7"/>
          </a:solidFill>
          <a:ln/>
        </p:spPr>
      </p:sp>
      <p:pic>
        <p:nvPicPr>
          <p:cNvPr id="4" name="Image 0" descr="preencoded.png"/>
          <p:cNvPicPr>
            <a:picLocks noChangeAspect="1"/>
          </p:cNvPicPr>
          <p:nvPr/>
        </p:nvPicPr>
        <p:blipFill>
          <a:blip r:embed="rId3"/>
          <a:stretch>
            <a:fillRect/>
          </a:stretch>
        </p:blipFill>
        <p:spPr>
          <a:xfrm>
            <a:off x="-6350" y="0"/>
            <a:ext cx="4572000" cy="6858000"/>
          </a:xfrm>
          <a:prstGeom prst="rect">
            <a:avLst/>
          </a:prstGeom>
        </p:spPr>
      </p:pic>
      <p:sp>
        <p:nvSpPr>
          <p:cNvPr id="5" name="Text 2"/>
          <p:cNvSpPr/>
          <p:nvPr/>
        </p:nvSpPr>
        <p:spPr>
          <a:xfrm>
            <a:off x="5266333" y="1929308"/>
            <a:ext cx="6231334" cy="1597025"/>
          </a:xfrm>
          <a:prstGeom prst="rect">
            <a:avLst/>
          </a:prstGeom>
          <a:noFill/>
          <a:ln/>
        </p:spPr>
        <p:txBody>
          <a:bodyPr wrap="square" rtlCol="0" anchor="t"/>
          <a:lstStyle/>
          <a:p>
            <a:pPr>
              <a:lnSpc>
                <a:spcPts val="6287"/>
              </a:lnSpc>
            </a:pPr>
            <a:r>
              <a:rPr lang="en-US" sz="5030" dirty="0">
                <a:solidFill>
                  <a:srgbClr val="383838"/>
                </a:solidFill>
                <a:latin typeface="Patrick Hand" pitchFamily="34" charset="0"/>
                <a:ea typeface="Patrick Hand" pitchFamily="34" charset="-122"/>
                <a:cs typeface="Patrick Hand" pitchFamily="34" charset="-120"/>
              </a:rPr>
              <a:t>Euclid: The Father of Geometry</a:t>
            </a:r>
            <a:endParaRPr lang="en-US" sz="5030" dirty="0"/>
          </a:p>
        </p:txBody>
      </p:sp>
      <p:sp>
        <p:nvSpPr>
          <p:cNvPr id="6" name="Text 3"/>
          <p:cNvSpPr/>
          <p:nvPr/>
        </p:nvSpPr>
        <p:spPr>
          <a:xfrm>
            <a:off x="5266333" y="3804047"/>
            <a:ext cx="6231334" cy="592336"/>
          </a:xfrm>
          <a:prstGeom prst="rect">
            <a:avLst/>
          </a:prstGeom>
          <a:noFill/>
          <a:ln/>
        </p:spPr>
        <p:txBody>
          <a:bodyPr wrap="square" rtlCol="0" anchor="t"/>
          <a:lstStyle/>
          <a:p>
            <a:pPr>
              <a:lnSpc>
                <a:spcPts val="2332"/>
              </a:lnSpc>
            </a:pPr>
            <a:r>
              <a:rPr lang="en-US" sz="1458" dirty="0">
                <a:solidFill>
                  <a:srgbClr val="383838"/>
                </a:solidFill>
                <a:latin typeface="Patrick Hand" pitchFamily="34" charset="0"/>
                <a:ea typeface="Patrick Hand" pitchFamily="34" charset="-122"/>
                <a:cs typeface="Patrick Hand" pitchFamily="34" charset="-120"/>
              </a:rPr>
              <a:t>Euclid, an ancient Greek mathematician, is renowned as the "Father of Geometry" for his groundbreaking contributions to the field of mathematics.</a:t>
            </a:r>
            <a:endParaRPr lang="en-US" sz="1458" dirty="0"/>
          </a:p>
        </p:txBody>
      </p:sp>
      <p:sp>
        <p:nvSpPr>
          <p:cNvPr id="7" name="Shape 4"/>
          <p:cNvSpPr/>
          <p:nvPr/>
        </p:nvSpPr>
        <p:spPr>
          <a:xfrm>
            <a:off x="4756994" y="2251851"/>
            <a:ext cx="296168" cy="296168"/>
          </a:xfrm>
          <a:prstGeom prst="roundRect">
            <a:avLst>
              <a:gd name="adj" fmla="val 25726039"/>
            </a:avLst>
          </a:prstGeom>
          <a:solidFill>
            <a:srgbClr val="595A94"/>
          </a:solidFill>
          <a:ln w="7620">
            <a:solidFill>
              <a:srgbClr val="FFFFFF"/>
            </a:solidFill>
            <a:prstDash val="solid"/>
          </a:ln>
        </p:spPr>
      </p:sp>
      <p:sp>
        <p:nvSpPr>
          <p:cNvPr id="8" name="Text 5"/>
          <p:cNvSpPr/>
          <p:nvPr/>
        </p:nvSpPr>
        <p:spPr>
          <a:xfrm>
            <a:off x="5350173" y="4705648"/>
            <a:ext cx="128488" cy="121940"/>
          </a:xfrm>
          <a:prstGeom prst="rect">
            <a:avLst/>
          </a:prstGeom>
          <a:noFill/>
          <a:ln/>
        </p:spPr>
        <p:txBody>
          <a:bodyPr wrap="none" rtlCol="0" anchor="t"/>
          <a:lstStyle/>
          <a:p>
            <a:pPr algn="ctr">
              <a:lnSpc>
                <a:spcPts val="960"/>
              </a:lnSpc>
            </a:pPr>
            <a:endParaRPr lang="en-US" sz="960" dirty="0"/>
          </a:p>
        </p:txBody>
      </p:sp>
      <p:sp>
        <p:nvSpPr>
          <p:cNvPr id="9" name="Text 6"/>
          <p:cNvSpPr/>
          <p:nvPr/>
        </p:nvSpPr>
        <p:spPr>
          <a:xfrm>
            <a:off x="5655072" y="4604644"/>
            <a:ext cx="3082132" cy="324048"/>
          </a:xfrm>
          <a:prstGeom prst="rect">
            <a:avLst/>
          </a:prstGeom>
          <a:noFill/>
          <a:ln/>
        </p:spPr>
        <p:txBody>
          <a:bodyPr wrap="none" rtlCol="0" anchor="t"/>
          <a:lstStyle/>
          <a:p>
            <a:pPr>
              <a:lnSpc>
                <a:spcPts val="2552"/>
              </a:lnSpc>
            </a:pPr>
            <a:endParaRPr lang="en-US" sz="1822" dirty="0"/>
          </a:p>
        </p:txBody>
      </p:sp>
      <p:pic>
        <p:nvPicPr>
          <p:cNvPr id="10" name="Image 1" descr="preencoded.png">
            <a:hlinkClick r:id="rId4"/>
          </p:cNvPr>
          <p:cNvPicPr>
            <a:picLocks noChangeAspect="1"/>
          </p:cNvPicPr>
          <p:nvPr/>
        </p:nvPicPr>
        <p:blipFill>
          <a:blip r:embed="rId5"/>
          <a:stretch>
            <a:fillRect/>
          </a:stretch>
        </p:blipFill>
        <p:spPr>
          <a:xfrm>
            <a:off x="10201795" y="6324600"/>
            <a:ext cx="1914006" cy="457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D9D9D9"/>
          </a:solidFill>
          <a:ln/>
        </p:spPr>
      </p:sp>
      <p:sp>
        <p:nvSpPr>
          <p:cNvPr id="3" name="Shape 1"/>
          <p:cNvSpPr/>
          <p:nvPr/>
        </p:nvSpPr>
        <p:spPr>
          <a:xfrm>
            <a:off x="0" y="0"/>
            <a:ext cx="12192000" cy="6858000"/>
          </a:xfrm>
          <a:prstGeom prst="rect">
            <a:avLst/>
          </a:prstGeom>
          <a:solidFill>
            <a:srgbClr val="F7F7F7"/>
          </a:solidFill>
          <a:ln/>
        </p:spPr>
      </p:sp>
      <p:pic>
        <p:nvPicPr>
          <p:cNvPr id="4" name="Image 0" descr="preencoded.png"/>
          <p:cNvPicPr>
            <a:picLocks noChangeAspect="1"/>
          </p:cNvPicPr>
          <p:nvPr/>
        </p:nvPicPr>
        <p:blipFill>
          <a:blip r:embed="rId3"/>
          <a:stretch>
            <a:fillRect/>
          </a:stretch>
        </p:blipFill>
        <p:spPr>
          <a:xfrm>
            <a:off x="0" y="0"/>
            <a:ext cx="12192000" cy="6858000"/>
          </a:xfrm>
          <a:prstGeom prst="rect">
            <a:avLst/>
          </a:prstGeom>
        </p:spPr>
      </p:pic>
      <p:sp>
        <p:nvSpPr>
          <p:cNvPr id="5" name="Shape 2"/>
          <p:cNvSpPr/>
          <p:nvPr/>
        </p:nvSpPr>
        <p:spPr>
          <a:xfrm>
            <a:off x="0" y="0"/>
            <a:ext cx="12192000" cy="6858000"/>
          </a:xfrm>
          <a:prstGeom prst="rect">
            <a:avLst/>
          </a:prstGeom>
          <a:solidFill>
            <a:srgbClr val="F7F7F7">
              <a:alpha val="85000"/>
            </a:srgbClr>
          </a:solidFill>
          <a:ln/>
        </p:spPr>
      </p:sp>
      <p:sp>
        <p:nvSpPr>
          <p:cNvPr id="6" name="Text 3"/>
          <p:cNvSpPr/>
          <p:nvPr/>
        </p:nvSpPr>
        <p:spPr>
          <a:xfrm>
            <a:off x="2577803" y="1099245"/>
            <a:ext cx="4629150" cy="578644"/>
          </a:xfrm>
          <a:prstGeom prst="rect">
            <a:avLst/>
          </a:prstGeom>
          <a:noFill/>
          <a:ln/>
        </p:spPr>
        <p:txBody>
          <a:bodyPr wrap="none" rtlCol="0" anchor="t"/>
          <a:lstStyle/>
          <a:p>
            <a:pPr>
              <a:lnSpc>
                <a:spcPts val="4556"/>
              </a:lnSpc>
            </a:pPr>
            <a:r>
              <a:rPr lang="en-US" sz="3645" dirty="0">
                <a:solidFill>
                  <a:srgbClr val="383838"/>
                </a:solidFill>
                <a:latin typeface="Patrick Hand" pitchFamily="34" charset="0"/>
                <a:ea typeface="Patrick Hand" pitchFamily="34" charset="-122"/>
                <a:cs typeface="Patrick Hand" pitchFamily="34" charset="-120"/>
              </a:rPr>
              <a:t>Early Life and Education</a:t>
            </a:r>
            <a:endParaRPr lang="en-US" sz="3645" dirty="0"/>
          </a:p>
        </p:txBody>
      </p:sp>
      <p:sp>
        <p:nvSpPr>
          <p:cNvPr id="7" name="Shape 4"/>
          <p:cNvSpPr/>
          <p:nvPr/>
        </p:nvSpPr>
        <p:spPr>
          <a:xfrm>
            <a:off x="6077446" y="1955602"/>
            <a:ext cx="37008" cy="3803154"/>
          </a:xfrm>
          <a:prstGeom prst="roundRect">
            <a:avLst>
              <a:gd name="adj" fmla="val 225151"/>
            </a:avLst>
          </a:prstGeom>
          <a:solidFill>
            <a:srgbClr val="CCCCCC"/>
          </a:solidFill>
          <a:ln/>
        </p:spPr>
      </p:sp>
      <p:sp>
        <p:nvSpPr>
          <p:cNvPr id="8" name="Shape 5"/>
          <p:cNvSpPr/>
          <p:nvPr/>
        </p:nvSpPr>
        <p:spPr>
          <a:xfrm>
            <a:off x="5239594" y="2290019"/>
            <a:ext cx="647998" cy="37008"/>
          </a:xfrm>
          <a:prstGeom prst="roundRect">
            <a:avLst>
              <a:gd name="adj" fmla="val 225151"/>
            </a:avLst>
          </a:prstGeom>
          <a:solidFill>
            <a:srgbClr val="CCCCCC"/>
          </a:solidFill>
          <a:ln/>
        </p:spPr>
      </p:sp>
      <p:sp>
        <p:nvSpPr>
          <p:cNvPr id="9" name="Shape 6"/>
          <p:cNvSpPr/>
          <p:nvPr/>
        </p:nvSpPr>
        <p:spPr>
          <a:xfrm>
            <a:off x="5887591" y="2100263"/>
            <a:ext cx="416619" cy="416619"/>
          </a:xfrm>
          <a:prstGeom prst="roundRect">
            <a:avLst>
              <a:gd name="adj" fmla="val 20000"/>
            </a:avLst>
          </a:prstGeom>
          <a:solidFill>
            <a:srgbClr val="E6E6E6"/>
          </a:solidFill>
          <a:ln w="7620">
            <a:solidFill>
              <a:srgbClr val="CCCCCC"/>
            </a:solidFill>
            <a:prstDash val="solid"/>
          </a:ln>
        </p:spPr>
      </p:sp>
      <p:sp>
        <p:nvSpPr>
          <p:cNvPr id="10" name="Text 7"/>
          <p:cNvSpPr/>
          <p:nvPr/>
        </p:nvSpPr>
        <p:spPr>
          <a:xfrm>
            <a:off x="6045449" y="2134989"/>
            <a:ext cx="100906" cy="347068"/>
          </a:xfrm>
          <a:prstGeom prst="rect">
            <a:avLst/>
          </a:prstGeom>
          <a:noFill/>
          <a:ln/>
        </p:spPr>
        <p:txBody>
          <a:bodyPr wrap="none" rtlCol="0" anchor="t"/>
          <a:lstStyle/>
          <a:p>
            <a:pPr algn="ctr">
              <a:lnSpc>
                <a:spcPts val="2734"/>
              </a:lnSpc>
            </a:pPr>
            <a:r>
              <a:rPr lang="en-US" sz="2187" dirty="0">
                <a:solidFill>
                  <a:srgbClr val="383838"/>
                </a:solidFill>
                <a:latin typeface="Patrick Hand" pitchFamily="34" charset="0"/>
                <a:ea typeface="Patrick Hand" pitchFamily="34" charset="-122"/>
                <a:cs typeface="Patrick Hand" pitchFamily="34" charset="-120"/>
              </a:rPr>
              <a:t>1</a:t>
            </a:r>
            <a:endParaRPr lang="en-US" sz="2187" dirty="0"/>
          </a:p>
        </p:txBody>
      </p:sp>
      <p:sp>
        <p:nvSpPr>
          <p:cNvPr id="11" name="Text 8"/>
          <p:cNvSpPr/>
          <p:nvPr/>
        </p:nvSpPr>
        <p:spPr>
          <a:xfrm>
            <a:off x="2762944" y="2140744"/>
            <a:ext cx="2314575" cy="289322"/>
          </a:xfrm>
          <a:prstGeom prst="rect">
            <a:avLst/>
          </a:prstGeom>
          <a:noFill/>
          <a:ln/>
        </p:spPr>
        <p:txBody>
          <a:bodyPr wrap="none" rtlCol="0" anchor="t"/>
          <a:lstStyle/>
          <a:p>
            <a:pPr algn="r">
              <a:lnSpc>
                <a:spcPts val="2278"/>
              </a:lnSpc>
            </a:pPr>
            <a:r>
              <a:rPr lang="en-US" sz="1822" dirty="0">
                <a:solidFill>
                  <a:srgbClr val="383838"/>
                </a:solidFill>
                <a:latin typeface="Patrick Hand" pitchFamily="34" charset="0"/>
                <a:ea typeface="Patrick Hand" pitchFamily="34" charset="-122"/>
                <a:cs typeface="Patrick Hand" pitchFamily="34" charset="-120"/>
              </a:rPr>
              <a:t>Birth and Childhood</a:t>
            </a:r>
            <a:endParaRPr lang="en-US" sz="1822" dirty="0"/>
          </a:p>
        </p:txBody>
      </p:sp>
      <p:sp>
        <p:nvSpPr>
          <p:cNvPr id="12" name="Text 9"/>
          <p:cNvSpPr/>
          <p:nvPr/>
        </p:nvSpPr>
        <p:spPr>
          <a:xfrm>
            <a:off x="2577803" y="2541092"/>
            <a:ext cx="2499718" cy="888504"/>
          </a:xfrm>
          <a:prstGeom prst="rect">
            <a:avLst/>
          </a:prstGeom>
          <a:noFill/>
          <a:ln/>
        </p:spPr>
        <p:txBody>
          <a:bodyPr wrap="square" rtlCol="0" anchor="t"/>
          <a:lstStyle/>
          <a:p>
            <a:pPr algn="r">
              <a:lnSpc>
                <a:spcPts val="2332"/>
              </a:lnSpc>
            </a:pPr>
            <a:r>
              <a:rPr lang="en-US" sz="1458" dirty="0">
                <a:solidFill>
                  <a:srgbClr val="383838"/>
                </a:solidFill>
                <a:latin typeface="Patrick Hand" pitchFamily="34" charset="0"/>
                <a:ea typeface="Patrick Hand" pitchFamily="34" charset="-122"/>
                <a:cs typeface="Patrick Hand" pitchFamily="34" charset="-120"/>
              </a:rPr>
              <a:t>Euclid was born around 325 BC in the ancient Greek city of Alexandria, Egypt.</a:t>
            </a:r>
            <a:endParaRPr lang="en-US" sz="1458" dirty="0"/>
          </a:p>
        </p:txBody>
      </p:sp>
      <p:sp>
        <p:nvSpPr>
          <p:cNvPr id="13" name="Shape 10"/>
          <p:cNvSpPr/>
          <p:nvPr/>
        </p:nvSpPr>
        <p:spPr>
          <a:xfrm>
            <a:off x="6304211" y="3215729"/>
            <a:ext cx="647998" cy="37008"/>
          </a:xfrm>
          <a:prstGeom prst="roundRect">
            <a:avLst>
              <a:gd name="adj" fmla="val 225151"/>
            </a:avLst>
          </a:prstGeom>
          <a:solidFill>
            <a:srgbClr val="CCCCCC"/>
          </a:solidFill>
          <a:ln/>
        </p:spPr>
      </p:sp>
      <p:sp>
        <p:nvSpPr>
          <p:cNvPr id="14" name="Shape 11"/>
          <p:cNvSpPr/>
          <p:nvPr/>
        </p:nvSpPr>
        <p:spPr>
          <a:xfrm>
            <a:off x="5887591" y="3025974"/>
            <a:ext cx="416619" cy="416619"/>
          </a:xfrm>
          <a:prstGeom prst="roundRect">
            <a:avLst>
              <a:gd name="adj" fmla="val 20000"/>
            </a:avLst>
          </a:prstGeom>
          <a:solidFill>
            <a:srgbClr val="E6E6E6"/>
          </a:solidFill>
          <a:ln w="7620">
            <a:solidFill>
              <a:srgbClr val="CCCCCC"/>
            </a:solidFill>
            <a:prstDash val="solid"/>
          </a:ln>
        </p:spPr>
      </p:sp>
      <p:sp>
        <p:nvSpPr>
          <p:cNvPr id="15" name="Text 12"/>
          <p:cNvSpPr/>
          <p:nvPr/>
        </p:nvSpPr>
        <p:spPr>
          <a:xfrm>
            <a:off x="6030862" y="3060700"/>
            <a:ext cx="129977" cy="347068"/>
          </a:xfrm>
          <a:prstGeom prst="rect">
            <a:avLst/>
          </a:prstGeom>
          <a:noFill/>
          <a:ln/>
        </p:spPr>
        <p:txBody>
          <a:bodyPr wrap="none" rtlCol="0" anchor="t"/>
          <a:lstStyle/>
          <a:p>
            <a:pPr algn="ctr">
              <a:lnSpc>
                <a:spcPts val="2734"/>
              </a:lnSpc>
            </a:pPr>
            <a:r>
              <a:rPr lang="en-US" sz="2187" dirty="0">
                <a:solidFill>
                  <a:srgbClr val="383838"/>
                </a:solidFill>
                <a:latin typeface="Patrick Hand" pitchFamily="34" charset="0"/>
                <a:ea typeface="Patrick Hand" pitchFamily="34" charset="-122"/>
                <a:cs typeface="Patrick Hand" pitchFamily="34" charset="-120"/>
              </a:rPr>
              <a:t>2</a:t>
            </a:r>
            <a:endParaRPr lang="en-US" sz="2187" dirty="0"/>
          </a:p>
        </p:txBody>
      </p:sp>
      <p:sp>
        <p:nvSpPr>
          <p:cNvPr id="16" name="Text 13"/>
          <p:cNvSpPr/>
          <p:nvPr/>
        </p:nvSpPr>
        <p:spPr>
          <a:xfrm>
            <a:off x="7114282" y="3066455"/>
            <a:ext cx="2314575" cy="289322"/>
          </a:xfrm>
          <a:prstGeom prst="rect">
            <a:avLst/>
          </a:prstGeom>
          <a:noFill/>
          <a:ln/>
        </p:spPr>
        <p:txBody>
          <a:bodyPr wrap="none" rtlCol="0" anchor="t"/>
          <a:lstStyle/>
          <a:p>
            <a:pPr>
              <a:lnSpc>
                <a:spcPts val="2278"/>
              </a:lnSpc>
            </a:pPr>
            <a:r>
              <a:rPr lang="en-US" sz="1822" dirty="0">
                <a:solidFill>
                  <a:srgbClr val="383838"/>
                </a:solidFill>
                <a:latin typeface="Patrick Hand" pitchFamily="34" charset="0"/>
                <a:ea typeface="Patrick Hand" pitchFamily="34" charset="-122"/>
                <a:cs typeface="Patrick Hand" pitchFamily="34" charset="-120"/>
              </a:rPr>
              <a:t>Education</a:t>
            </a:r>
            <a:endParaRPr lang="en-US" sz="1822" dirty="0"/>
          </a:p>
        </p:txBody>
      </p:sp>
      <p:sp>
        <p:nvSpPr>
          <p:cNvPr id="17" name="Text 14"/>
          <p:cNvSpPr/>
          <p:nvPr/>
        </p:nvSpPr>
        <p:spPr>
          <a:xfrm>
            <a:off x="7114282" y="3466803"/>
            <a:ext cx="2499817" cy="888504"/>
          </a:xfrm>
          <a:prstGeom prst="rect">
            <a:avLst/>
          </a:prstGeom>
          <a:noFill/>
          <a:ln/>
        </p:spPr>
        <p:txBody>
          <a:bodyPr wrap="square" rtlCol="0" anchor="t"/>
          <a:lstStyle/>
          <a:p>
            <a:pPr>
              <a:lnSpc>
                <a:spcPts val="2332"/>
              </a:lnSpc>
            </a:pPr>
            <a:r>
              <a:rPr lang="en-US" sz="1458" dirty="0">
                <a:solidFill>
                  <a:srgbClr val="383838"/>
                </a:solidFill>
                <a:latin typeface="Patrick Hand" pitchFamily="34" charset="0"/>
                <a:ea typeface="Patrick Hand" pitchFamily="34" charset="-122"/>
                <a:cs typeface="Patrick Hand" pitchFamily="34" charset="-120"/>
              </a:rPr>
              <a:t>He received his early education in Athens, studying under the renowned mathematician Plato.</a:t>
            </a:r>
            <a:endParaRPr lang="en-US" sz="1458" dirty="0"/>
          </a:p>
        </p:txBody>
      </p:sp>
      <p:sp>
        <p:nvSpPr>
          <p:cNvPr id="18" name="Shape 15"/>
          <p:cNvSpPr/>
          <p:nvPr/>
        </p:nvSpPr>
        <p:spPr>
          <a:xfrm>
            <a:off x="5239594" y="4137869"/>
            <a:ext cx="647998" cy="37008"/>
          </a:xfrm>
          <a:prstGeom prst="roundRect">
            <a:avLst>
              <a:gd name="adj" fmla="val 225151"/>
            </a:avLst>
          </a:prstGeom>
          <a:solidFill>
            <a:srgbClr val="CCCCCC"/>
          </a:solidFill>
          <a:ln/>
        </p:spPr>
      </p:sp>
      <p:sp>
        <p:nvSpPr>
          <p:cNvPr id="19" name="Shape 16"/>
          <p:cNvSpPr/>
          <p:nvPr/>
        </p:nvSpPr>
        <p:spPr>
          <a:xfrm>
            <a:off x="5887591" y="3948113"/>
            <a:ext cx="416619" cy="416619"/>
          </a:xfrm>
          <a:prstGeom prst="roundRect">
            <a:avLst>
              <a:gd name="adj" fmla="val 20000"/>
            </a:avLst>
          </a:prstGeom>
          <a:solidFill>
            <a:srgbClr val="E6E6E6"/>
          </a:solidFill>
          <a:ln w="7620">
            <a:solidFill>
              <a:srgbClr val="CCCCCC"/>
            </a:solidFill>
            <a:prstDash val="solid"/>
          </a:ln>
        </p:spPr>
      </p:sp>
      <p:sp>
        <p:nvSpPr>
          <p:cNvPr id="20" name="Text 17"/>
          <p:cNvSpPr/>
          <p:nvPr/>
        </p:nvSpPr>
        <p:spPr>
          <a:xfrm>
            <a:off x="6033641" y="3982839"/>
            <a:ext cx="124420" cy="347068"/>
          </a:xfrm>
          <a:prstGeom prst="rect">
            <a:avLst/>
          </a:prstGeom>
          <a:noFill/>
          <a:ln/>
        </p:spPr>
        <p:txBody>
          <a:bodyPr wrap="none" rtlCol="0" anchor="t"/>
          <a:lstStyle/>
          <a:p>
            <a:pPr algn="ctr">
              <a:lnSpc>
                <a:spcPts val="2734"/>
              </a:lnSpc>
            </a:pPr>
            <a:r>
              <a:rPr lang="en-US" sz="2187" dirty="0">
                <a:solidFill>
                  <a:srgbClr val="383838"/>
                </a:solidFill>
                <a:latin typeface="Patrick Hand" pitchFamily="34" charset="0"/>
                <a:ea typeface="Patrick Hand" pitchFamily="34" charset="-122"/>
                <a:cs typeface="Patrick Hand" pitchFamily="34" charset="-120"/>
              </a:rPr>
              <a:t>3</a:t>
            </a:r>
            <a:endParaRPr lang="en-US" sz="2187" dirty="0"/>
          </a:p>
        </p:txBody>
      </p:sp>
      <p:sp>
        <p:nvSpPr>
          <p:cNvPr id="21" name="Text 18"/>
          <p:cNvSpPr/>
          <p:nvPr/>
        </p:nvSpPr>
        <p:spPr>
          <a:xfrm>
            <a:off x="2762944" y="3988594"/>
            <a:ext cx="2314575" cy="289322"/>
          </a:xfrm>
          <a:prstGeom prst="rect">
            <a:avLst/>
          </a:prstGeom>
          <a:noFill/>
          <a:ln/>
        </p:spPr>
        <p:txBody>
          <a:bodyPr wrap="none" rtlCol="0" anchor="t"/>
          <a:lstStyle/>
          <a:p>
            <a:pPr algn="r">
              <a:lnSpc>
                <a:spcPts val="2278"/>
              </a:lnSpc>
            </a:pPr>
            <a:r>
              <a:rPr lang="en-US" sz="1822" dirty="0">
                <a:solidFill>
                  <a:srgbClr val="383838"/>
                </a:solidFill>
                <a:latin typeface="Patrick Hand" pitchFamily="34" charset="0"/>
                <a:ea typeface="Patrick Hand" pitchFamily="34" charset="-122"/>
                <a:cs typeface="Patrick Hand" pitchFamily="34" charset="-120"/>
              </a:rPr>
              <a:t>Teaching Career</a:t>
            </a:r>
            <a:endParaRPr lang="en-US" sz="1822" dirty="0"/>
          </a:p>
        </p:txBody>
      </p:sp>
      <p:sp>
        <p:nvSpPr>
          <p:cNvPr id="22" name="Text 19"/>
          <p:cNvSpPr/>
          <p:nvPr/>
        </p:nvSpPr>
        <p:spPr>
          <a:xfrm>
            <a:off x="2577803" y="4388942"/>
            <a:ext cx="2499718" cy="1184672"/>
          </a:xfrm>
          <a:prstGeom prst="rect">
            <a:avLst/>
          </a:prstGeom>
          <a:noFill/>
          <a:ln/>
        </p:spPr>
        <p:txBody>
          <a:bodyPr wrap="square" rtlCol="0" anchor="t"/>
          <a:lstStyle/>
          <a:p>
            <a:pPr algn="r">
              <a:lnSpc>
                <a:spcPts val="2332"/>
              </a:lnSpc>
            </a:pPr>
            <a:r>
              <a:rPr lang="en-US" sz="1458" dirty="0">
                <a:solidFill>
                  <a:srgbClr val="383838"/>
                </a:solidFill>
                <a:latin typeface="Patrick Hand" pitchFamily="34" charset="0"/>
                <a:ea typeface="Patrick Hand" pitchFamily="34" charset="-122"/>
                <a:cs typeface="Patrick Hand" pitchFamily="34" charset="-120"/>
              </a:rPr>
              <a:t>Euclid later returned to Alexandria, where he founded a renowned school of mathematics and became a highly respected teacher.</a:t>
            </a:r>
            <a:endParaRPr lang="en-US" sz="1458" dirty="0"/>
          </a:p>
        </p:txBody>
      </p:sp>
      <p:pic>
        <p:nvPicPr>
          <p:cNvPr id="23" name="Image 1" descr="preencoded.png">
            <a:hlinkClick r:id="rId4"/>
          </p:cNvPr>
          <p:cNvPicPr>
            <a:picLocks noChangeAspect="1"/>
          </p:cNvPicPr>
          <p:nvPr/>
        </p:nvPicPr>
        <p:blipFill>
          <a:blip r:embed="rId5"/>
          <a:stretch>
            <a:fillRect/>
          </a:stretch>
        </p:blipFill>
        <p:spPr>
          <a:xfrm>
            <a:off x="10201795" y="6324600"/>
            <a:ext cx="1914006" cy="457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D9D9D9"/>
          </a:solidFill>
          <a:ln/>
        </p:spPr>
      </p:sp>
      <p:sp>
        <p:nvSpPr>
          <p:cNvPr id="3" name="Shape 1"/>
          <p:cNvSpPr/>
          <p:nvPr/>
        </p:nvSpPr>
        <p:spPr>
          <a:xfrm>
            <a:off x="0" y="0"/>
            <a:ext cx="12192000" cy="6858000"/>
          </a:xfrm>
          <a:prstGeom prst="rect">
            <a:avLst/>
          </a:prstGeom>
          <a:solidFill>
            <a:srgbClr val="F7F7F7"/>
          </a:solidFill>
          <a:ln/>
        </p:spPr>
      </p:sp>
      <p:sp>
        <p:nvSpPr>
          <p:cNvPr id="4" name="Text 2"/>
          <p:cNvSpPr/>
          <p:nvPr/>
        </p:nvSpPr>
        <p:spPr>
          <a:xfrm>
            <a:off x="2577803" y="1041996"/>
            <a:ext cx="4973439" cy="578644"/>
          </a:xfrm>
          <a:prstGeom prst="rect">
            <a:avLst/>
          </a:prstGeom>
          <a:noFill/>
          <a:ln/>
        </p:spPr>
        <p:txBody>
          <a:bodyPr wrap="none" rtlCol="0" anchor="t"/>
          <a:lstStyle/>
          <a:p>
            <a:pPr>
              <a:lnSpc>
                <a:spcPts val="4556"/>
              </a:lnSpc>
            </a:pPr>
            <a:r>
              <a:rPr lang="en-US" sz="3645" dirty="0">
                <a:solidFill>
                  <a:srgbClr val="383838"/>
                </a:solidFill>
                <a:latin typeface="Patrick Hand" pitchFamily="34" charset="0"/>
                <a:ea typeface="Patrick Hand" pitchFamily="34" charset="-122"/>
                <a:cs typeface="Patrick Hand" pitchFamily="34" charset="-120"/>
              </a:rPr>
              <a:t>Contributions to Mathematics</a:t>
            </a:r>
            <a:endParaRPr lang="en-US" sz="3645" dirty="0"/>
          </a:p>
        </p:txBody>
      </p:sp>
      <p:sp>
        <p:nvSpPr>
          <p:cNvPr id="5" name="Shape 3"/>
          <p:cNvSpPr/>
          <p:nvPr/>
        </p:nvSpPr>
        <p:spPr>
          <a:xfrm>
            <a:off x="2577802" y="1990924"/>
            <a:ext cx="3425627" cy="1968004"/>
          </a:xfrm>
          <a:prstGeom prst="roundRect">
            <a:avLst>
              <a:gd name="adj" fmla="val 4234"/>
            </a:avLst>
          </a:prstGeom>
          <a:solidFill>
            <a:srgbClr val="E6E6E6"/>
          </a:solidFill>
          <a:ln w="7620">
            <a:solidFill>
              <a:srgbClr val="CCCCCC"/>
            </a:solidFill>
            <a:prstDash val="solid"/>
          </a:ln>
        </p:spPr>
      </p:sp>
      <p:sp>
        <p:nvSpPr>
          <p:cNvPr id="6" name="Text 4"/>
          <p:cNvSpPr/>
          <p:nvPr/>
        </p:nvSpPr>
        <p:spPr>
          <a:xfrm>
            <a:off x="2769294" y="2182416"/>
            <a:ext cx="2314575" cy="289322"/>
          </a:xfrm>
          <a:prstGeom prst="rect">
            <a:avLst/>
          </a:prstGeom>
          <a:noFill/>
          <a:ln/>
        </p:spPr>
        <p:txBody>
          <a:bodyPr wrap="none" rtlCol="0" anchor="t"/>
          <a:lstStyle/>
          <a:p>
            <a:pPr>
              <a:lnSpc>
                <a:spcPts val="2278"/>
              </a:lnSpc>
            </a:pPr>
            <a:r>
              <a:rPr lang="en-US" sz="1822" dirty="0">
                <a:solidFill>
                  <a:srgbClr val="383838"/>
                </a:solidFill>
                <a:latin typeface="Patrick Hand" pitchFamily="34" charset="0"/>
                <a:ea typeface="Patrick Hand" pitchFamily="34" charset="-122"/>
                <a:cs typeface="Patrick Hand" pitchFamily="34" charset="-120"/>
              </a:rPr>
              <a:t>Euclidean Geometry</a:t>
            </a:r>
            <a:endParaRPr lang="en-US" sz="1822" dirty="0"/>
          </a:p>
        </p:txBody>
      </p:sp>
      <p:sp>
        <p:nvSpPr>
          <p:cNvPr id="7" name="Text 5"/>
          <p:cNvSpPr/>
          <p:nvPr/>
        </p:nvSpPr>
        <p:spPr>
          <a:xfrm>
            <a:off x="2769294" y="2582763"/>
            <a:ext cx="3042643" cy="1184672"/>
          </a:xfrm>
          <a:prstGeom prst="rect">
            <a:avLst/>
          </a:prstGeom>
          <a:noFill/>
          <a:ln/>
        </p:spPr>
        <p:txBody>
          <a:bodyPr wrap="square" rtlCol="0" anchor="t"/>
          <a:lstStyle/>
          <a:p>
            <a:pPr>
              <a:lnSpc>
                <a:spcPts val="2332"/>
              </a:lnSpc>
            </a:pPr>
            <a:r>
              <a:rPr lang="en-US" sz="1458" dirty="0">
                <a:solidFill>
                  <a:srgbClr val="383838"/>
                </a:solidFill>
                <a:latin typeface="Patrick Hand" pitchFamily="34" charset="0"/>
                <a:ea typeface="Patrick Hand" pitchFamily="34" charset="-122"/>
                <a:cs typeface="Patrick Hand" pitchFamily="34" charset="-120"/>
              </a:rPr>
              <a:t>Euclid's most famous work, "Elements," established the foundational principles of Euclidean geometry, which dominated the field for centuries.</a:t>
            </a:r>
            <a:endParaRPr lang="en-US" sz="1458" dirty="0"/>
          </a:p>
        </p:txBody>
      </p:sp>
      <p:sp>
        <p:nvSpPr>
          <p:cNvPr id="8" name="Shape 6"/>
          <p:cNvSpPr/>
          <p:nvPr/>
        </p:nvSpPr>
        <p:spPr>
          <a:xfrm>
            <a:off x="6188571" y="1990924"/>
            <a:ext cx="3425627" cy="1968004"/>
          </a:xfrm>
          <a:prstGeom prst="roundRect">
            <a:avLst>
              <a:gd name="adj" fmla="val 4234"/>
            </a:avLst>
          </a:prstGeom>
          <a:solidFill>
            <a:srgbClr val="E6E6E6"/>
          </a:solidFill>
          <a:ln w="7620">
            <a:solidFill>
              <a:srgbClr val="CCCCCC"/>
            </a:solidFill>
            <a:prstDash val="solid"/>
          </a:ln>
        </p:spPr>
      </p:sp>
      <p:sp>
        <p:nvSpPr>
          <p:cNvPr id="9" name="Text 7"/>
          <p:cNvSpPr/>
          <p:nvPr/>
        </p:nvSpPr>
        <p:spPr>
          <a:xfrm>
            <a:off x="6380063" y="2182416"/>
            <a:ext cx="2314575" cy="289322"/>
          </a:xfrm>
          <a:prstGeom prst="rect">
            <a:avLst/>
          </a:prstGeom>
          <a:noFill/>
          <a:ln/>
        </p:spPr>
        <p:txBody>
          <a:bodyPr wrap="none" rtlCol="0" anchor="t"/>
          <a:lstStyle/>
          <a:p>
            <a:pPr>
              <a:lnSpc>
                <a:spcPts val="2278"/>
              </a:lnSpc>
            </a:pPr>
            <a:r>
              <a:rPr lang="en-US" sz="1822" dirty="0">
                <a:solidFill>
                  <a:srgbClr val="383838"/>
                </a:solidFill>
                <a:latin typeface="Patrick Hand" pitchFamily="34" charset="0"/>
                <a:ea typeface="Patrick Hand" pitchFamily="34" charset="-122"/>
                <a:cs typeface="Patrick Hand" pitchFamily="34" charset="-120"/>
              </a:rPr>
              <a:t>Number Theory</a:t>
            </a:r>
            <a:endParaRPr lang="en-US" sz="1822" dirty="0"/>
          </a:p>
        </p:txBody>
      </p:sp>
      <p:sp>
        <p:nvSpPr>
          <p:cNvPr id="10" name="Text 8"/>
          <p:cNvSpPr/>
          <p:nvPr/>
        </p:nvSpPr>
        <p:spPr>
          <a:xfrm>
            <a:off x="6380064" y="2582764"/>
            <a:ext cx="3042643" cy="888504"/>
          </a:xfrm>
          <a:prstGeom prst="rect">
            <a:avLst/>
          </a:prstGeom>
          <a:noFill/>
          <a:ln/>
        </p:spPr>
        <p:txBody>
          <a:bodyPr wrap="square" rtlCol="0" anchor="t"/>
          <a:lstStyle/>
          <a:p>
            <a:pPr>
              <a:lnSpc>
                <a:spcPts val="2332"/>
              </a:lnSpc>
            </a:pPr>
            <a:r>
              <a:rPr lang="en-US" sz="1458" dirty="0">
                <a:solidFill>
                  <a:srgbClr val="383838"/>
                </a:solidFill>
                <a:latin typeface="Patrick Hand" pitchFamily="34" charset="0"/>
                <a:ea typeface="Patrick Hand" pitchFamily="34" charset="-122"/>
                <a:cs typeface="Patrick Hand" pitchFamily="34" charset="-120"/>
              </a:rPr>
              <a:t>Euclid made significant contributions to number theory, including the proof of the infinitude of prime numbers.</a:t>
            </a:r>
            <a:endParaRPr lang="en-US" sz="1458" dirty="0"/>
          </a:p>
        </p:txBody>
      </p:sp>
      <p:sp>
        <p:nvSpPr>
          <p:cNvPr id="11" name="Shape 9"/>
          <p:cNvSpPr/>
          <p:nvPr/>
        </p:nvSpPr>
        <p:spPr>
          <a:xfrm>
            <a:off x="2577802" y="4144070"/>
            <a:ext cx="3425627" cy="1671836"/>
          </a:xfrm>
          <a:prstGeom prst="roundRect">
            <a:avLst>
              <a:gd name="adj" fmla="val 4984"/>
            </a:avLst>
          </a:prstGeom>
          <a:solidFill>
            <a:srgbClr val="E6E6E6"/>
          </a:solidFill>
          <a:ln w="7620">
            <a:solidFill>
              <a:srgbClr val="CCCCCC"/>
            </a:solidFill>
            <a:prstDash val="solid"/>
          </a:ln>
        </p:spPr>
      </p:sp>
      <p:sp>
        <p:nvSpPr>
          <p:cNvPr id="12" name="Text 10"/>
          <p:cNvSpPr/>
          <p:nvPr/>
        </p:nvSpPr>
        <p:spPr>
          <a:xfrm>
            <a:off x="2769294" y="4335562"/>
            <a:ext cx="2314575" cy="289322"/>
          </a:xfrm>
          <a:prstGeom prst="rect">
            <a:avLst/>
          </a:prstGeom>
          <a:noFill/>
          <a:ln/>
        </p:spPr>
        <p:txBody>
          <a:bodyPr wrap="none" rtlCol="0" anchor="t"/>
          <a:lstStyle/>
          <a:p>
            <a:pPr>
              <a:lnSpc>
                <a:spcPts val="2278"/>
              </a:lnSpc>
            </a:pPr>
            <a:r>
              <a:rPr lang="en-US" sz="1822" dirty="0">
                <a:solidFill>
                  <a:srgbClr val="383838"/>
                </a:solidFill>
                <a:latin typeface="Patrick Hand" pitchFamily="34" charset="0"/>
                <a:ea typeface="Patrick Hand" pitchFamily="34" charset="-122"/>
                <a:cs typeface="Patrick Hand" pitchFamily="34" charset="-120"/>
              </a:rPr>
              <a:t>Optics and Astronomy</a:t>
            </a:r>
            <a:endParaRPr lang="en-US" sz="1822" dirty="0"/>
          </a:p>
        </p:txBody>
      </p:sp>
      <p:sp>
        <p:nvSpPr>
          <p:cNvPr id="13" name="Text 11"/>
          <p:cNvSpPr/>
          <p:nvPr/>
        </p:nvSpPr>
        <p:spPr>
          <a:xfrm>
            <a:off x="2769294" y="4735910"/>
            <a:ext cx="3042643" cy="888504"/>
          </a:xfrm>
          <a:prstGeom prst="rect">
            <a:avLst/>
          </a:prstGeom>
          <a:noFill/>
          <a:ln/>
        </p:spPr>
        <p:txBody>
          <a:bodyPr wrap="square" rtlCol="0" anchor="t"/>
          <a:lstStyle/>
          <a:p>
            <a:pPr>
              <a:lnSpc>
                <a:spcPts val="2332"/>
              </a:lnSpc>
            </a:pPr>
            <a:r>
              <a:rPr lang="en-US" sz="1458" dirty="0">
                <a:solidFill>
                  <a:srgbClr val="383838"/>
                </a:solidFill>
                <a:latin typeface="Patrick Hand" pitchFamily="34" charset="0"/>
                <a:ea typeface="Patrick Hand" pitchFamily="34" charset="-122"/>
                <a:cs typeface="Patrick Hand" pitchFamily="34" charset="-120"/>
              </a:rPr>
              <a:t>Euclid also wrote treatises on optics and astronomy, further expanding the scope of his mathematical expertise.</a:t>
            </a:r>
            <a:endParaRPr lang="en-US" sz="1458" dirty="0"/>
          </a:p>
        </p:txBody>
      </p:sp>
      <p:sp>
        <p:nvSpPr>
          <p:cNvPr id="14" name="Shape 12"/>
          <p:cNvSpPr/>
          <p:nvPr/>
        </p:nvSpPr>
        <p:spPr>
          <a:xfrm>
            <a:off x="6188571" y="4144070"/>
            <a:ext cx="3425627" cy="1671836"/>
          </a:xfrm>
          <a:prstGeom prst="roundRect">
            <a:avLst>
              <a:gd name="adj" fmla="val 4984"/>
            </a:avLst>
          </a:prstGeom>
          <a:solidFill>
            <a:srgbClr val="E6E6E6"/>
          </a:solidFill>
          <a:ln w="7620">
            <a:solidFill>
              <a:srgbClr val="CCCCCC"/>
            </a:solidFill>
            <a:prstDash val="solid"/>
          </a:ln>
        </p:spPr>
      </p:sp>
      <p:sp>
        <p:nvSpPr>
          <p:cNvPr id="15" name="Text 13"/>
          <p:cNvSpPr/>
          <p:nvPr/>
        </p:nvSpPr>
        <p:spPr>
          <a:xfrm>
            <a:off x="6380063" y="4335562"/>
            <a:ext cx="2314575" cy="289322"/>
          </a:xfrm>
          <a:prstGeom prst="rect">
            <a:avLst/>
          </a:prstGeom>
          <a:noFill/>
          <a:ln/>
        </p:spPr>
        <p:txBody>
          <a:bodyPr wrap="none" rtlCol="0" anchor="t"/>
          <a:lstStyle/>
          <a:p>
            <a:pPr>
              <a:lnSpc>
                <a:spcPts val="2278"/>
              </a:lnSpc>
            </a:pPr>
            <a:r>
              <a:rPr lang="en-US" sz="1822" dirty="0">
                <a:solidFill>
                  <a:srgbClr val="383838"/>
                </a:solidFill>
                <a:latin typeface="Patrick Hand" pitchFamily="34" charset="0"/>
                <a:ea typeface="Patrick Hand" pitchFamily="34" charset="-122"/>
                <a:cs typeface="Patrick Hand" pitchFamily="34" charset="-120"/>
              </a:rPr>
              <a:t>Legacy</a:t>
            </a:r>
            <a:endParaRPr lang="en-US" sz="1822" dirty="0"/>
          </a:p>
        </p:txBody>
      </p:sp>
      <p:sp>
        <p:nvSpPr>
          <p:cNvPr id="16" name="Text 14"/>
          <p:cNvSpPr/>
          <p:nvPr/>
        </p:nvSpPr>
        <p:spPr>
          <a:xfrm>
            <a:off x="6380064" y="4735910"/>
            <a:ext cx="3042643" cy="888504"/>
          </a:xfrm>
          <a:prstGeom prst="rect">
            <a:avLst/>
          </a:prstGeom>
          <a:noFill/>
          <a:ln/>
        </p:spPr>
        <p:txBody>
          <a:bodyPr wrap="square" rtlCol="0" anchor="t"/>
          <a:lstStyle/>
          <a:p>
            <a:pPr>
              <a:lnSpc>
                <a:spcPts val="2332"/>
              </a:lnSpc>
            </a:pPr>
            <a:r>
              <a:rPr lang="en-US" sz="1458" dirty="0">
                <a:solidFill>
                  <a:srgbClr val="383838"/>
                </a:solidFill>
                <a:latin typeface="Patrick Hand" pitchFamily="34" charset="0"/>
                <a:ea typeface="Patrick Hand" pitchFamily="34" charset="-122"/>
                <a:cs typeface="Patrick Hand" pitchFamily="34" charset="-120"/>
              </a:rPr>
              <a:t>Euclid's "Elements" remains one of the most influential and widely studied works in the history of mathematics.</a:t>
            </a:r>
            <a:endParaRPr lang="en-US" sz="1458" dirty="0"/>
          </a:p>
        </p:txBody>
      </p:sp>
      <p:pic>
        <p:nvPicPr>
          <p:cNvPr id="17" name="Image 0" descr="preencoded.png">
            <a:hlinkClick r:id="rId3"/>
          </p:cNvPr>
          <p:cNvPicPr>
            <a:picLocks noChangeAspect="1"/>
          </p:cNvPicPr>
          <p:nvPr/>
        </p:nvPicPr>
        <p:blipFill>
          <a:blip r:embed="rId4"/>
          <a:stretch>
            <a:fillRect/>
          </a:stretch>
        </p:blipFill>
        <p:spPr>
          <a:xfrm>
            <a:off x="10201795" y="6324600"/>
            <a:ext cx="1914006" cy="457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A9F5E5-EF89-C9CE-C117-9E2907C8996A}"/>
              </a:ext>
            </a:extLst>
          </p:cNvPr>
          <p:cNvSpPr>
            <a:spLocks noGrp="1"/>
          </p:cNvSpPr>
          <p:nvPr>
            <p:ph type="title"/>
          </p:nvPr>
        </p:nvSpPr>
        <p:spPr>
          <a:xfrm>
            <a:off x="839788" y="457200"/>
            <a:ext cx="3932237" cy="777711"/>
          </a:xfrm>
        </p:spPr>
        <p:txBody>
          <a:bodyPr/>
          <a:lstStyle/>
          <a:p>
            <a:r>
              <a:rPr lang="en-US" dirty="0"/>
              <a:t>Alessandro Volta</a:t>
            </a:r>
            <a:endParaRPr lang="el-GR" dirty="0"/>
          </a:p>
        </p:txBody>
      </p:sp>
      <p:pic>
        <p:nvPicPr>
          <p:cNvPr id="2050" name="Picture 2" descr="undefined">
            <a:extLst>
              <a:ext uri="{FF2B5EF4-FFF2-40B4-BE49-F238E27FC236}">
                <a16:creationId xmlns:a16="http://schemas.microsoft.com/office/drawing/2014/main" id="{73AB363C-C2FE-E1C8-59DC-AF85206367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40166" y="1919719"/>
            <a:ext cx="3019029" cy="3715728"/>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κειμένου 3">
            <a:extLst>
              <a:ext uri="{FF2B5EF4-FFF2-40B4-BE49-F238E27FC236}">
                <a16:creationId xmlns:a16="http://schemas.microsoft.com/office/drawing/2014/main" id="{41038D63-3671-E5D7-5705-1982B30399D7}"/>
              </a:ext>
            </a:extLst>
          </p:cNvPr>
          <p:cNvSpPr>
            <a:spLocks noGrp="1"/>
          </p:cNvSpPr>
          <p:nvPr>
            <p:ph type="body" sz="half" idx="2"/>
          </p:nvPr>
        </p:nvSpPr>
        <p:spPr>
          <a:xfrm>
            <a:off x="839788" y="1234911"/>
            <a:ext cx="5334769" cy="4634077"/>
          </a:xfrm>
        </p:spPr>
        <p:txBody>
          <a:bodyPr>
            <a:normAutofit fontScale="85000" lnSpcReduction="20000"/>
          </a:bodyPr>
          <a:lstStyle/>
          <a:p>
            <a:r>
              <a:rPr lang="en-US" dirty="0"/>
              <a:t>Alessandro Volta was an Italian scientist who made many important discoveries in the field of electricity. He was born on February 18, 1745, in Como, Italy. Even though his family wanted him to become a lawyer, Volta was more interested in science. He became fascinated with electricity when he was a teenager and decided to study physics. Volta dropped out of school and started doing experiments with electricity. He even corresponded with other scientists and wrote papers about his theories. </a:t>
            </a:r>
          </a:p>
          <a:p>
            <a:endParaRPr lang="en-US" dirty="0"/>
          </a:p>
          <a:p>
            <a:r>
              <a:rPr lang="en-US" dirty="0"/>
              <a:t>One of Volta's most famous inventions was the electric battery, which he called the "voltaic pile". This invention allowed scientists to produce a steady flow of electric current for the first time. It was a big breakthrough in the field of electricity. Volta also discovered methane, a type of gas, and found out that it could be exploded using an electric spark. This discovery later became the basis for the internal combustion engine. </a:t>
            </a:r>
          </a:p>
          <a:p>
            <a:endParaRPr lang="en-US" dirty="0"/>
          </a:p>
          <a:p>
            <a:r>
              <a:rPr lang="en-US" dirty="0"/>
              <a:t>Volta was a very respected scientist and was even invited to demonstrate his inventions to important people like Napoleon Bonaparte. He held a teaching position at the University of Pavia for almost 40 years and was loved by his students. Volta died in 1827, but his contributions to science are still remembered today. In fact, the unit of electric potential is named after him - it's called the volt. Alessandro Volta was a brilliant scientist who made many important discoveries and inventions that have shaped the world of electricity.</a:t>
            </a:r>
            <a:endParaRPr lang="el-GR" dirty="0"/>
          </a:p>
        </p:txBody>
      </p:sp>
    </p:spTree>
    <p:extLst>
      <p:ext uri="{BB962C8B-B14F-4D97-AF65-F5344CB8AC3E}">
        <p14:creationId xmlns:p14="http://schemas.microsoft.com/office/powerpoint/2010/main" val="14748415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48</TotalTime>
  <Words>788</Words>
  <Application>Microsoft Office PowerPoint</Application>
  <PresentationFormat>Ευρεία οθόνη</PresentationFormat>
  <Paragraphs>51</Paragraphs>
  <Slides>8</Slides>
  <Notes>3</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8</vt:i4>
      </vt:variant>
    </vt:vector>
  </HeadingPairs>
  <TitlesOfParts>
    <vt:vector size="17" baseType="lpstr">
      <vt:lpstr>Arial</vt:lpstr>
      <vt:lpstr>Calibri</vt:lpstr>
      <vt:lpstr>Century Gothic</vt:lpstr>
      <vt:lpstr>KaTeX_Main</vt:lpstr>
      <vt:lpstr>KaTeX_Math</vt:lpstr>
      <vt:lpstr>Patrick Hand</vt:lpstr>
      <vt:lpstr>Söhne</vt:lpstr>
      <vt:lpstr>Wingdings 3</vt:lpstr>
      <vt:lpstr>Αίθουσα συσκέψεων "Ιόν"</vt:lpstr>
      <vt:lpstr>Great people</vt:lpstr>
      <vt:lpstr>Euclidean algorithm</vt:lpstr>
      <vt:lpstr>Problem solving</vt:lpstr>
      <vt:lpstr>Παρουσίαση του PowerPoint</vt:lpstr>
      <vt:lpstr>Παρουσίαση του PowerPoint</vt:lpstr>
      <vt:lpstr>Παρουσίαση του PowerPoint</vt:lpstr>
      <vt:lpstr>Παρουσίαση του PowerPoint</vt:lpstr>
      <vt:lpstr>Alessandro Volta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people</dc:title>
  <dc:creator>Soultana Karampelia</dc:creator>
  <cp:lastModifiedBy>Soultana Karampelia</cp:lastModifiedBy>
  <cp:revision>1</cp:revision>
  <dcterms:created xsi:type="dcterms:W3CDTF">2024-04-21T17:42:36Z</dcterms:created>
  <dcterms:modified xsi:type="dcterms:W3CDTF">2024-04-21T18:30:41Z</dcterms:modified>
</cp:coreProperties>
</file>