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313" r:id="rId3"/>
    <p:sldId id="257" r:id="rId4"/>
    <p:sldId id="314" r:id="rId5"/>
    <p:sldId id="315" r:id="rId6"/>
    <p:sldId id="262" r:id="rId7"/>
    <p:sldId id="263" r:id="rId8"/>
    <p:sldId id="265" r:id="rId9"/>
    <p:sldId id="267" r:id="rId10"/>
    <p:sldId id="268" r:id="rId11"/>
    <p:sldId id="272" r:id="rId12"/>
    <p:sldId id="274" r:id="rId13"/>
    <p:sldId id="275" r:id="rId14"/>
    <p:sldId id="276" r:id="rId15"/>
    <p:sldId id="277" r:id="rId16"/>
    <p:sldId id="279" r:id="rId17"/>
    <p:sldId id="281" r:id="rId18"/>
    <p:sldId id="289" r:id="rId19"/>
    <p:sldId id="316" r:id="rId20"/>
    <p:sldId id="317" r:id="rId21"/>
    <p:sldId id="319" r:id="rId22"/>
    <p:sldId id="299" r:id="rId23"/>
    <p:sldId id="320" r:id="rId24"/>
    <p:sldId id="318" r:id="rId25"/>
    <p:sldId id="300" r:id="rId26"/>
    <p:sldId id="301" r:id="rId27"/>
    <p:sldId id="306" r:id="rId28"/>
    <p:sldId id="310" r:id="rId2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F6"/>
    <a:srgbClr val="FA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061" autoAdjust="0"/>
  </p:normalViewPr>
  <p:slideViewPr>
    <p:cSldViewPr>
      <p:cViewPr varScale="1">
        <p:scale>
          <a:sx n="70" d="100"/>
          <a:sy n="70" d="100"/>
        </p:scale>
        <p:origin x="70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67554" y="228346"/>
            <a:ext cx="305689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192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47634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192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71447" y="1110234"/>
            <a:ext cx="4199255" cy="4488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192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192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192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09113" y="228346"/>
            <a:ext cx="6573773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35330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37168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27921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32358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4437" y="228346"/>
            <a:ext cx="9863124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75131" y="1034872"/>
            <a:ext cx="7458709" cy="2879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4051" y="6622186"/>
            <a:ext cx="2065197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85168" y="6580199"/>
            <a:ext cx="278129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1925">
              <a:lnSpc>
                <a:spcPts val="124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95272" y="228346"/>
            <a:ext cx="860145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5916" y="1150366"/>
            <a:ext cx="8930005" cy="2244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4051" y="6622186"/>
            <a:ext cx="2043861" cy="184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240"/>
              </a:lnSpc>
            </a:pPr>
            <a:r>
              <a:rPr dirty="0"/>
              <a:t>Βιολογία</a:t>
            </a:r>
            <a:r>
              <a:rPr spc="-35" dirty="0"/>
              <a:t> </a:t>
            </a:r>
            <a:r>
              <a:rPr dirty="0"/>
              <a:t>Α'</a:t>
            </a:r>
            <a:r>
              <a:rPr spc="-30" dirty="0"/>
              <a:t> </a:t>
            </a:r>
            <a:r>
              <a:rPr dirty="0"/>
              <a:t>Λυκ.-</a:t>
            </a:r>
            <a:r>
              <a:rPr spc="-35" dirty="0"/>
              <a:t> </a:t>
            </a:r>
            <a:r>
              <a:rPr spc="-10" dirty="0"/>
              <a:t>Θ.Ταντανάσης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931650" y="6580199"/>
            <a:ext cx="244475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81705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Εικόνα 10" descr="Εικόνα που περιέχει ασπόνδυλο, θαλάσσια ασπόνδυλα, οργανισμός, μέδουσ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0DBA601A-4903-5D95-1400-3DCC0AEA7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2" b="9805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31610" y="2434201"/>
            <a:ext cx="4657341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800" b="1" i="0" u="none" strike="noStrike" kern="120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ΑΙΜΑ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D3DADB5-D8F6-0153-3851-DE868C1BD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40" y="914400"/>
            <a:ext cx="7427119" cy="5713168"/>
          </a:xfrm>
          <a:prstGeom prst="rect">
            <a:avLst/>
          </a:prstGeom>
        </p:spPr>
      </p:pic>
      <p:sp>
        <p:nvSpPr>
          <p:cNvPr id="14" name="Τίτλος 16">
            <a:extLst>
              <a:ext uri="{FF2B5EF4-FFF2-40B4-BE49-F238E27FC236}">
                <a16:creationId xmlns:a16="http://schemas.microsoft.com/office/drawing/2014/main" id="{042F332C-AAAD-6D35-1ED7-2F675018554F}"/>
              </a:ext>
            </a:extLst>
          </p:cNvPr>
          <p:cNvSpPr txBox="1">
            <a:spLocks/>
          </p:cNvSpPr>
          <p:nvPr/>
        </p:nvSpPr>
        <p:spPr>
          <a:xfrm>
            <a:off x="138048" y="55602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Φαγοκυττάρωση</a:t>
            </a:r>
            <a:endParaRPr lang="el-GR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8659" y="1059180"/>
            <a:ext cx="2615991" cy="53995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57200" y="1023923"/>
            <a:ext cx="6705600" cy="45217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304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b="1" dirty="0">
                <a:latin typeface="Aptos" panose="020B0004020202020204" pitchFamily="34" charset="0"/>
                <a:cs typeface="Calibri"/>
              </a:rPr>
              <a:t>Λευχαιμία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: είδος καρκίνου του αίματος</a:t>
            </a:r>
          </a:p>
          <a:p>
            <a:pPr marL="381000" marR="304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Υπερβολική αύξηση λευκοκυττάρων (&gt;100.000/mm³)</a:t>
            </a:r>
          </a:p>
          <a:p>
            <a:pPr marL="381000" marR="304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Ανώριμα λευκοκύτταρα συσσωρεύονται στον μυελό των οστών</a:t>
            </a:r>
          </a:p>
          <a:p>
            <a:pPr marL="381000" marR="304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Παρεμποδίζεται η παραγωγή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ερυθροκυττάρων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και αιμοπεταλίων</a:t>
            </a:r>
          </a:p>
          <a:p>
            <a:pPr marL="381000" marR="304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Ορισμένες μορφές σχετίζονται με τον ιό HTLV-1</a:t>
            </a:r>
          </a:p>
          <a:p>
            <a:pPr marL="381000" marR="304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Υπάρχουν διαφορετικοί τύποι – άλλοι πιο σοβαροί, άλλοι πιο ήπιοι</a:t>
            </a:r>
          </a:p>
          <a:p>
            <a:pPr marL="381000" marR="304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b="1" dirty="0" err="1">
                <a:latin typeface="Aptos" panose="020B0004020202020204" pitchFamily="34" charset="0"/>
                <a:cs typeface="Calibri"/>
              </a:rPr>
              <a:t>Λευκοπενία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: μείωση λευκοκυττάρων (&lt;5.000/mm³)</a:t>
            </a:r>
            <a:endParaRPr sz="24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48600" y="1230629"/>
            <a:ext cx="205765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220" marR="5080" indent="-35052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Aptos" panose="020B0004020202020204" pitchFamily="34" charset="0"/>
                <a:cs typeface="Calibri"/>
              </a:rPr>
              <a:t>Φυσιολογικό αίμα:</a:t>
            </a:r>
            <a:endParaRPr sz="18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20000" y="3778122"/>
            <a:ext cx="231444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205" marR="5080" indent="-104139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Aptos" panose="020B0004020202020204" pitchFamily="34" charset="0"/>
                <a:cs typeface="Calibri"/>
              </a:rPr>
              <a:t>Το</a:t>
            </a:r>
            <a:r>
              <a:rPr sz="18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1800" dirty="0">
                <a:latin typeface="Aptos" panose="020B0004020202020204" pitchFamily="34" charset="0"/>
                <a:cs typeface="Calibri"/>
              </a:rPr>
              <a:t>αίμα</a:t>
            </a:r>
            <a:r>
              <a:rPr sz="18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1800" spc="-20" dirty="0">
                <a:latin typeface="Aptos" panose="020B0004020202020204" pitchFamily="34" charset="0"/>
                <a:cs typeface="Calibri"/>
              </a:rPr>
              <a:t>στην </a:t>
            </a:r>
            <a:r>
              <a:rPr sz="1800" spc="-10" dirty="0">
                <a:latin typeface="Aptos" panose="020B0004020202020204" pitchFamily="34" charset="0"/>
                <a:cs typeface="Calibri"/>
              </a:rPr>
              <a:t>λευχαιμία:</a:t>
            </a:r>
            <a:endParaRPr sz="18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8" name="Τίτλος 16">
            <a:extLst>
              <a:ext uri="{FF2B5EF4-FFF2-40B4-BE49-F238E27FC236}">
                <a16:creationId xmlns:a16="http://schemas.microsoft.com/office/drawing/2014/main" id="{70CD36DC-D883-6679-863E-364BDD488D37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Λευχαιμία-</a:t>
            </a:r>
            <a:r>
              <a:rPr lang="el-GR" spc="-10" dirty="0" err="1">
                <a:solidFill>
                  <a:srgbClr val="C00000"/>
                </a:solidFill>
                <a:latin typeface="Aptos" panose="020B0004020202020204" pitchFamily="34" charset="0"/>
              </a:rPr>
              <a:t>Λευκοπενία</a:t>
            </a:r>
            <a:endParaRPr lang="el-GR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23850" y="923579"/>
            <a:ext cx="4719702" cy="2305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marR="304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Calibri"/>
                <a:cs typeface="Calibri"/>
              </a:rPr>
              <a:t>Τα</a:t>
            </a:r>
            <a:r>
              <a:rPr lang="el-GR" sz="2400" spc="-65" dirty="0">
                <a:latin typeface="Calibri"/>
                <a:cs typeface="Calibri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Calibri"/>
                <a:cs typeface="Calibri"/>
              </a:rPr>
              <a:t>αιμοπετάλια</a:t>
            </a:r>
            <a:r>
              <a:rPr lang="el-GR" sz="2400" b="1" spc="-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l-GR" sz="2400" spc="-105" dirty="0">
                <a:solidFill>
                  <a:schemeClr val="tx1"/>
                </a:solidFill>
                <a:latin typeface="Calibri"/>
                <a:cs typeface="Calibri"/>
              </a:rPr>
              <a:t>δεν είναι κύτταρα αλλά μικρά </a:t>
            </a:r>
            <a:r>
              <a:rPr lang="el-GR" sz="2400" spc="-10" dirty="0">
                <a:latin typeface="Calibri"/>
                <a:cs typeface="Calibri"/>
              </a:rPr>
              <a:t>θραύσματα </a:t>
            </a:r>
            <a:r>
              <a:rPr sz="2400" dirty="0" err="1">
                <a:latin typeface="Calibri"/>
                <a:cs typeface="Calibri"/>
              </a:rPr>
              <a:t>κυττάρων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lang="el-GR" sz="2400" spc="-55" dirty="0">
                <a:latin typeface="Calibri"/>
                <a:cs typeface="Calibri"/>
              </a:rPr>
              <a:t>(</a:t>
            </a:r>
            <a:r>
              <a:rPr lang="el-GR" sz="2400" spc="-55" dirty="0" err="1">
                <a:latin typeface="Calibri"/>
                <a:cs typeface="Calibri"/>
              </a:rPr>
              <a:t>μεγακαρυοκύτταρα</a:t>
            </a:r>
            <a:r>
              <a:rPr lang="el-GR" sz="2400" spc="-55" dirty="0">
                <a:latin typeface="Calibri"/>
                <a:cs typeface="Calibri"/>
              </a:rPr>
              <a:t>)</a:t>
            </a:r>
          </a:p>
          <a:p>
            <a:pPr marL="381000" marR="84455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sz="2400" dirty="0">
                <a:latin typeface="Calibri"/>
                <a:cs typeface="Calibri"/>
              </a:rPr>
              <a:t>Τα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αιμοπετάλια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παίζουν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πολύ </a:t>
            </a:r>
            <a:r>
              <a:rPr sz="2400" dirty="0">
                <a:latin typeface="Calibri"/>
                <a:cs typeface="Calibri"/>
              </a:rPr>
              <a:t>σημαντικό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ρόλο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στη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διαδικασία </a:t>
            </a:r>
            <a:r>
              <a:rPr sz="2400" dirty="0">
                <a:latin typeface="Calibri"/>
                <a:cs typeface="Calibri"/>
              </a:rPr>
              <a:t>της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πήξης</a:t>
            </a:r>
            <a:r>
              <a:rPr sz="2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του</a:t>
            </a:r>
            <a:r>
              <a:rPr sz="2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αίματος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1800" y="228600"/>
            <a:ext cx="3083052" cy="2933700"/>
          </a:xfrm>
          <a:prstGeom prst="rect">
            <a:avLst/>
          </a:prstGeom>
        </p:spPr>
      </p:pic>
      <p:sp>
        <p:nvSpPr>
          <p:cNvPr id="16" name="Τίτλος 16">
            <a:extLst>
              <a:ext uri="{FF2B5EF4-FFF2-40B4-BE49-F238E27FC236}">
                <a16:creationId xmlns:a16="http://schemas.microsoft.com/office/drawing/2014/main" id="{A08BEB96-828D-8310-DB64-D2548E750B14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Αιμοπετάλια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CA5D44CC-3AC4-E155-CC8C-EE0B0CA4E1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62300"/>
            <a:ext cx="12192000" cy="394720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04800" y="914400"/>
            <a:ext cx="6407785" cy="40908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90" dirty="0">
                <a:latin typeface="Aptos" panose="020B0004020202020204" pitchFamily="34" charset="0"/>
                <a:cs typeface="Calibri"/>
              </a:rPr>
              <a:t>Το</a:t>
            </a:r>
            <a:r>
              <a:rPr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πλάσμα</a:t>
            </a:r>
            <a:r>
              <a:rPr sz="2400" b="1" spc="-85" dirty="0">
                <a:solidFill>
                  <a:srgbClr val="FF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είναι</a:t>
            </a:r>
            <a:r>
              <a:rPr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το</a:t>
            </a:r>
            <a:r>
              <a:rPr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υγρό</a:t>
            </a:r>
            <a:r>
              <a:rPr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μέρος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του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αίματος. </a:t>
            </a:r>
            <a:r>
              <a:rPr sz="2400" dirty="0">
                <a:latin typeface="Aptos" panose="020B0004020202020204" pitchFamily="34" charset="0"/>
                <a:cs typeface="Calibri"/>
              </a:rPr>
              <a:t>Αποτελείται</a:t>
            </a:r>
            <a:r>
              <a:rPr sz="2400" spc="-8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κυρίως</a:t>
            </a:r>
            <a:r>
              <a:rPr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από</a:t>
            </a:r>
            <a:r>
              <a:rPr sz="2400" spc="-6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νερό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μέσα</a:t>
            </a:r>
            <a:r>
              <a:rPr sz="2400" spc="-6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στο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οποίο βρίσκονται</a:t>
            </a:r>
            <a:r>
              <a:rPr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διαλυμένες</a:t>
            </a:r>
            <a:r>
              <a:rPr sz="2400" spc="-8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διάφορες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ουσίες.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Aptos" panose="020B0004020202020204" pitchFamily="34" charset="0"/>
                <a:cs typeface="Calibri"/>
              </a:rPr>
              <a:t>Σ'</a:t>
            </a:r>
            <a:r>
              <a:rPr sz="2400" spc="-4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αυτές</a:t>
            </a:r>
            <a:r>
              <a:rPr sz="24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περιλαμβάνονται: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91795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sz="2400" b="1" dirty="0">
                <a:latin typeface="Aptos" panose="020B0004020202020204" pitchFamily="34" charset="0"/>
                <a:cs typeface="Calibri"/>
              </a:rPr>
              <a:t>ανόργανα</a:t>
            </a:r>
            <a:r>
              <a:rPr sz="2400" b="1" spc="-70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spc="-10" dirty="0">
                <a:latin typeface="Aptos" panose="020B0004020202020204" pitchFamily="34" charset="0"/>
                <a:cs typeface="Calibri"/>
              </a:rPr>
              <a:t>άλατα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,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91795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sz="2400" b="1" dirty="0">
                <a:latin typeface="Aptos" panose="020B0004020202020204" pitchFamily="34" charset="0"/>
                <a:cs typeface="Calibri"/>
              </a:rPr>
              <a:t>θρεπτικές</a:t>
            </a:r>
            <a:r>
              <a:rPr sz="2400" b="1" spc="-75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dirty="0">
                <a:latin typeface="Aptos" panose="020B0004020202020204" pitchFamily="34" charset="0"/>
                <a:cs typeface="Calibri"/>
              </a:rPr>
              <a:t>ουσίες</a:t>
            </a:r>
            <a:r>
              <a:rPr sz="2400" b="1" spc="-7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όπως</a:t>
            </a:r>
            <a:r>
              <a:rPr sz="2400" spc="-80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spc="-10" dirty="0">
                <a:latin typeface="Aptos" panose="020B0004020202020204" pitchFamily="34" charset="0"/>
                <a:cs typeface="Calibri"/>
              </a:rPr>
              <a:t>γλυκόζη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,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91795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sz="2400" b="1" spc="-10" dirty="0">
                <a:latin typeface="Aptos" panose="020B0004020202020204" pitchFamily="34" charset="0"/>
                <a:cs typeface="Calibri"/>
              </a:rPr>
              <a:t>ορμόνες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,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91795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sz="2400" b="1" spc="-10" dirty="0">
                <a:latin typeface="Aptos" panose="020B0004020202020204" pitchFamily="34" charset="0"/>
                <a:cs typeface="Calibri"/>
              </a:rPr>
              <a:t>πρωτεΐνες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,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91795" marR="2092960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  <a:tabLst>
                <a:tab pos="391795" algn="l"/>
              </a:tabLst>
            </a:pPr>
            <a:r>
              <a:rPr sz="2400" dirty="0">
                <a:latin typeface="Aptos" panose="020B0004020202020204" pitchFamily="34" charset="0"/>
                <a:cs typeface="Calibri"/>
              </a:rPr>
              <a:t>ουσίες</a:t>
            </a:r>
            <a:r>
              <a:rPr sz="24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που</a:t>
            </a:r>
            <a:r>
              <a:rPr sz="24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πρέπει</a:t>
            </a:r>
            <a:r>
              <a:rPr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25" dirty="0">
                <a:latin typeface="Aptos" panose="020B0004020202020204" pitchFamily="34" charset="0"/>
                <a:cs typeface="Calibri"/>
              </a:rPr>
              <a:t>να </a:t>
            </a:r>
            <a:r>
              <a:rPr sz="2400" dirty="0">
                <a:latin typeface="Aptos" panose="020B0004020202020204" pitchFamily="34" charset="0"/>
                <a:cs typeface="Calibri"/>
              </a:rPr>
              <a:t>αποβληθούν</a:t>
            </a:r>
            <a:r>
              <a:rPr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όπως</a:t>
            </a:r>
            <a:r>
              <a:rPr lang="el-GR" sz="2400" spc="-60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spc="-10" dirty="0" err="1">
                <a:latin typeface="Aptos" panose="020B0004020202020204" pitchFamily="34" charset="0"/>
                <a:cs typeface="Calibri"/>
              </a:rPr>
              <a:t>ουρί</a:t>
            </a:r>
            <a:r>
              <a:rPr sz="2400" b="1" spc="-10" dirty="0">
                <a:latin typeface="Aptos" panose="020B0004020202020204" pitchFamily="34" charset="0"/>
                <a:cs typeface="Calibri"/>
              </a:rPr>
              <a:t>α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.</a:t>
            </a:r>
            <a:endParaRPr sz="2400" dirty="0"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76516" y="1100327"/>
            <a:ext cx="3957828" cy="5064252"/>
          </a:xfrm>
          <a:prstGeom prst="rect">
            <a:avLst/>
          </a:prstGeom>
        </p:spPr>
      </p:pic>
      <p:sp>
        <p:nvSpPr>
          <p:cNvPr id="12" name="Τίτλος 16">
            <a:extLst>
              <a:ext uri="{FF2B5EF4-FFF2-40B4-BE49-F238E27FC236}">
                <a16:creationId xmlns:a16="http://schemas.microsoft.com/office/drawing/2014/main" id="{1B5CF5BC-055F-AE74-7AF7-944EC27EB8BA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Πλάσμα</a:t>
            </a:r>
            <a:endParaRPr lang="el-GR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57200" y="792381"/>
            <a:ext cx="6891655" cy="33752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b="1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Αλβουμίνες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: διατηρούν την ωσμωτική πίεση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b="1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Σφαιρίνες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: καταπολεμούν μικροοργανισμούς (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Ανοσοσφαιρίνες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ή αντισώματα), μεταφέρουν ουσίες, συμμετέχουν στην πήξη</a:t>
            </a: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b="1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Ινωδογόνο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: βασικό για την πήξη του αίματος, α</a:t>
            </a:r>
            <a:r>
              <a:rPr lang="el-GR" sz="2400" dirty="0">
                <a:latin typeface="Aptos" panose="020B0004020202020204" pitchFamily="34" charset="0"/>
              </a:rPr>
              <a:t>ν αφαιρεθεί το </a:t>
            </a:r>
            <a:r>
              <a:rPr lang="el-GR" sz="2400" dirty="0" err="1">
                <a:latin typeface="Aptos" panose="020B0004020202020204" pitchFamily="34" charset="0"/>
              </a:rPr>
              <a:t>ινωδογόνο</a:t>
            </a:r>
            <a:r>
              <a:rPr lang="el-GR" sz="2400" dirty="0">
                <a:latin typeface="Aptos" panose="020B0004020202020204" pitchFamily="34" charset="0"/>
              </a:rPr>
              <a:t> → προκύπτει ο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ορός</a:t>
            </a:r>
            <a:r>
              <a:rPr lang="el-GR" sz="2400" dirty="0">
                <a:latin typeface="Aptos" panose="020B0004020202020204" pitchFamily="34" charset="0"/>
              </a:rPr>
              <a:t> του αίματος</a:t>
            </a:r>
            <a:endParaRPr lang="el-GR" sz="2400" dirty="0">
              <a:latin typeface="Aptos" panose="020B0004020202020204" pitchFamily="34" charset="0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Συμπλήρωμα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: ομάδα 20 πρωτεϊνών μέρος του ανοσοποιητικού συστήματος</a:t>
            </a:r>
            <a:endParaRPr sz="24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21" name="Τίτλος 16">
            <a:extLst>
              <a:ext uri="{FF2B5EF4-FFF2-40B4-BE49-F238E27FC236}">
                <a16:creationId xmlns:a16="http://schemas.microsoft.com/office/drawing/2014/main" id="{04C97CCE-936D-011B-6908-8B8E5E0451E1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Πρωτεΐνες πλάσματος</a:t>
            </a:r>
            <a:endParaRPr lang="el-GR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340868" y="949992"/>
            <a:ext cx="10022332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Μεταφορά</a:t>
            </a:r>
          </a:p>
          <a:p>
            <a:r>
              <a:rPr lang="el-GR" sz="2400" dirty="0">
                <a:solidFill>
                  <a:srgbClr val="C00000"/>
                </a:solidFill>
                <a:latin typeface="Aptos" panose="020B0004020202020204" pitchFamily="34" charset="0"/>
              </a:rPr>
              <a:t>Οξυγόνο</a:t>
            </a:r>
            <a:r>
              <a:rPr lang="el-GR" sz="2400" dirty="0">
                <a:latin typeface="Aptos" panose="020B0004020202020204" pitchFamily="34" charset="0"/>
              </a:rPr>
              <a:t>: από πνεύμονες στους ιστούς</a:t>
            </a:r>
          </a:p>
          <a:p>
            <a:r>
              <a:rPr lang="el-GR" sz="2400" dirty="0">
                <a:solidFill>
                  <a:srgbClr val="C00000"/>
                </a:solidFill>
                <a:latin typeface="Aptos" panose="020B0004020202020204" pitchFamily="34" charset="0"/>
              </a:rPr>
              <a:t>Διοξείδιο του άνθρακα</a:t>
            </a:r>
            <a:r>
              <a:rPr lang="el-GR" sz="2400" dirty="0">
                <a:latin typeface="Aptos" panose="020B0004020202020204" pitchFamily="34" charset="0"/>
              </a:rPr>
              <a:t>: από ιστούς στους πνεύμονες</a:t>
            </a:r>
          </a:p>
          <a:p>
            <a:r>
              <a:rPr lang="el-GR" sz="2400" dirty="0">
                <a:solidFill>
                  <a:srgbClr val="C00000"/>
                </a:solidFill>
                <a:latin typeface="Aptos" panose="020B0004020202020204" pitchFamily="34" charset="0"/>
              </a:rPr>
              <a:t>Θρεπτικά συστατικά</a:t>
            </a:r>
            <a:r>
              <a:rPr lang="el-GR" sz="2400" dirty="0">
                <a:latin typeface="Aptos" panose="020B0004020202020204" pitchFamily="34" charset="0"/>
              </a:rPr>
              <a:t>: από έντερο σε όλο το σώμα</a:t>
            </a:r>
          </a:p>
          <a:p>
            <a:r>
              <a:rPr lang="el-GR" sz="2400" dirty="0">
                <a:solidFill>
                  <a:srgbClr val="C00000"/>
                </a:solidFill>
                <a:latin typeface="Aptos" panose="020B0004020202020204" pitchFamily="34" charset="0"/>
              </a:rPr>
              <a:t>Ορμόνες και αντισώματα</a:t>
            </a:r>
            <a:r>
              <a:rPr lang="el-GR" sz="2400" dirty="0">
                <a:latin typeface="Aptos" panose="020B0004020202020204" pitchFamily="34" charset="0"/>
              </a:rPr>
              <a:t>: κυκλοφορούν στο αίμα</a:t>
            </a:r>
          </a:p>
          <a:p>
            <a:r>
              <a:rPr lang="el-GR" sz="2400" dirty="0">
                <a:solidFill>
                  <a:srgbClr val="C00000"/>
                </a:solidFill>
                <a:latin typeface="Aptos" panose="020B0004020202020204" pitchFamily="34" charset="0"/>
              </a:rPr>
              <a:t>Άχρηστες ουσίες</a:t>
            </a:r>
            <a:r>
              <a:rPr lang="el-GR" sz="2400" dirty="0">
                <a:latin typeface="Aptos" panose="020B0004020202020204" pitchFamily="34" charset="0"/>
              </a:rPr>
              <a:t>: προς αποβολή στους νεφρούς</a:t>
            </a:r>
          </a:p>
          <a:p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Προστασία</a:t>
            </a:r>
          </a:p>
          <a:p>
            <a:r>
              <a:rPr lang="el-GR" sz="2400" dirty="0">
                <a:solidFill>
                  <a:srgbClr val="C00000"/>
                </a:solidFill>
                <a:latin typeface="Aptos" panose="020B0004020202020204" pitchFamily="34" charset="0"/>
              </a:rPr>
              <a:t>Πήξη αίματος</a:t>
            </a:r>
            <a:r>
              <a:rPr lang="el-GR" sz="2400" dirty="0">
                <a:latin typeface="Aptos" panose="020B0004020202020204" pitchFamily="34" charset="0"/>
              </a:rPr>
              <a:t>: αποτρέπει απώλεια υγρών και εμποδίζει είσοδο μικροοργανισμών</a:t>
            </a:r>
          </a:p>
          <a:p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Ρύθμιση</a:t>
            </a:r>
          </a:p>
          <a:p>
            <a:r>
              <a:rPr lang="el-GR" sz="2400" dirty="0">
                <a:solidFill>
                  <a:srgbClr val="C00000"/>
                </a:solidFill>
                <a:latin typeface="Aptos" panose="020B0004020202020204" pitchFamily="34" charset="0"/>
              </a:rPr>
              <a:t>Ισορροπία νερού και χημικών ουσιών </a:t>
            </a:r>
            <a:r>
              <a:rPr lang="el-GR" sz="2400" dirty="0">
                <a:latin typeface="Aptos" panose="020B0004020202020204" pitchFamily="34" charset="0"/>
              </a:rPr>
              <a:t>στους ιστούς</a:t>
            </a:r>
          </a:p>
          <a:p>
            <a:r>
              <a:rPr lang="el-GR" sz="2400" dirty="0">
                <a:latin typeface="Aptos" panose="020B0004020202020204" pitchFamily="34" charset="0"/>
              </a:rPr>
              <a:t>Διατήρηση </a:t>
            </a:r>
            <a:r>
              <a:rPr lang="el-GR" sz="2400" dirty="0">
                <a:solidFill>
                  <a:srgbClr val="C00000"/>
                </a:solidFill>
                <a:latin typeface="Aptos" panose="020B0004020202020204" pitchFamily="34" charset="0"/>
              </a:rPr>
              <a:t>σταθερής θερμοκρασίας </a:t>
            </a:r>
            <a:r>
              <a:rPr lang="el-GR" sz="2400" dirty="0">
                <a:latin typeface="Aptos" panose="020B0004020202020204" pitchFamily="34" charset="0"/>
              </a:rPr>
              <a:t>σώματος</a:t>
            </a:r>
          </a:p>
        </p:txBody>
      </p:sp>
      <p:sp>
        <p:nvSpPr>
          <p:cNvPr id="31" name="Τίτλος 16">
            <a:extLst>
              <a:ext uri="{FF2B5EF4-FFF2-40B4-BE49-F238E27FC236}">
                <a16:creationId xmlns:a16="http://schemas.microsoft.com/office/drawing/2014/main" id="{0F51E229-DECE-6B42-5AF1-619D4A600696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Λειτουργίες αίματος</a:t>
            </a:r>
            <a:endParaRPr lang="el-GR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6">
            <a:extLst>
              <a:ext uri="{FF2B5EF4-FFF2-40B4-BE49-F238E27FC236}">
                <a16:creationId xmlns:a16="http://schemas.microsoft.com/office/drawing/2014/main" id="{175E3017-F258-9026-41BE-3D41CE32EBF1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Πήξη αίματος</a:t>
            </a:r>
            <a:endParaRPr lang="el-GR" dirty="0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709253-7FFA-A47D-5AF7-72F3F92A2066}"/>
              </a:ext>
            </a:extLst>
          </p:cNvPr>
          <p:cNvSpPr txBox="1"/>
          <p:nvPr/>
        </p:nvSpPr>
        <p:spPr>
          <a:xfrm>
            <a:off x="304800" y="809894"/>
            <a:ext cx="80772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Σημαντική για την αποφυγή αιμορραγίας και την επούλωση τραυμάτων.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Εμποδίζει την είσοδο μικροοργανισμών.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Το </a:t>
            </a:r>
            <a:r>
              <a:rPr lang="el-GR" sz="2400" b="1" dirty="0" err="1">
                <a:solidFill>
                  <a:srgbClr val="C00000"/>
                </a:solidFill>
                <a:latin typeface="Aptos" panose="020B0004020202020204" pitchFamily="34" charset="0"/>
              </a:rPr>
              <a:t>ινωδογόνο</a:t>
            </a:r>
            <a:r>
              <a:rPr lang="el-GR" sz="2400" dirty="0">
                <a:latin typeface="Aptos" panose="020B0004020202020204" pitchFamily="34" charset="0"/>
              </a:rPr>
              <a:t> μετατρέπεται σε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ινώδες</a:t>
            </a:r>
            <a:r>
              <a:rPr lang="el-GR" sz="2400" dirty="0">
                <a:latin typeface="Aptos" panose="020B0004020202020204" pitchFamily="34" charset="0"/>
              </a:rPr>
              <a:t> με τη βοήθεια της θρομβίνης (ένζυμο).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Το ινώδες σχηματίζει δίκτυο που εγκλωβίζει ερυθρά αιμοσφαίρια →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θρόμβος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Απαραίτητα για τη θρομβίνη: ασβέστιο, βιταμίνη Κ, αιμοπετάλια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Ο καπνός του τσιγάρου εμποδίζει τον σχηματισμό ινώδους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Αιμορροφιλία</a:t>
            </a:r>
            <a:r>
              <a:rPr lang="el-GR" sz="2400" dirty="0">
                <a:latin typeface="Aptos" panose="020B0004020202020204" pitchFamily="34" charset="0"/>
              </a:rPr>
              <a:t>: κληρονομική ασθένεια με έλλειψη παραγόντων πήξης → αυξημένος κίνδυνος αιμορραγίας</a:t>
            </a:r>
          </a:p>
        </p:txBody>
      </p:sp>
      <p:pic>
        <p:nvPicPr>
          <p:cNvPr id="16" name="object 10">
            <a:extLst>
              <a:ext uri="{FF2B5EF4-FFF2-40B4-BE49-F238E27FC236}">
                <a16:creationId xmlns:a16="http://schemas.microsoft.com/office/drawing/2014/main" id="{546AEB15-A47B-D52B-1C2C-66753CCB117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00" y="1073348"/>
            <a:ext cx="3673522" cy="51750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75230" y="990600"/>
            <a:ext cx="11992970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Σύστημα ΑΒΟ – Ομάδες Αίματος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Καθορίζονται από αντιγόνα στην επιφάνεια των </a:t>
            </a:r>
            <a:r>
              <a:rPr lang="el-GR" sz="2400" dirty="0" err="1">
                <a:latin typeface="Aptos" panose="020B0004020202020204" pitchFamily="34" charset="0"/>
              </a:rPr>
              <a:t>ερυθροκυττάρων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l-GR" sz="2400" dirty="0">
                <a:latin typeface="Aptos" panose="020B0004020202020204" pitchFamily="34" charset="0"/>
              </a:rPr>
              <a:t>(</a:t>
            </a:r>
            <a:r>
              <a:rPr lang="el-GR" sz="2400" b="1" dirty="0" err="1">
                <a:solidFill>
                  <a:srgbClr val="C00000"/>
                </a:solidFill>
                <a:latin typeface="Aptos" panose="020B0004020202020204" pitchFamily="34" charset="0"/>
              </a:rPr>
              <a:t>συγκολλητινογόνα</a:t>
            </a:r>
            <a:r>
              <a:rPr lang="el-GR" sz="2400" dirty="0">
                <a:latin typeface="Aptos" panose="020B00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Υπάρχουν 4 ομάδες αίματος: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Α</a:t>
            </a:r>
            <a:r>
              <a:rPr lang="el-GR" sz="2400" dirty="0">
                <a:latin typeface="Aptos" panose="020B0004020202020204" pitchFamily="34" charset="0"/>
              </a:rPr>
              <a:t>,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Β</a:t>
            </a:r>
            <a:r>
              <a:rPr lang="el-GR" sz="2400" dirty="0">
                <a:latin typeface="Aptos" panose="020B0004020202020204" pitchFamily="34" charset="0"/>
              </a:rPr>
              <a:t>,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ΑΒ</a:t>
            </a:r>
            <a:r>
              <a:rPr lang="el-GR" sz="2400" dirty="0">
                <a:latin typeface="Aptos" panose="020B0004020202020204" pitchFamily="34" charset="0"/>
              </a:rPr>
              <a:t>,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Αντιγόνα στα </a:t>
            </a:r>
            <a:r>
              <a:rPr lang="el-GR" sz="2400" b="1" dirty="0" err="1">
                <a:solidFill>
                  <a:srgbClr val="C00000"/>
                </a:solidFill>
                <a:latin typeface="Aptos" panose="020B0004020202020204" pitchFamily="34" charset="0"/>
              </a:rPr>
              <a:t>ερυθροκύτταρα</a:t>
            </a:r>
            <a:r>
              <a:rPr lang="el-GR" sz="2400" b="1" dirty="0">
                <a:latin typeface="Aptos" panose="020B00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Ομάδα </a:t>
            </a:r>
            <a:r>
              <a:rPr lang="el-GR" sz="2400" b="1" dirty="0">
                <a:latin typeface="Aptos" panose="020B0004020202020204" pitchFamily="34" charset="0"/>
              </a:rPr>
              <a:t>Α</a:t>
            </a:r>
            <a:r>
              <a:rPr lang="el-GR" sz="2400" dirty="0">
                <a:latin typeface="Aptos" panose="020B0004020202020204" pitchFamily="34" charset="0"/>
              </a:rPr>
              <a:t> → αντιγόνο 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Ομάδα </a:t>
            </a:r>
            <a:r>
              <a:rPr lang="el-GR" sz="2400" b="1" dirty="0">
                <a:latin typeface="Aptos" panose="020B0004020202020204" pitchFamily="34" charset="0"/>
              </a:rPr>
              <a:t>Β</a:t>
            </a:r>
            <a:r>
              <a:rPr lang="el-GR" sz="2400" dirty="0">
                <a:latin typeface="Aptos" panose="020B0004020202020204" pitchFamily="34" charset="0"/>
              </a:rPr>
              <a:t> → αντιγόνο 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Ομάδα </a:t>
            </a:r>
            <a:r>
              <a:rPr lang="el-GR" sz="2400" b="1" dirty="0">
                <a:latin typeface="Aptos" panose="020B0004020202020204" pitchFamily="34" charset="0"/>
              </a:rPr>
              <a:t>ΑΒ</a:t>
            </a:r>
            <a:r>
              <a:rPr lang="el-GR" sz="2400" dirty="0">
                <a:latin typeface="Aptos" panose="020B0004020202020204" pitchFamily="34" charset="0"/>
              </a:rPr>
              <a:t> → αντιγόνα Α και 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Ομάδα </a:t>
            </a:r>
            <a:r>
              <a:rPr lang="el-GR" sz="2400" b="1" dirty="0">
                <a:latin typeface="Aptos" panose="020B0004020202020204" pitchFamily="34" charset="0"/>
              </a:rPr>
              <a:t>Ο</a:t>
            </a:r>
            <a:r>
              <a:rPr lang="el-GR" sz="2400" dirty="0">
                <a:latin typeface="Aptos" panose="020B0004020202020204" pitchFamily="34" charset="0"/>
              </a:rPr>
              <a:t> → κανένα αντιγόνο</a:t>
            </a:r>
            <a:endParaRPr lang="en-US" sz="2400" dirty="0"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A</a:t>
            </a:r>
            <a:r>
              <a:rPr lang="el-GR" sz="2400" b="1" dirty="0" err="1">
                <a:solidFill>
                  <a:srgbClr val="C00000"/>
                </a:solidFill>
                <a:latin typeface="Aptos" panose="020B0004020202020204" pitchFamily="34" charset="0"/>
              </a:rPr>
              <a:t>ντισώματα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(</a:t>
            </a:r>
            <a:r>
              <a:rPr lang="el-GR" sz="2400" b="1" dirty="0" err="1">
                <a:solidFill>
                  <a:srgbClr val="C00000"/>
                </a:solidFill>
                <a:latin typeface="Aptos" panose="020B0004020202020204" pitchFamily="34" charset="0"/>
              </a:rPr>
              <a:t>συγκολλητινες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) στο πλάσμα</a:t>
            </a:r>
            <a:r>
              <a:rPr lang="el-GR" sz="2400" b="1" dirty="0">
                <a:latin typeface="Aptos" panose="020B00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Ομάδα </a:t>
            </a:r>
            <a:r>
              <a:rPr lang="el-GR" sz="2400" b="1" dirty="0">
                <a:latin typeface="Aptos" panose="020B0004020202020204" pitchFamily="34" charset="0"/>
              </a:rPr>
              <a:t>Α</a:t>
            </a:r>
            <a:r>
              <a:rPr lang="el-GR" sz="2400" dirty="0">
                <a:latin typeface="Aptos" panose="020B0004020202020204" pitchFamily="34" charset="0"/>
              </a:rPr>
              <a:t> → αντί-Β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Ομάδα </a:t>
            </a:r>
            <a:r>
              <a:rPr lang="el-GR" sz="2400" b="1" dirty="0">
                <a:latin typeface="Aptos" panose="020B0004020202020204" pitchFamily="34" charset="0"/>
              </a:rPr>
              <a:t>Β</a:t>
            </a:r>
            <a:r>
              <a:rPr lang="el-GR" sz="2400" dirty="0">
                <a:latin typeface="Aptos" panose="020B0004020202020204" pitchFamily="34" charset="0"/>
              </a:rPr>
              <a:t> → αντί-Α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Ομάδα </a:t>
            </a:r>
            <a:r>
              <a:rPr lang="el-GR" sz="2400" b="1" dirty="0">
                <a:latin typeface="Aptos" panose="020B0004020202020204" pitchFamily="34" charset="0"/>
              </a:rPr>
              <a:t>ΑΒ</a:t>
            </a:r>
            <a:r>
              <a:rPr lang="el-GR" sz="2400" dirty="0">
                <a:latin typeface="Aptos" panose="020B0004020202020204" pitchFamily="34" charset="0"/>
              </a:rPr>
              <a:t> → κανένα αντίσωμα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Ομάδα </a:t>
            </a:r>
            <a:r>
              <a:rPr lang="el-GR" sz="2400" b="1" dirty="0">
                <a:latin typeface="Aptos" panose="020B0004020202020204" pitchFamily="34" charset="0"/>
              </a:rPr>
              <a:t>Ο</a:t>
            </a:r>
            <a:r>
              <a:rPr lang="el-GR" sz="2400" dirty="0">
                <a:latin typeface="Aptos" panose="020B0004020202020204" pitchFamily="34" charset="0"/>
              </a:rPr>
              <a:t> → αντί-Α και αντί-Β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latin typeface="Aptos" panose="020B0004020202020204" pitchFamily="34" charset="0"/>
            </a:endParaRPr>
          </a:p>
        </p:txBody>
      </p:sp>
      <p:sp>
        <p:nvSpPr>
          <p:cNvPr id="14" name="Τίτλος 16">
            <a:extLst>
              <a:ext uri="{FF2B5EF4-FFF2-40B4-BE49-F238E27FC236}">
                <a16:creationId xmlns:a16="http://schemas.microsoft.com/office/drawing/2014/main" id="{E4EDCAB0-C468-5BDC-D779-34420DE26977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Ομάδες αίματος</a:t>
            </a:r>
            <a:endParaRPr lang="el-GR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487C6-2BDA-EEA4-0B42-98916360F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5608E899-E7FC-A17A-97FF-65F59B20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111"/>
          <a:stretch>
            <a:fillRect/>
          </a:stretch>
        </p:blipFill>
        <p:spPr>
          <a:xfrm>
            <a:off x="380999" y="723900"/>
            <a:ext cx="11430001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21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D3312-E6CE-BA83-A831-80EF28B7E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26EE1CE2-12AD-DF3B-8A60-2EB2B673E06A}"/>
              </a:ext>
            </a:extLst>
          </p:cNvPr>
          <p:cNvSpPr txBox="1"/>
          <p:nvPr/>
        </p:nvSpPr>
        <p:spPr>
          <a:xfrm>
            <a:off x="275230" y="990600"/>
            <a:ext cx="1199297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/>
                <a:cs typeface="Calibri"/>
              </a:rPr>
              <a:t>Σε περίπτωση </a:t>
            </a:r>
            <a:r>
              <a:rPr lang="el-GR" sz="2400" b="1" dirty="0">
                <a:latin typeface="Calibri"/>
                <a:cs typeface="Calibri"/>
              </a:rPr>
              <a:t>μη επιτρεπτής μετάγγισης: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/>
                <a:cs typeface="Calibri"/>
              </a:rPr>
              <a:t>Αντιγόνα + αντίστοιχα αντισώματα → αντίδραση → </a:t>
            </a:r>
            <a:r>
              <a:rPr lang="el-GR" sz="2400" b="1" dirty="0">
                <a:solidFill>
                  <a:srgbClr val="C00000"/>
                </a:solidFill>
                <a:latin typeface="Calibri"/>
                <a:cs typeface="Calibri"/>
              </a:rPr>
              <a:t>συγκόλληση </a:t>
            </a:r>
            <a:r>
              <a:rPr lang="el-GR" sz="2400" b="1" dirty="0" err="1">
                <a:solidFill>
                  <a:srgbClr val="C00000"/>
                </a:solidFill>
                <a:latin typeface="Calibri"/>
                <a:cs typeface="Calibri"/>
              </a:rPr>
              <a:t>ερυθροκυττάρων</a:t>
            </a:r>
            <a:endParaRPr lang="el-GR" sz="2400" b="1"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/>
                <a:cs typeface="Calibri"/>
              </a:rPr>
              <a:t>Αποτέλεσμα: διακοπή κυκλοφορίας, </a:t>
            </a:r>
            <a:r>
              <a:rPr lang="el-GR" sz="2400" dirty="0" err="1">
                <a:solidFill>
                  <a:srgbClr val="C00000"/>
                </a:solidFill>
                <a:latin typeface="Calibri"/>
                <a:cs typeface="Calibri"/>
              </a:rPr>
              <a:t>αιμόλυση</a:t>
            </a:r>
            <a:r>
              <a:rPr lang="el-GR" sz="2400" dirty="0">
                <a:latin typeface="Calibri"/>
                <a:cs typeface="Calibri"/>
              </a:rPr>
              <a:t>, κίνδυνος θανάτου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Calibri"/>
                <a:cs typeface="Calibri"/>
              </a:rPr>
              <a:t>Απαραίτητος έλεγχος </a:t>
            </a:r>
            <a:r>
              <a:rPr lang="el-GR" sz="2400" dirty="0">
                <a:solidFill>
                  <a:srgbClr val="C00000"/>
                </a:solidFill>
                <a:latin typeface="Calibri"/>
                <a:cs typeface="Calibri"/>
              </a:rPr>
              <a:t>συμβατότητας</a:t>
            </a:r>
            <a:r>
              <a:rPr lang="el-GR" sz="2400" dirty="0">
                <a:latin typeface="Calibri"/>
                <a:cs typeface="Calibri"/>
              </a:rPr>
              <a:t> πριν από μεταγγίσεις</a:t>
            </a:r>
            <a:endParaRPr lang="el-GR" sz="2400" dirty="0">
              <a:latin typeface="Aptos" panose="020B0004020202020204" pitchFamily="34" charset="0"/>
            </a:endParaRPr>
          </a:p>
        </p:txBody>
      </p:sp>
      <p:sp>
        <p:nvSpPr>
          <p:cNvPr id="14" name="Τίτλος 16">
            <a:extLst>
              <a:ext uri="{FF2B5EF4-FFF2-40B4-BE49-F238E27FC236}">
                <a16:creationId xmlns:a16="http://schemas.microsoft.com/office/drawing/2014/main" id="{7B2BBE4B-C6F3-B752-10C2-9FE2C2819651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Ομάδες αίματος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4" name="object 8">
            <a:extLst>
              <a:ext uri="{FF2B5EF4-FFF2-40B4-BE49-F238E27FC236}">
                <a16:creationId xmlns:a16="http://schemas.microsoft.com/office/drawing/2014/main" id="{2FEC7813-ECFB-23BD-BCFB-88BE29ADB4F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39200" y="2971800"/>
            <a:ext cx="2516124" cy="2427732"/>
          </a:xfrm>
          <a:prstGeom prst="rect">
            <a:avLst/>
          </a:prstGeom>
        </p:spPr>
      </p:pic>
      <p:pic>
        <p:nvPicPr>
          <p:cNvPr id="16389" name="Picture 5" descr="2+ Thousand Agglutination Royalty-Free Images, Stock Photos &amp; Pictures |  Shutterstock">
            <a:extLst>
              <a:ext uri="{FF2B5EF4-FFF2-40B4-BE49-F238E27FC236}">
                <a16:creationId xmlns:a16="http://schemas.microsoft.com/office/drawing/2014/main" id="{B90C82A9-9905-52FC-576A-9B5102F3E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9" b="17248"/>
          <a:stretch>
            <a:fillRect/>
          </a:stretch>
        </p:blipFill>
        <p:spPr bwMode="auto">
          <a:xfrm>
            <a:off x="457200" y="3276600"/>
            <a:ext cx="7913670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4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38048" y="1178813"/>
            <a:ext cx="7100952" cy="54880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264795" indent="-457200" algn="l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2400" spc="-110" dirty="0">
                <a:latin typeface="Aptos" panose="020B0004020202020204" pitchFamily="34" charset="0"/>
                <a:cs typeface="Calibri"/>
              </a:rPr>
              <a:t>Το</a:t>
            </a:r>
            <a:r>
              <a:rPr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</a:t>
            </a:r>
            <a:r>
              <a:rPr sz="2400" b="1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ίμ</a:t>
            </a:r>
            <a:r>
              <a:rPr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</a:t>
            </a:r>
            <a:r>
              <a:rPr sz="2400" b="1" spc="-50" dirty="0">
                <a:solidFill>
                  <a:srgbClr val="FF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είναι ιδιαίτερος τύπος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συνδετικού ιστού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.</a:t>
            </a:r>
          </a:p>
          <a:p>
            <a:pPr marL="469900" marR="264795" indent="-457200" algn="l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2400" dirty="0">
                <a:latin typeface="Aptos" panose="020B0004020202020204" pitchFamily="34" charset="0"/>
                <a:cs typeface="Calibri"/>
              </a:rPr>
              <a:t>Τα</a:t>
            </a:r>
            <a:r>
              <a:rPr sz="2400" spc="-7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κύτταρα</a:t>
            </a:r>
            <a:r>
              <a:rPr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του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αίματος </a:t>
            </a:r>
            <a:r>
              <a:rPr sz="2400" dirty="0">
                <a:latin typeface="Aptos" panose="020B0004020202020204" pitchFamily="34" charset="0"/>
                <a:cs typeface="Calibri"/>
              </a:rPr>
              <a:t>αιωρούνται</a:t>
            </a:r>
            <a:r>
              <a:rPr sz="2400" b="1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σ'</a:t>
            </a:r>
            <a:r>
              <a:rPr sz="2400" spc="-7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ένα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υγρό, </a:t>
            </a:r>
            <a:r>
              <a:rPr sz="2400" dirty="0">
                <a:latin typeface="Aptos" panose="020B0004020202020204" pitchFamily="34" charset="0"/>
                <a:cs typeface="Calibri"/>
              </a:rPr>
              <a:t>το</a:t>
            </a:r>
            <a:r>
              <a:rPr sz="24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πλάσμα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(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90%</a:t>
            </a:r>
            <a:r>
              <a:rPr lang="el-GR"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νερό</a:t>
            </a:r>
            <a:r>
              <a:rPr lang="el-GR" sz="2400" spc="-65" dirty="0">
                <a:latin typeface="Aptos" panose="020B0004020202020204" pitchFamily="34" charset="0"/>
                <a:cs typeface="Calibri"/>
              </a:rPr>
              <a:t>,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ανόργανα</a:t>
            </a:r>
            <a:r>
              <a:rPr lang="el-GR" sz="2400" spc="-1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άλατα,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ορμόνες,</a:t>
            </a:r>
            <a:r>
              <a:rPr lang="el-GR" sz="2400" spc="-114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πρωτεΐνες,</a:t>
            </a:r>
            <a:r>
              <a:rPr lang="el-GR" sz="2400" spc="-11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θρεπτικές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ουσίες</a:t>
            </a:r>
            <a:r>
              <a:rPr lang="el-GR" sz="2400" spc="-20" dirty="0">
                <a:latin typeface="Aptos" panose="020B0004020202020204" pitchFamily="34" charset="0"/>
                <a:cs typeface="Calibri"/>
              </a:rPr>
              <a:t> κ.ά.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).</a:t>
            </a:r>
            <a:endParaRPr lang="el-GR" sz="2400" spc="-10" dirty="0">
              <a:latin typeface="Aptos" panose="020B0004020202020204" pitchFamily="34" charset="0"/>
              <a:cs typeface="Calibri"/>
            </a:endParaRPr>
          </a:p>
          <a:p>
            <a:pPr marL="469900" marR="656590" indent="-457200" algn="l">
              <a:lnSpc>
                <a:spcPct val="100000"/>
              </a:lnSpc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Τα</a:t>
            </a:r>
            <a:r>
              <a:rPr lang="el-GR" sz="2400" spc="-3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3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έ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μμορφα στοιχεία</a:t>
            </a:r>
            <a:r>
              <a:rPr lang="el-GR" sz="2400" b="1" spc="-6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του</a:t>
            </a:r>
            <a:r>
              <a:rPr lang="el-GR" sz="2400" b="1" spc="-5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αίματος</a:t>
            </a:r>
            <a:r>
              <a:rPr lang="el-GR" sz="2400" b="1" spc="-5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διακρίνονται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σε</a:t>
            </a:r>
            <a:r>
              <a:rPr lang="el-GR" sz="2400" spc="-6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τρεις</a:t>
            </a:r>
            <a:r>
              <a:rPr lang="el-GR" sz="2400" spc="-7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κατηγορίες</a:t>
            </a:r>
            <a:r>
              <a:rPr lang="el-GR" sz="2400" spc="-8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και</a:t>
            </a:r>
            <a:r>
              <a:rPr lang="el-GR" sz="2400" spc="-7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είναι: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</a:t>
            </a:r>
          </a:p>
          <a:p>
            <a:pPr marL="469900" marR="656590" lvl="1" indent="-457200" algn="l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τα</a:t>
            </a:r>
            <a:r>
              <a:rPr lang="el-GR"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ερυθρά</a:t>
            </a:r>
            <a:r>
              <a:rPr lang="el-GR" sz="2400" b="1" spc="-5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αιμοσφαίρια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ή</a:t>
            </a:r>
            <a:r>
              <a:rPr lang="el-GR" sz="2400" spc="-2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ερυθροκύτταρα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,</a:t>
            </a:r>
          </a:p>
          <a:p>
            <a:pPr marL="469900" marR="656590" lvl="1" indent="-457200" algn="l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τα</a:t>
            </a:r>
            <a:r>
              <a:rPr lang="el-GR" sz="2400" spc="-7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λευκά</a:t>
            </a:r>
            <a:r>
              <a:rPr lang="el-GR" sz="2400" b="1" spc="-8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αιμοσφαίρια</a:t>
            </a:r>
            <a:r>
              <a:rPr lang="el-GR" sz="2400" b="1" spc="-10" dirty="0">
                <a:solidFill>
                  <a:srgbClr val="FF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ή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λευκοκύτταρα</a:t>
            </a:r>
          </a:p>
          <a:p>
            <a:pPr marL="469900" marR="656590" lvl="1" indent="-457200" algn="l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τα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αιμοπετάλια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.</a:t>
            </a:r>
          </a:p>
          <a:p>
            <a:pPr marL="469900" marR="656590" lvl="1" indent="-457200" algn="l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Στον</a:t>
            </a:r>
            <a:r>
              <a:rPr lang="el-GR" sz="2400" spc="-7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ενήλικα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υπάρχουν</a:t>
            </a:r>
            <a:r>
              <a:rPr lang="el-GR" sz="2400" spc="-11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20" dirty="0">
                <a:latin typeface="Aptos" panose="020B0004020202020204" pitchFamily="34" charset="0"/>
                <a:cs typeface="Calibri"/>
              </a:rPr>
              <a:t>κατά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μέσο</a:t>
            </a:r>
            <a:r>
              <a:rPr lang="el-GR" sz="2400" spc="-114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25" dirty="0">
                <a:latin typeface="Aptos" panose="020B0004020202020204" pitchFamily="34" charset="0"/>
                <a:cs typeface="Calibri"/>
              </a:rPr>
              <a:t>όρο </a:t>
            </a:r>
            <a:r>
              <a:rPr lang="el-GR" sz="2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5,5</a:t>
            </a:r>
            <a:r>
              <a:rPr lang="el-GR" sz="2400" spc="-25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λίτρα</a:t>
            </a:r>
            <a:r>
              <a:rPr lang="el-GR" sz="2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αίματος</a:t>
            </a:r>
            <a:r>
              <a:rPr lang="el-GR" sz="2400" b="1" spc="-10" dirty="0">
                <a:latin typeface="Aptos" panose="020B0004020202020204" pitchFamily="34" charset="0"/>
                <a:cs typeface="Calibri"/>
              </a:rPr>
              <a:t>.</a:t>
            </a:r>
            <a:endParaRPr lang="el-GR" sz="2400" dirty="0">
              <a:latin typeface="Aptos" panose="020B0004020202020204" pitchFamily="34" charset="0"/>
              <a:cs typeface="Calibri"/>
            </a:endParaRPr>
          </a:p>
          <a:p>
            <a:pPr marL="469900" marR="656590" lvl="1" indent="-457200" algn="l">
              <a:spcBef>
                <a:spcPts val="670"/>
              </a:spcBef>
              <a:buFont typeface="Arial" panose="020B0604020202020204" pitchFamily="34" charset="0"/>
              <a:buChar char="•"/>
            </a:pPr>
            <a:endParaRPr sz="2400" dirty="0"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914400"/>
            <a:ext cx="3733800" cy="4267200"/>
          </a:xfrm>
          <a:prstGeom prst="rect">
            <a:avLst/>
          </a:prstGeom>
        </p:spPr>
      </p:pic>
      <p:sp>
        <p:nvSpPr>
          <p:cNvPr id="17" name="Τίτλος 16">
            <a:extLst>
              <a:ext uri="{FF2B5EF4-FFF2-40B4-BE49-F238E27FC236}">
                <a16:creationId xmlns:a16="http://schemas.microsoft.com/office/drawing/2014/main" id="{664D5242-3389-872E-FF65-B99E7483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48" y="215012"/>
            <a:ext cx="3919728" cy="574040"/>
          </a:xfrm>
        </p:spPr>
        <p:txBody>
          <a:bodyPr/>
          <a:lstStyle/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Συστατικά Αίματος</a:t>
            </a:r>
            <a:endParaRPr lang="el-GR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9FE43-5454-61E2-226E-6493C36FA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E93286F1-6AF5-4900-7F0B-982D198F0FA8}"/>
              </a:ext>
            </a:extLst>
          </p:cNvPr>
          <p:cNvSpPr txBox="1"/>
          <p:nvPr/>
        </p:nvSpPr>
        <p:spPr>
          <a:xfrm>
            <a:off x="275230" y="990600"/>
            <a:ext cx="4372970" cy="48141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</a:rPr>
              <a:t>Γενετική βάση ομάδων αίματος (ΑΒΟ)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Τρία αλληλόμορφα γονίδια: </a:t>
            </a: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IA</a:t>
            </a:r>
            <a:r>
              <a:rPr lang="en-US" sz="2400" dirty="0">
                <a:latin typeface="Aptos" panose="020B0004020202020204" pitchFamily="34" charset="0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IB</a:t>
            </a:r>
            <a:r>
              <a:rPr lang="en-US" sz="2400" dirty="0">
                <a:latin typeface="Aptos" panose="020B0004020202020204" pitchFamily="34" charset="0"/>
              </a:rPr>
              <a:t>, </a:t>
            </a: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I⁰</a:t>
            </a:r>
            <a:endParaRPr lang="en-US" sz="2400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IA</a:t>
            </a:r>
            <a:r>
              <a:rPr lang="en-US" sz="2400" dirty="0">
                <a:latin typeface="Aptos" panose="020B0004020202020204" pitchFamily="34" charset="0"/>
              </a:rPr>
              <a:t> → </a:t>
            </a:r>
            <a:r>
              <a:rPr lang="el-GR" sz="2400" dirty="0">
                <a:latin typeface="Aptos" panose="020B0004020202020204" pitchFamily="34" charset="0"/>
              </a:rPr>
              <a:t>αντιγόνο Α | </a:t>
            </a: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IB</a:t>
            </a:r>
            <a:r>
              <a:rPr lang="en-US" sz="2400" dirty="0">
                <a:latin typeface="Aptos" panose="020B0004020202020204" pitchFamily="34" charset="0"/>
              </a:rPr>
              <a:t> → </a:t>
            </a:r>
            <a:r>
              <a:rPr lang="el-GR" sz="2400" dirty="0">
                <a:latin typeface="Aptos" panose="020B0004020202020204" pitchFamily="34" charset="0"/>
              </a:rPr>
              <a:t>αντιγόνο 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IA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l-GR" sz="2400" dirty="0">
                <a:latin typeface="Aptos" panose="020B0004020202020204" pitchFamily="34" charset="0"/>
              </a:rPr>
              <a:t>και </a:t>
            </a: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IB</a:t>
            </a:r>
            <a:r>
              <a:rPr lang="en-US" sz="2400" dirty="0">
                <a:latin typeface="Aptos" panose="020B0004020202020204" pitchFamily="34" charset="0"/>
              </a:rPr>
              <a:t>: </a:t>
            </a:r>
            <a:r>
              <a:rPr lang="el-GR" sz="2400" dirty="0" err="1">
                <a:latin typeface="Aptos" panose="020B0004020202020204" pitchFamily="34" charset="0"/>
              </a:rPr>
              <a:t>ισοεπικρατή</a:t>
            </a:r>
            <a:r>
              <a:rPr lang="el-GR" sz="2400" dirty="0">
                <a:latin typeface="Aptos" panose="020B0004020202020204" pitchFamily="34" charset="0"/>
              </a:rPr>
              <a:t> μεταξύ τους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ptos" panose="020B0004020202020204" pitchFamily="34" charset="0"/>
              </a:rPr>
              <a:t>I⁰</a:t>
            </a:r>
            <a:r>
              <a:rPr lang="en-US" sz="2400" dirty="0">
                <a:latin typeface="Aptos" panose="020B0004020202020204" pitchFamily="34" charset="0"/>
              </a:rPr>
              <a:t>: </a:t>
            </a:r>
            <a:r>
              <a:rPr lang="el-GR" sz="2400" dirty="0">
                <a:latin typeface="Aptos" panose="020B0004020202020204" pitchFamily="34" charset="0"/>
              </a:rPr>
              <a:t>υπολειπόμενο έναντι </a:t>
            </a:r>
            <a:r>
              <a:rPr lang="en-US" sz="2400" dirty="0">
                <a:latin typeface="Aptos" panose="020B0004020202020204" pitchFamily="34" charset="0"/>
              </a:rPr>
              <a:t>IA </a:t>
            </a:r>
            <a:r>
              <a:rPr lang="el-GR" sz="2400" dirty="0">
                <a:latin typeface="Aptos" panose="020B0004020202020204" pitchFamily="34" charset="0"/>
              </a:rPr>
              <a:t>και </a:t>
            </a:r>
            <a:r>
              <a:rPr lang="en-US" sz="2400" dirty="0">
                <a:latin typeface="Aptos" panose="020B0004020202020204" pitchFamily="34" charset="0"/>
              </a:rPr>
              <a:t>IB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</a:rPr>
              <a:t>Συνδυασμοί γονιδίων καθορίζουν την ομάδα αίματος (π.χ. </a:t>
            </a:r>
            <a:r>
              <a:rPr lang="en-US" sz="2400" dirty="0">
                <a:latin typeface="Aptos" panose="020B0004020202020204" pitchFamily="34" charset="0"/>
              </a:rPr>
              <a:t>IAIB → </a:t>
            </a:r>
            <a:r>
              <a:rPr lang="el-GR" sz="2400" dirty="0">
                <a:latin typeface="Aptos" panose="020B0004020202020204" pitchFamily="34" charset="0"/>
              </a:rPr>
              <a:t>ομάδα ΑΒ)</a:t>
            </a:r>
          </a:p>
        </p:txBody>
      </p:sp>
      <p:sp>
        <p:nvSpPr>
          <p:cNvPr id="14" name="Τίτλος 16">
            <a:extLst>
              <a:ext uri="{FF2B5EF4-FFF2-40B4-BE49-F238E27FC236}">
                <a16:creationId xmlns:a16="http://schemas.microsoft.com/office/drawing/2014/main" id="{BAFC107F-12D8-B8FD-8681-9D8E08772AC1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Ομάδες αίματος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18434" name="Picture 2" descr="Example of the ABO system codominance">
            <a:extLst>
              <a:ext uri="{FF2B5EF4-FFF2-40B4-BE49-F238E27FC236}">
                <a16:creationId xmlns:a16="http://schemas.microsoft.com/office/drawing/2014/main" id="{A4CC05CD-F0F9-1C60-4D40-BA7A9B6B1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40" y="0"/>
            <a:ext cx="6884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103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457200" y="990600"/>
            <a:ext cx="11734800" cy="1528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Παράγοντας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Rhesus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(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)</a:t>
            </a:r>
            <a:endParaRPr lang="en-US" sz="2400" dirty="0">
              <a:latin typeface="Aptos" panose="020B0004020202020204" pitchFamily="34" charset="0"/>
              <a:cs typeface="Calibri"/>
            </a:endParaRPr>
          </a:p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Πρωτεΐνη στην επιφάνεια των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ερυθροκυττάρων</a:t>
            </a:r>
            <a:endParaRPr lang="en-US" sz="2400" dirty="0">
              <a:latin typeface="Aptos" panose="020B0004020202020204" pitchFamily="34" charset="0"/>
              <a:cs typeface="Calibri"/>
            </a:endParaRPr>
          </a:p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+: υπάρχει η πρωτεΐνη |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–: δεν υπάρχει</a:t>
            </a:r>
            <a:endParaRPr lang="en-US" sz="2400" dirty="0">
              <a:latin typeface="Aptos" panose="020B0004020202020204" pitchFamily="34" charset="0"/>
              <a:cs typeface="Calibri"/>
            </a:endParaRPr>
          </a:p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Σε άτομα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–, η είσοδος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+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ερυθροκυττάρων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→ παραγωγή</a:t>
            </a:r>
            <a:r>
              <a:rPr lang="en-US" sz="240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αντισωμάτων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αντι-Rh</a:t>
            </a:r>
            <a:endParaRPr sz="24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8" name="Τίτλος 16">
            <a:extLst>
              <a:ext uri="{FF2B5EF4-FFF2-40B4-BE49-F238E27FC236}">
                <a16:creationId xmlns:a16="http://schemas.microsoft.com/office/drawing/2014/main" id="{A49BB365-2275-41BB-4331-C87611CE4BC3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Σύστημα </a:t>
            </a:r>
            <a:r>
              <a:rPr lang="en-US" dirty="0">
                <a:solidFill>
                  <a:srgbClr val="C00000"/>
                </a:solidFill>
                <a:latin typeface="Aptos" panose="020B0004020202020204" pitchFamily="34" charset="0"/>
              </a:rPr>
              <a:t>Rhesus</a:t>
            </a:r>
            <a:endParaRPr lang="el-GR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114547A0-7518-54B6-E4F5-3F8C1D585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519224"/>
            <a:ext cx="4499238" cy="39566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6307C-F3EA-A2D1-6E35-4B6EA42DE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13561B96-C178-0887-6F93-A641FBF8FD1E}"/>
              </a:ext>
            </a:extLst>
          </p:cNvPr>
          <p:cNvSpPr txBox="1"/>
          <p:nvPr/>
        </p:nvSpPr>
        <p:spPr>
          <a:xfrm>
            <a:off x="284328" y="542866"/>
            <a:ext cx="11515725" cy="2662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και Εγκυμοσύνη</a:t>
            </a:r>
          </a:p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Μητέρα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– + Πατέρας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+ → παιδί πιθανώς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+</a:t>
            </a:r>
          </a:p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Κατά τον τοκετό, η μητέρα μπορεί να ευαισθητοποιηθεί → παραγωγή αντισωμάτων</a:t>
            </a:r>
          </a:p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Τα αντισώματα δεν επηρεάζουν το πρώτο παιδί</a:t>
            </a:r>
          </a:p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Σε επόμενη εγκυμοσύνη με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+ έμβρυο → καταστροφή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ερυθροκυττάρων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→ αιμολυτική νόσος</a:t>
            </a:r>
          </a:p>
          <a:p>
            <a:pPr marL="3810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Πρόληψη: χορήγηση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αντι-Rh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αντισωμάτων στη μητέρα μετά τον πρώτο τοκετό</a:t>
            </a:r>
            <a:endParaRPr sz="24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8" name="Τίτλος 16">
            <a:extLst>
              <a:ext uri="{FF2B5EF4-FFF2-40B4-BE49-F238E27FC236}">
                <a16:creationId xmlns:a16="http://schemas.microsoft.com/office/drawing/2014/main" id="{99186C90-E86D-031B-FC3B-460340579F10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Σύστημα </a:t>
            </a:r>
            <a:r>
              <a:rPr lang="en-US" dirty="0">
                <a:solidFill>
                  <a:srgbClr val="C00000"/>
                </a:solidFill>
                <a:latin typeface="Aptos" panose="020B0004020202020204" pitchFamily="34" charset="0"/>
              </a:rPr>
              <a:t>Rhesus</a:t>
            </a:r>
            <a:endParaRPr lang="el-GR" dirty="0">
              <a:solidFill>
                <a:srgbClr val="C00000"/>
              </a:solidFill>
              <a:latin typeface="Aptos" panose="020B0004020202020204" pitchFamily="34" charset="0"/>
            </a:endParaRPr>
          </a:p>
        </p:txBody>
      </p:sp>
      <p:pic>
        <p:nvPicPr>
          <p:cNvPr id="21506" name="Picture 2" descr="What is Rh Blood Group?">
            <a:extLst>
              <a:ext uri="{FF2B5EF4-FFF2-40B4-BE49-F238E27FC236}">
                <a16:creationId xmlns:a16="http://schemas.microsoft.com/office/drawing/2014/main" id="{4C9B16EC-3D32-8B8B-F5C2-F07F08FCB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88534"/>
            <a:ext cx="8839200" cy="376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249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2803A-5B91-8DEC-9B66-4682CE075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Τίτλος 16">
            <a:extLst>
              <a:ext uri="{FF2B5EF4-FFF2-40B4-BE49-F238E27FC236}">
                <a16:creationId xmlns:a16="http://schemas.microsoft.com/office/drawing/2014/main" id="{8C148BC3-48BD-AC67-225F-B1902F968A53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Ομάδες αίματος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FC5F17D3-EE19-114D-CA5C-2FFFB6A367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445"/>
          <a:stretch>
            <a:fillRect/>
          </a:stretch>
        </p:blipFill>
        <p:spPr>
          <a:xfrm>
            <a:off x="5043552" y="7559"/>
            <a:ext cx="6386448" cy="68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66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6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74"/>
            <a:ext cx="12192000" cy="68557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2423160" y="1257300"/>
            <a:ext cx="9446260" cy="5032375"/>
            <a:chOff x="2423160" y="1257300"/>
            <a:chExt cx="9446260" cy="503237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2261" y="1257300"/>
              <a:ext cx="8911992" cy="50322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23160" y="2339339"/>
              <a:ext cx="9446260" cy="370840"/>
            </a:xfrm>
            <a:custGeom>
              <a:avLst/>
              <a:gdLst/>
              <a:ahLst/>
              <a:cxnLst/>
              <a:rect l="l" t="t" r="r" b="b"/>
              <a:pathLst>
                <a:path w="9446260" h="370839">
                  <a:moveTo>
                    <a:pt x="9445752" y="0"/>
                  </a:moveTo>
                  <a:lnTo>
                    <a:pt x="0" y="0"/>
                  </a:lnTo>
                  <a:lnTo>
                    <a:pt x="0" y="370332"/>
                  </a:lnTo>
                  <a:lnTo>
                    <a:pt x="9445752" y="370332"/>
                  </a:lnTo>
                  <a:lnTo>
                    <a:pt x="9445752" y="0"/>
                  </a:lnTo>
                  <a:close/>
                </a:path>
              </a:pathLst>
            </a:custGeom>
            <a:solidFill>
              <a:srgbClr val="FFFF00">
                <a:alpha val="3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Τίτλος 16">
            <a:extLst>
              <a:ext uri="{FF2B5EF4-FFF2-40B4-BE49-F238E27FC236}">
                <a16:creationId xmlns:a16="http://schemas.microsoft.com/office/drawing/2014/main" id="{986B5FB3-A5BC-FD0E-701A-E9B9E848B78C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Ομάδες αίματος</a:t>
            </a:r>
            <a:endParaRPr lang="el-GR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171447" y="1037971"/>
            <a:ext cx="101104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9400">
              <a:lnSpc>
                <a:spcPct val="100000"/>
              </a:lnSpc>
              <a:spcBef>
                <a:spcPts val="100"/>
              </a:spcBef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17" name="Τίτλος 16">
            <a:extLst>
              <a:ext uri="{FF2B5EF4-FFF2-40B4-BE49-F238E27FC236}">
                <a16:creationId xmlns:a16="http://schemas.microsoft.com/office/drawing/2014/main" id="{B559393F-1D68-7B2E-EBF4-A667D718DBA6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Αναιμία</a:t>
            </a:r>
            <a:endParaRPr lang="el-GR" dirty="0"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EAFB13-6413-11A0-7AF7-A25AACF29761}"/>
              </a:ext>
            </a:extLst>
          </p:cNvPr>
          <p:cNvSpPr txBox="1"/>
          <p:nvPr/>
        </p:nvSpPr>
        <p:spPr>
          <a:xfrm>
            <a:off x="282054" y="914400"/>
            <a:ext cx="665214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Μειωμένα </a:t>
            </a:r>
            <a:r>
              <a:rPr lang="el-GR" dirty="0" err="1"/>
              <a:t>ερυθροκύτταρα</a:t>
            </a:r>
            <a:r>
              <a:rPr lang="el-GR" dirty="0"/>
              <a:t> ή χαμηλή αιμοσφαιρίνη → κούραση, ατονία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C00000"/>
                </a:solidFill>
              </a:rPr>
              <a:t>Σιδηροπενική Αναιμία</a:t>
            </a:r>
            <a:r>
              <a:rPr lang="el-GR" dirty="0"/>
              <a:t>: Ανεπάρκεια σιδήρου λόγω κακής διατροφής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Αντιμετώπιση: τροφές πλούσιες σε σίδηρο (συκώτι, σταφίδες, δημητριακά)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C00000"/>
                </a:solidFill>
              </a:rPr>
              <a:t>Αναιμία από έλλειψη Β12</a:t>
            </a:r>
            <a:r>
              <a:rPr lang="el-GR" dirty="0"/>
              <a:t>: Αδυναμία απορρόφησης βιταμίνης Β12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Συσσώρευση ανώριμων </a:t>
            </a:r>
            <a:r>
              <a:rPr lang="el-GR" dirty="0" err="1"/>
              <a:t>ερυθροκυττάρων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Αντιμετώπιση: ψάρια, αβγά, γαλακτοκομικά, χορήγηση Β12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C00000"/>
                </a:solidFill>
              </a:rPr>
              <a:t>Αιμολυτική Αναιμία</a:t>
            </a:r>
            <a:r>
              <a:rPr lang="el-GR" dirty="0"/>
              <a:t>: Αυξημένη καταστροφή </a:t>
            </a:r>
            <a:r>
              <a:rPr lang="el-GR" dirty="0" err="1"/>
              <a:t>ερυθροκυττάρων</a:t>
            </a:r>
            <a:r>
              <a:rPr lang="el-GR" dirty="0"/>
              <a:t> (</a:t>
            </a:r>
            <a:r>
              <a:rPr lang="el-GR" dirty="0" err="1"/>
              <a:t>αιμόλυση</a:t>
            </a:r>
            <a:r>
              <a:rPr lang="el-G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Αιτίες: κληρονομικότητα, τοξίνες, παράσιτα, ασυμβατότητα αίματος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C00000"/>
                </a:solidFill>
              </a:rPr>
              <a:t>Δρεπανοκυτταρική Αναιμία</a:t>
            </a:r>
            <a:r>
              <a:rPr lang="el-GR" dirty="0"/>
              <a:t>: Κληρονομική | Μη φυσιολογική αιμοσφαιρίνη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Ερυθροκύτταρα</a:t>
            </a:r>
            <a:r>
              <a:rPr lang="el-GR" dirty="0"/>
              <a:t> με δρεπανοειδές σχήμα → απόφραξη αγγείων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C00000"/>
                </a:solidFill>
              </a:rPr>
              <a:t>Μεσογειακή Αναιμία</a:t>
            </a:r>
            <a:r>
              <a:rPr lang="el-GR" dirty="0"/>
              <a:t>: Κληρονομική | Μειωμένη παραγωγή β αλυσίδας αιμοσφαιρίνης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Αντιμετώπιση: τακτικές μεταγγίσεις</a:t>
            </a:r>
          </a:p>
        </p:txBody>
      </p:sp>
      <p:pic>
        <p:nvPicPr>
          <p:cNvPr id="22530" name="Picture 2" descr="What is sickle cell anaemia?">
            <a:extLst>
              <a:ext uri="{FF2B5EF4-FFF2-40B4-BE49-F238E27FC236}">
                <a16:creationId xmlns:a16="http://schemas.microsoft.com/office/drawing/2014/main" id="{BCBFC6D7-AAFE-FBA1-789D-67566DFF2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823" y="4794599"/>
            <a:ext cx="2605960" cy="19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Thalassemia - Knowledge @ AMBOSS">
            <a:extLst>
              <a:ext uri="{FF2B5EF4-FFF2-40B4-BE49-F238E27FC236}">
                <a16:creationId xmlns:a16="http://schemas.microsoft.com/office/drawing/2014/main" id="{1E7B9A37-D68D-9849-224E-166A6382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544" y="2708605"/>
            <a:ext cx="2841672" cy="19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Iron Deficiency Anemia • The Blood Project">
            <a:extLst>
              <a:ext uri="{FF2B5EF4-FFF2-40B4-BE49-F238E27FC236}">
                <a16:creationId xmlns:a16="http://schemas.microsoft.com/office/drawing/2014/main" id="{4CE333FE-632D-8784-C7CE-30DF0553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636" y="505599"/>
            <a:ext cx="2750147" cy="207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6">
            <a:extLst>
              <a:ext uri="{FF2B5EF4-FFF2-40B4-BE49-F238E27FC236}">
                <a16:creationId xmlns:a16="http://schemas.microsoft.com/office/drawing/2014/main" id="{DB08989B-EF93-D3F0-026C-FBD86762CFCE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57912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Δρεπανοκυτταρική Αναιμία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12" name="Εικόνα 11" descr="Εικόνα που περιέχει κείμενο, στιγμιότυπο οθόνης, γραμματοσειρά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F486944-5941-ECA0-F0F7-4FEBDDD52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76400"/>
            <a:ext cx="7603065" cy="42767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0E1C9-24F1-20E6-1840-D10F60C28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Τίτλος 16">
            <a:extLst>
              <a:ext uri="{FF2B5EF4-FFF2-40B4-BE49-F238E27FC236}">
                <a16:creationId xmlns:a16="http://schemas.microsoft.com/office/drawing/2014/main" id="{9058C7E7-34F5-8AC2-5553-995EBA07F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48" y="215012"/>
            <a:ext cx="3919728" cy="574040"/>
          </a:xfrm>
        </p:spPr>
        <p:txBody>
          <a:bodyPr/>
          <a:lstStyle/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Συστατικά Αίματος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1026" name="Picture 2" descr="LM of human red blood cells &amp; neutrophils - Stock Image - P242/0107 -  Science Photo Library">
            <a:extLst>
              <a:ext uri="{FF2B5EF4-FFF2-40B4-BE49-F238E27FC236}">
                <a16:creationId xmlns:a16="http://schemas.microsoft.com/office/drawing/2014/main" id="{E0004695-0459-D4B4-47F0-6D22624B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8616"/>
            <a:ext cx="5957952" cy="414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,329 Coloured Scanning Electron Micrograph Stock Photos, High-Res  Pictures, and Images - Getty Images">
            <a:extLst>
              <a:ext uri="{FF2B5EF4-FFF2-40B4-BE49-F238E27FC236}">
                <a16:creationId xmlns:a16="http://schemas.microsoft.com/office/drawing/2014/main" id="{8B2ECA08-FEDC-6962-135E-81D5DAA24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74026"/>
            <a:ext cx="435199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CBF8CE8-76AE-5106-B401-067182EEC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733" y="218579"/>
            <a:ext cx="2557463" cy="318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07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9A3AE-AD29-9E5E-A699-5FF7747A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4F965334-A632-95BB-0E6C-4262848BAFCC}"/>
              </a:ext>
            </a:extLst>
          </p:cNvPr>
          <p:cNvSpPr txBox="1"/>
          <p:nvPr/>
        </p:nvSpPr>
        <p:spPr>
          <a:xfrm>
            <a:off x="138048" y="1178813"/>
            <a:ext cx="5957952" cy="2330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264795" indent="-457200" algn="l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2400" dirty="0">
                <a:latin typeface="Aptos" panose="020B0004020202020204" pitchFamily="34" charset="0"/>
                <a:cs typeface="Calibri"/>
              </a:rPr>
              <a:t>Τα</a:t>
            </a:r>
            <a:r>
              <a:rPr sz="2400" spc="-7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κύτταρα</a:t>
            </a:r>
            <a:r>
              <a:rPr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του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αίματος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φτιάχνονται στον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ερυθρό μυελό των οστών</a:t>
            </a:r>
            <a:endParaRPr lang="en-US" sz="2400" b="1" dirty="0">
              <a:solidFill>
                <a:srgbClr val="C00000"/>
              </a:solidFill>
              <a:latin typeface="Aptos" panose="020B0004020202020204" pitchFamily="34" charset="0"/>
              <a:cs typeface="Calibri"/>
            </a:endParaRPr>
          </a:p>
          <a:p>
            <a:pPr marL="469900" marR="264795" indent="-457200" algn="l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Ξεκινούν όλα τα αιμοσφαίρια από ένα κοινό πρόγονο τα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αιμοποιητικά βλαστικά κύτταρα.</a:t>
            </a:r>
          </a:p>
          <a:p>
            <a:pPr marL="469900" marR="656590" lvl="1" indent="-457200" algn="l">
              <a:spcBef>
                <a:spcPts val="670"/>
              </a:spcBef>
              <a:buFont typeface="Arial" panose="020B0604020202020204" pitchFamily="34" charset="0"/>
              <a:buChar char="•"/>
            </a:pPr>
            <a:endParaRPr sz="24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7" name="Τίτλος 16">
            <a:extLst>
              <a:ext uri="{FF2B5EF4-FFF2-40B4-BE49-F238E27FC236}">
                <a16:creationId xmlns:a16="http://schemas.microsoft.com/office/drawing/2014/main" id="{DE620231-D579-868B-50C1-123559E8D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48" y="215012"/>
            <a:ext cx="3919728" cy="574040"/>
          </a:xfrm>
        </p:spPr>
        <p:txBody>
          <a:bodyPr/>
          <a:lstStyle/>
          <a:p>
            <a:r>
              <a:rPr lang="el-GR" spc="-10" dirty="0" err="1">
                <a:solidFill>
                  <a:srgbClr val="C00000"/>
                </a:solidFill>
                <a:latin typeface="Aptos" panose="020B0004020202020204" pitchFamily="34" charset="0"/>
              </a:rPr>
              <a:t>Αιμοποίηση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2050" name="Picture 2" descr="Hematopoiesis">
            <a:extLst>
              <a:ext uri="{FF2B5EF4-FFF2-40B4-BE49-F238E27FC236}">
                <a16:creationId xmlns:a16="http://schemas.microsoft.com/office/drawing/2014/main" id="{7BF9F277-F108-23B6-E8AA-1A408A3E4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r="11429"/>
          <a:stretch>
            <a:fillRect/>
          </a:stretch>
        </p:blipFill>
        <p:spPr bwMode="auto">
          <a:xfrm>
            <a:off x="4094647" y="1371600"/>
            <a:ext cx="791609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612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6200" y="841142"/>
            <a:ext cx="6858000" cy="5070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spc="-10" dirty="0">
                <a:latin typeface="Aptos" panose="020B0004020202020204" pitchFamily="34" charset="0"/>
                <a:cs typeface="Calibri"/>
              </a:rPr>
              <a:t>Είναι τα πιο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πολυπληθή. </a:t>
            </a: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400" spc="-90" dirty="0" err="1">
                <a:latin typeface="Aptos" panose="020B0004020202020204" pitchFamily="34" charset="0"/>
                <a:cs typeface="Calibri"/>
              </a:rPr>
              <a:t>Το</a:t>
            </a:r>
            <a:r>
              <a:rPr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κυτταρόπλασμα</a:t>
            </a:r>
            <a:r>
              <a:rPr sz="2400" spc="-10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των</a:t>
            </a:r>
            <a:r>
              <a:rPr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ερυθροκυττάρων</a:t>
            </a:r>
            <a:r>
              <a:rPr sz="24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περιέχει</a:t>
            </a:r>
            <a:r>
              <a:rPr sz="2400" spc="-70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κυρίως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</a:t>
            </a:r>
            <a:r>
              <a:rPr sz="2400" b="1" spc="-10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ιμοσφ</a:t>
            </a:r>
            <a:r>
              <a:rPr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αιρίνη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που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τους προσδίδει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το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χαρακτηριστικό</a:t>
            </a:r>
            <a:r>
              <a:rPr lang="el-GR" sz="2400" spc="-2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κόκκινο</a:t>
            </a:r>
            <a:r>
              <a:rPr lang="el-GR" sz="2400" spc="-60" dirty="0">
                <a:latin typeface="Aptos" panose="020B0004020202020204" pitchFamily="34" charset="0"/>
                <a:cs typeface="Calibri"/>
              </a:rPr>
              <a:t> </a:t>
            </a:r>
          </a:p>
          <a:p>
            <a:pPr marL="35560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b="1" spc="-1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Δεν έχουν πυρήνα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.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55600" marR="502284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Ο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ρόλος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τους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είναι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η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latin typeface="Aptos" panose="020B0004020202020204" pitchFamily="34" charset="0"/>
                <a:cs typeface="Calibri"/>
              </a:rPr>
              <a:t>μεταφορά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οξυγόνου</a:t>
            </a:r>
            <a:r>
              <a:rPr lang="el-GR" sz="2400" b="1" spc="-9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στους</a:t>
            </a:r>
            <a:r>
              <a:rPr lang="el-GR" sz="2400" b="1" spc="-7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ιστούς</a:t>
            </a:r>
            <a:r>
              <a:rPr lang="el-GR" sz="2400" b="1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και</a:t>
            </a:r>
            <a:r>
              <a:rPr lang="el-GR" sz="2400" spc="-7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η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απομάκρυνση</a:t>
            </a:r>
            <a:r>
              <a:rPr lang="el-GR" sz="2400" b="1" spc="-9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από</a:t>
            </a:r>
            <a:r>
              <a:rPr lang="el-GR"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αυτούς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25" dirty="0">
                <a:latin typeface="Aptos" panose="020B0004020202020204" pitchFamily="34" charset="0"/>
                <a:cs typeface="Calibri"/>
              </a:rPr>
              <a:t>του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διοξειδίου</a:t>
            </a:r>
            <a:r>
              <a:rPr lang="el-GR" sz="2400" b="1" spc="-8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του</a:t>
            </a:r>
            <a:r>
              <a:rPr lang="el-GR" sz="2400" b="1" spc="-8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latin typeface="Aptos" panose="020B0004020202020204" pitchFamily="34" charset="0"/>
                <a:cs typeface="Calibri"/>
              </a:rPr>
              <a:t>άνθρακα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.</a:t>
            </a:r>
          </a:p>
          <a:p>
            <a:pPr marL="355600" marR="92456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Τα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 err="1">
                <a:latin typeface="Aptos" panose="020B0004020202020204" pitchFamily="34" charset="0"/>
                <a:cs typeface="Calibri"/>
              </a:rPr>
              <a:t>ερυθροκύτταρα</a:t>
            </a:r>
            <a:r>
              <a:rPr lang="el-GR" sz="2400" spc="-3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ζουν</a:t>
            </a:r>
            <a:r>
              <a:rPr lang="el-GR"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περίπου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τέσσερις</a:t>
            </a:r>
            <a:r>
              <a:rPr lang="el-GR" sz="2400" spc="-8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μήνες.</a:t>
            </a:r>
            <a:endParaRPr lang="el-GR" sz="2400" dirty="0">
              <a:latin typeface="Aptos" panose="020B0004020202020204" pitchFamily="34" charset="0"/>
              <a:cs typeface="Calibri"/>
            </a:endParaRPr>
          </a:p>
          <a:p>
            <a:pPr marL="355600" marR="1059815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lang="el-GR" sz="2400" spc="-10" dirty="0">
                <a:latin typeface="Aptos" panose="020B0004020202020204" pitchFamily="34" charset="0"/>
                <a:cs typeface="Calibri"/>
              </a:rPr>
              <a:t>Καταστρέφονται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στο</a:t>
            </a:r>
            <a:r>
              <a:rPr lang="el-GR" sz="2400" spc="-7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ήπαρ</a:t>
            </a:r>
            <a:r>
              <a:rPr lang="el-GR" sz="2400" spc="-7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και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25" dirty="0">
                <a:latin typeface="Aptos" panose="020B0004020202020204" pitchFamily="34" charset="0"/>
                <a:cs typeface="Calibri"/>
              </a:rPr>
              <a:t>στη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σπλήνα.</a:t>
            </a:r>
          </a:p>
          <a:p>
            <a:pPr marL="355600" marR="502284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endParaRPr lang="el-GR" sz="24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5" name="Τίτλος 16">
            <a:extLst>
              <a:ext uri="{FF2B5EF4-FFF2-40B4-BE49-F238E27FC236}">
                <a16:creationId xmlns:a16="http://schemas.microsoft.com/office/drawing/2014/main" id="{7C8162D6-86F9-2BFF-903E-87A64E73C2F7}"/>
              </a:ext>
            </a:extLst>
          </p:cNvPr>
          <p:cNvSpPr txBox="1">
            <a:spLocks/>
          </p:cNvSpPr>
          <p:nvPr/>
        </p:nvSpPr>
        <p:spPr>
          <a:xfrm>
            <a:off x="138048" y="215012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Ερυθρά αιμοσφαίρια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19" name="object 11">
            <a:extLst>
              <a:ext uri="{FF2B5EF4-FFF2-40B4-BE49-F238E27FC236}">
                <a16:creationId xmlns:a16="http://schemas.microsoft.com/office/drawing/2014/main" id="{BAC51D40-92C0-A690-8496-2A056E29C3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6600" y="841142"/>
            <a:ext cx="488909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49690" y="960534"/>
            <a:ext cx="6379710" cy="45089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4015" algn="l"/>
              </a:tabLst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Είναι μία</a:t>
            </a:r>
            <a:r>
              <a:rPr lang="el-GR" sz="2400" spc="-2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εξειδικευμένη</a:t>
            </a:r>
            <a:r>
              <a:rPr lang="el-GR" sz="2400" spc="-7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πρωτεΐνη,</a:t>
            </a:r>
            <a:r>
              <a:rPr lang="el-GR"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υπεύθυνη</a:t>
            </a:r>
            <a:r>
              <a:rPr lang="el-GR" sz="2400" b="1" spc="-4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για</a:t>
            </a:r>
            <a:r>
              <a:rPr lang="el-GR" sz="2400" b="1" spc="-4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τη</a:t>
            </a:r>
            <a:r>
              <a:rPr lang="el-GR" sz="24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latin typeface="Aptos" panose="020B0004020202020204" pitchFamily="34" charset="0"/>
                <a:cs typeface="Calibri"/>
              </a:rPr>
              <a:t>μεταφορά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του</a:t>
            </a:r>
            <a:r>
              <a:rPr lang="el-GR" sz="2400" b="1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οξυγόνου</a:t>
            </a:r>
            <a:r>
              <a:rPr lang="en-US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και διοξειδίου του άνθρακα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.</a:t>
            </a:r>
            <a:endParaRPr lang="el-GR"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4015" algn="l"/>
              </a:tabLst>
            </a:pPr>
            <a:r>
              <a:rPr sz="2400" dirty="0">
                <a:latin typeface="Calibri"/>
                <a:cs typeface="Calibri"/>
              </a:rPr>
              <a:t>Η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αιμοσφαιρίνη</a:t>
            </a:r>
            <a:r>
              <a:rPr sz="2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Α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που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είναι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ο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κύριος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τύπος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αιμοσφαιρίνης </a:t>
            </a:r>
            <a:r>
              <a:rPr sz="2400" dirty="0">
                <a:latin typeface="Calibri"/>
                <a:cs typeface="Calibri"/>
              </a:rPr>
              <a:t>στους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ενήλικες,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αποτελείται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από:</a:t>
            </a:r>
            <a:endParaRPr lang="en-US" sz="2400" spc="-2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4015" algn="l"/>
              </a:tabLst>
            </a:pPr>
            <a:r>
              <a:rPr lang="el-GR" sz="2400" b="1" dirty="0">
                <a:latin typeface="Calibri"/>
                <a:cs typeface="Calibri"/>
              </a:rPr>
              <a:t>δύο</a:t>
            </a:r>
            <a:r>
              <a:rPr lang="el-GR" sz="2400" b="1" spc="-65" dirty="0">
                <a:latin typeface="Calibri"/>
                <a:cs typeface="Calibri"/>
              </a:rPr>
              <a:t> </a:t>
            </a:r>
            <a:r>
              <a:rPr lang="el-GR" sz="2400" b="1" dirty="0">
                <a:latin typeface="Calibri"/>
                <a:cs typeface="Calibri"/>
              </a:rPr>
              <a:t>ζευγάρια</a:t>
            </a:r>
            <a:r>
              <a:rPr lang="el-GR" sz="2400" b="1" spc="-60" dirty="0">
                <a:latin typeface="Calibri"/>
                <a:cs typeface="Calibri"/>
              </a:rPr>
              <a:t> </a:t>
            </a:r>
            <a:r>
              <a:rPr lang="el-GR" sz="2400" b="1" spc="-10" dirty="0" err="1">
                <a:latin typeface="Calibri"/>
                <a:cs typeface="Calibri"/>
              </a:rPr>
              <a:t>πολυπεπτιδικών</a:t>
            </a:r>
            <a:r>
              <a:rPr lang="el-GR" sz="2400" b="1" spc="-80" dirty="0">
                <a:latin typeface="Calibri"/>
                <a:cs typeface="Calibri"/>
              </a:rPr>
              <a:t> </a:t>
            </a:r>
            <a:r>
              <a:rPr lang="el-GR" sz="2400" b="1" spc="-10" dirty="0">
                <a:latin typeface="Calibri"/>
                <a:cs typeface="Calibri"/>
              </a:rPr>
              <a:t>αλυσίδων</a:t>
            </a:r>
            <a:r>
              <a:rPr lang="el-GR" sz="2400" spc="-10" dirty="0">
                <a:latin typeface="Calibri"/>
                <a:cs typeface="Calibri"/>
              </a:rPr>
              <a:t>,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l-GR" sz="2400" dirty="0">
                <a:latin typeface="Calibri"/>
                <a:cs typeface="Calibri"/>
              </a:rPr>
              <a:t>της</a:t>
            </a:r>
            <a:r>
              <a:rPr lang="el-GR" sz="2400" spc="-50" dirty="0">
                <a:latin typeface="Calibri"/>
                <a:cs typeface="Calibri"/>
              </a:rPr>
              <a:t> </a:t>
            </a:r>
            <a:r>
              <a:rPr lang="el-GR" sz="2400" b="1" dirty="0">
                <a:latin typeface="Calibri"/>
                <a:cs typeface="Calibri"/>
              </a:rPr>
              <a:t>αλυσίδας</a:t>
            </a:r>
            <a:r>
              <a:rPr lang="el-GR" sz="2400" b="1" spc="-60" dirty="0">
                <a:latin typeface="Calibri"/>
                <a:cs typeface="Calibri"/>
              </a:rPr>
              <a:t> </a:t>
            </a:r>
            <a:r>
              <a:rPr lang="el-GR" sz="2400" b="1" dirty="0">
                <a:latin typeface="Calibri"/>
                <a:cs typeface="Calibri"/>
              </a:rPr>
              <a:t>α</a:t>
            </a:r>
            <a:r>
              <a:rPr lang="el-GR" sz="2400" b="1" spc="-40" dirty="0">
                <a:latin typeface="Calibri"/>
                <a:cs typeface="Calibri"/>
              </a:rPr>
              <a:t> </a:t>
            </a:r>
            <a:r>
              <a:rPr lang="el-GR" sz="2400" dirty="0">
                <a:latin typeface="Calibri"/>
                <a:cs typeface="Calibri"/>
              </a:rPr>
              <a:t>και</a:t>
            </a:r>
            <a:r>
              <a:rPr lang="el-GR" sz="2400" spc="-50" dirty="0">
                <a:latin typeface="Calibri"/>
                <a:cs typeface="Calibri"/>
              </a:rPr>
              <a:t> </a:t>
            </a:r>
            <a:r>
              <a:rPr lang="el-GR" sz="2400" dirty="0">
                <a:latin typeface="Calibri"/>
                <a:cs typeface="Calibri"/>
              </a:rPr>
              <a:t>της</a:t>
            </a:r>
            <a:r>
              <a:rPr lang="en-US" sz="2400" spc="-65" dirty="0">
                <a:latin typeface="Calibri"/>
                <a:cs typeface="Calibri"/>
              </a:rPr>
              <a:t> </a:t>
            </a:r>
            <a:r>
              <a:rPr lang="el-GR" sz="2400" b="1" dirty="0">
                <a:latin typeface="Calibri"/>
                <a:cs typeface="Calibri"/>
              </a:rPr>
              <a:t>αλυσίδας</a:t>
            </a:r>
            <a:r>
              <a:rPr lang="el-GR" sz="2400" b="1" spc="-60" dirty="0">
                <a:latin typeface="Calibri"/>
                <a:cs typeface="Calibri"/>
              </a:rPr>
              <a:t> </a:t>
            </a:r>
            <a:r>
              <a:rPr lang="el-GR" sz="2400" b="1" dirty="0">
                <a:latin typeface="Calibri"/>
                <a:cs typeface="Calibri"/>
              </a:rPr>
              <a:t>β</a:t>
            </a:r>
            <a:r>
              <a:rPr lang="el-GR" sz="2400" b="1" spc="-40" dirty="0">
                <a:latin typeface="Calibri"/>
                <a:cs typeface="Calibri"/>
              </a:rPr>
              <a:t> </a:t>
            </a:r>
            <a:r>
              <a:rPr lang="el-GR" sz="2400" spc="-25" dirty="0">
                <a:latin typeface="Calibri"/>
                <a:cs typeface="Calibri"/>
              </a:rPr>
              <a:t>και</a:t>
            </a:r>
            <a:r>
              <a:rPr lang="en-US" sz="2400" spc="-25" dirty="0">
                <a:latin typeface="Calibri"/>
                <a:cs typeface="Calibri"/>
              </a:rPr>
              <a:t> </a:t>
            </a:r>
            <a:endParaRPr lang="el-GR" sz="2400" spc="-25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4015" algn="l"/>
              </a:tabLst>
            </a:pPr>
            <a:r>
              <a:rPr lang="el-GR" sz="2400" b="1" dirty="0">
                <a:latin typeface="Calibri"/>
                <a:cs typeface="Calibri"/>
              </a:rPr>
              <a:t>4</a:t>
            </a:r>
            <a:r>
              <a:rPr lang="el-GR" sz="2400" b="1" spc="-35" dirty="0">
                <a:latin typeface="Calibri"/>
                <a:cs typeface="Calibri"/>
              </a:rPr>
              <a:t> </a:t>
            </a:r>
            <a:r>
              <a:rPr lang="el-GR" sz="2400" b="1" dirty="0">
                <a:latin typeface="Calibri"/>
                <a:cs typeface="Calibri"/>
              </a:rPr>
              <a:t>ομάδες</a:t>
            </a:r>
            <a:r>
              <a:rPr lang="el-GR" sz="2400" b="1" spc="-70" dirty="0">
                <a:latin typeface="Calibri"/>
                <a:cs typeface="Calibri"/>
              </a:rPr>
              <a:t> </a:t>
            </a:r>
            <a:r>
              <a:rPr lang="el-GR" sz="2400" b="1" dirty="0" err="1">
                <a:latin typeface="Calibri"/>
                <a:cs typeface="Calibri"/>
              </a:rPr>
              <a:t>αίμης</a:t>
            </a:r>
            <a:r>
              <a:rPr lang="el-GR" sz="2400" dirty="0">
                <a:latin typeface="Calibri"/>
                <a:cs typeface="Calibri"/>
              </a:rPr>
              <a:t>,</a:t>
            </a:r>
            <a:r>
              <a:rPr lang="el-GR" sz="2400" spc="-35" dirty="0">
                <a:latin typeface="Calibri"/>
                <a:cs typeface="Calibri"/>
              </a:rPr>
              <a:t> </a:t>
            </a:r>
            <a:r>
              <a:rPr lang="el-GR" sz="2400" dirty="0">
                <a:latin typeface="Calibri"/>
                <a:cs typeface="Calibri"/>
              </a:rPr>
              <a:t>οι</a:t>
            </a:r>
            <a:r>
              <a:rPr lang="el-GR" sz="2400" spc="-30" dirty="0">
                <a:latin typeface="Calibri"/>
                <a:cs typeface="Calibri"/>
              </a:rPr>
              <a:t> </a:t>
            </a:r>
            <a:r>
              <a:rPr lang="el-GR" sz="2400" dirty="0">
                <a:latin typeface="Calibri"/>
                <a:cs typeface="Calibri"/>
              </a:rPr>
              <a:t>οποίες</a:t>
            </a:r>
            <a:r>
              <a:rPr lang="el-GR" sz="2400" spc="-25" dirty="0">
                <a:latin typeface="Calibri"/>
                <a:cs typeface="Calibri"/>
              </a:rPr>
              <a:t> </a:t>
            </a:r>
            <a:r>
              <a:rPr lang="el-GR" sz="2400" dirty="0">
                <a:latin typeface="Calibri"/>
                <a:cs typeface="Calibri"/>
              </a:rPr>
              <a:t>περιέχουν</a:t>
            </a:r>
            <a:r>
              <a:rPr lang="el-GR" sz="2400" spc="-35" dirty="0">
                <a:latin typeface="Calibri"/>
                <a:cs typeface="Calibri"/>
              </a:rPr>
              <a:t> </a:t>
            </a:r>
            <a:r>
              <a:rPr lang="el-GR" sz="2400" b="1" spc="-10" dirty="0">
                <a:solidFill>
                  <a:srgbClr val="C00000"/>
                </a:solidFill>
                <a:latin typeface="Calibri"/>
                <a:cs typeface="Calibri"/>
              </a:rPr>
              <a:t>σίδηρο</a:t>
            </a:r>
            <a:r>
              <a:rPr lang="el-GR" sz="2400" spc="-10" dirty="0">
                <a:latin typeface="Calibri"/>
                <a:cs typeface="Calibri"/>
              </a:rPr>
              <a:t>.</a:t>
            </a:r>
            <a:r>
              <a:rPr lang="el-GR" sz="2400" dirty="0">
                <a:latin typeface="Calibri"/>
                <a:cs typeface="Calibri"/>
              </a:rPr>
              <a:t> 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74015" algn="l"/>
              </a:tabLst>
            </a:pPr>
            <a:r>
              <a:rPr lang="el-GR" sz="2400" dirty="0">
                <a:latin typeface="Calibri"/>
                <a:cs typeface="Calibri"/>
              </a:rPr>
              <a:t>Κάθε</a:t>
            </a:r>
            <a:r>
              <a:rPr lang="el-GR" sz="2400" spc="-35" dirty="0">
                <a:latin typeface="Calibri"/>
                <a:cs typeface="Calibri"/>
              </a:rPr>
              <a:t> </a:t>
            </a:r>
            <a:r>
              <a:rPr lang="el-GR" sz="2400" b="1" dirty="0">
                <a:latin typeface="Calibri"/>
                <a:cs typeface="Calibri"/>
              </a:rPr>
              <a:t>ομάδα</a:t>
            </a:r>
            <a:r>
              <a:rPr lang="el-GR" sz="2400" b="1" spc="-50" dirty="0">
                <a:latin typeface="Calibri"/>
                <a:cs typeface="Calibri"/>
              </a:rPr>
              <a:t> </a:t>
            </a:r>
            <a:r>
              <a:rPr lang="el-GR" sz="2400" b="1" dirty="0" err="1">
                <a:latin typeface="Calibri"/>
                <a:cs typeface="Calibri"/>
              </a:rPr>
              <a:t>αίμης</a:t>
            </a:r>
            <a:r>
              <a:rPr lang="el-GR" sz="2400" b="1" spc="-40" dirty="0">
                <a:latin typeface="Calibri"/>
                <a:cs typeface="Calibri"/>
              </a:rPr>
              <a:t> </a:t>
            </a:r>
            <a:r>
              <a:rPr lang="el-GR" sz="2400" spc="-10" dirty="0" err="1">
                <a:latin typeface="Calibri"/>
                <a:cs typeface="Calibri"/>
              </a:rPr>
              <a:t>συνδέεταιμ</a:t>
            </a:r>
            <a:r>
              <a:rPr lang="el-GR" sz="2400" dirty="0" err="1">
                <a:latin typeface="Calibri"/>
                <a:cs typeface="Calibri"/>
              </a:rPr>
              <a:t>με</a:t>
            </a:r>
            <a:r>
              <a:rPr lang="el-GR" sz="2400" spc="-5" dirty="0">
                <a:latin typeface="Calibri"/>
                <a:cs typeface="Calibri"/>
              </a:rPr>
              <a:t> </a:t>
            </a:r>
            <a:r>
              <a:rPr lang="el-GR" sz="2400" dirty="0">
                <a:latin typeface="Calibri"/>
                <a:cs typeface="Calibri"/>
              </a:rPr>
              <a:t>μία </a:t>
            </a:r>
            <a:r>
              <a:rPr lang="el-GR" sz="2400" b="1" spc="-10" dirty="0" err="1">
                <a:latin typeface="Calibri"/>
                <a:cs typeface="Calibri"/>
              </a:rPr>
              <a:t>πολυπεπτιδική</a:t>
            </a:r>
            <a:r>
              <a:rPr lang="el-GR" sz="2400" b="1" spc="-50" dirty="0">
                <a:latin typeface="Calibri"/>
                <a:cs typeface="Calibri"/>
              </a:rPr>
              <a:t> </a:t>
            </a:r>
            <a:r>
              <a:rPr lang="el-GR" sz="2400" b="1" spc="-10" dirty="0">
                <a:latin typeface="Calibri"/>
                <a:cs typeface="Calibri"/>
              </a:rPr>
              <a:t>αλυσίδα</a:t>
            </a:r>
            <a:r>
              <a:rPr lang="el-GR" sz="2400" spc="-10" dirty="0">
                <a:latin typeface="Calibri"/>
                <a:cs typeface="Calibri"/>
              </a:rPr>
              <a:t>.</a:t>
            </a:r>
            <a:endParaRPr lang="el-GR" sz="24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24" name="Τίτλος 16">
            <a:extLst>
              <a:ext uri="{FF2B5EF4-FFF2-40B4-BE49-F238E27FC236}">
                <a16:creationId xmlns:a16="http://schemas.microsoft.com/office/drawing/2014/main" id="{12481F9F-815F-B4B1-832E-6A31A0440115}"/>
              </a:ext>
            </a:extLst>
          </p:cNvPr>
          <p:cNvSpPr txBox="1">
            <a:spLocks/>
          </p:cNvSpPr>
          <p:nvPr/>
        </p:nvSpPr>
        <p:spPr>
          <a:xfrm>
            <a:off x="138048" y="215012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Αιμοσφαιρίνη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27" name="Εικόνα 26">
            <a:extLst>
              <a:ext uri="{FF2B5EF4-FFF2-40B4-BE49-F238E27FC236}">
                <a16:creationId xmlns:a16="http://schemas.microsoft.com/office/drawing/2014/main" id="{6105C298-91A3-F16A-F51D-162374FCA6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0"/>
            <a:ext cx="3724275" cy="3593719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F12FDC1B-7594-AA22-89F2-0334E9E84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509" y="3411794"/>
            <a:ext cx="5151566" cy="34140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29062" y="990600"/>
            <a:ext cx="12291538" cy="37215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97815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Τ</a:t>
            </a:r>
            <a:r>
              <a:rPr sz="2400" dirty="0">
                <a:latin typeface="Aptos" panose="020B0004020202020204" pitchFamily="34" charset="0"/>
                <a:cs typeface="Calibri"/>
              </a:rPr>
              <a:t>α</a:t>
            </a:r>
            <a:r>
              <a:rPr sz="24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 err="1">
                <a:latin typeface="Aptos" panose="020B0004020202020204" pitchFamily="34" charset="0"/>
                <a:cs typeface="Calibri"/>
              </a:rPr>
              <a:t>ερυθροκύττ</a:t>
            </a:r>
            <a:r>
              <a:rPr sz="2400" dirty="0">
                <a:latin typeface="Aptos" panose="020B0004020202020204" pitchFamily="34" charset="0"/>
                <a:cs typeface="Calibri"/>
              </a:rPr>
              <a:t>αρα</a:t>
            </a:r>
            <a:r>
              <a:rPr sz="2400" spc="-8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στους</a:t>
            </a:r>
            <a:r>
              <a:rPr sz="2400" spc="-4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πνεύμονες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προσλαμβάνουν</a:t>
            </a:r>
            <a:r>
              <a:rPr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οξυγόνο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.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lang="el-GR" sz="2400" spc="-9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Κάθε</a:t>
            </a:r>
            <a:r>
              <a:rPr lang="el-GR" sz="2400" spc="-90" dirty="0">
                <a:solidFill>
                  <a:srgbClr val="FF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άτομο</a:t>
            </a:r>
            <a:r>
              <a:rPr sz="2400" spc="-8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400" dirty="0" err="1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σιδήρου</a:t>
            </a:r>
            <a:r>
              <a:rPr sz="2400" spc="-6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6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, </a:t>
            </a:r>
            <a:r>
              <a:rPr sz="2400" dirty="0" err="1">
                <a:latin typeface="Aptos" panose="020B0004020202020204" pitchFamily="34" charset="0"/>
                <a:cs typeface="Calibri"/>
              </a:rPr>
              <a:t>σε</a:t>
            </a:r>
            <a:r>
              <a:rPr sz="2400" spc="-60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20" dirty="0">
                <a:latin typeface="Aptos" panose="020B0004020202020204" pitchFamily="34" charset="0"/>
                <a:cs typeface="Calibri"/>
              </a:rPr>
              <a:t>κάθε </a:t>
            </a:r>
            <a:r>
              <a:rPr sz="2400" dirty="0">
                <a:latin typeface="Aptos" panose="020B0004020202020204" pitchFamily="34" charset="0"/>
                <a:cs typeface="Calibri"/>
              </a:rPr>
              <a:t>μόριο</a:t>
            </a:r>
            <a:r>
              <a:rPr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αίμης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δεσμεύει</a:t>
            </a:r>
            <a:r>
              <a:rPr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 err="1">
                <a:latin typeface="Aptos" panose="020B0004020202020204" pitchFamily="34" charset="0"/>
                <a:cs typeface="Calibri"/>
              </a:rPr>
              <a:t>έν</a:t>
            </a:r>
            <a:r>
              <a:rPr sz="2400" dirty="0">
                <a:latin typeface="Aptos" panose="020B0004020202020204" pitchFamily="34" charset="0"/>
                <a:cs typeface="Calibri"/>
              </a:rPr>
              <a:t>α</a:t>
            </a:r>
            <a:r>
              <a:rPr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μόριο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 err="1">
                <a:latin typeface="Aptos" panose="020B0004020202020204" pitchFamily="34" charset="0"/>
                <a:cs typeface="Calibri"/>
              </a:rPr>
              <a:t>οξυγόνου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.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55600" marR="26162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400" dirty="0">
                <a:latin typeface="Aptos" panose="020B0004020202020204" pitchFamily="34" charset="0"/>
                <a:cs typeface="Calibri"/>
              </a:rPr>
              <a:t>Στην</a:t>
            </a:r>
            <a:r>
              <a:rPr sz="2400" spc="-70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κατάσταση</a:t>
            </a:r>
            <a:r>
              <a:rPr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αυτή</a:t>
            </a:r>
            <a:r>
              <a:rPr sz="2400" spc="-6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η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αιμοσφαιρίνη ονομάζεται</a:t>
            </a:r>
            <a:r>
              <a:rPr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οξυαιμοσφαιρίνη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.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55600" marR="222885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sz="2400" spc="-90" dirty="0">
                <a:latin typeface="Aptos" panose="020B0004020202020204" pitchFamily="34" charset="0"/>
                <a:cs typeface="Calibri"/>
              </a:rPr>
              <a:t>Το</a:t>
            </a:r>
            <a:r>
              <a:rPr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οξυγόνο</a:t>
            </a:r>
            <a:r>
              <a:rPr sz="2400" spc="-11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μεταφέρεται</a:t>
            </a:r>
            <a:r>
              <a:rPr sz="2400" spc="-6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έτσι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20" dirty="0">
                <a:latin typeface="Aptos" panose="020B0004020202020204" pitchFamily="34" charset="0"/>
                <a:cs typeface="Calibri"/>
              </a:rPr>
              <a:t>προς </a:t>
            </a:r>
            <a:r>
              <a:rPr sz="2400" dirty="0">
                <a:latin typeface="Aptos" panose="020B0004020202020204" pitchFamily="34" charset="0"/>
                <a:cs typeface="Calibri"/>
              </a:rPr>
              <a:t>τα</a:t>
            </a:r>
            <a:r>
              <a:rPr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κύτταρα.</a:t>
            </a:r>
            <a:endParaRPr lang="el-GR" sz="2400" spc="-10" dirty="0">
              <a:latin typeface="Aptos" panose="020B0004020202020204" pitchFamily="34" charset="0"/>
              <a:cs typeface="Calibri"/>
            </a:endParaRPr>
          </a:p>
          <a:p>
            <a:pPr marL="355600" marR="222885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Αφού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απελευθερωθεί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το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οξυγόνο, δεσμεύεται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από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την</a:t>
            </a:r>
            <a:r>
              <a:rPr lang="el-GR"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latin typeface="Aptos" panose="020B0004020202020204" pitchFamily="34" charset="0"/>
                <a:cs typeface="Calibri"/>
              </a:rPr>
              <a:t>αιμοσφαιρίνη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ένα</a:t>
            </a:r>
            <a:r>
              <a:rPr lang="el-GR" sz="2400" spc="-4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μέρος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από</a:t>
            </a:r>
            <a:r>
              <a:rPr lang="el-GR" sz="2400" spc="-4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το</a:t>
            </a:r>
            <a:r>
              <a:rPr lang="el-GR" sz="2400" spc="-4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διοξείδιο</a:t>
            </a:r>
            <a:r>
              <a:rPr lang="el-GR" sz="2400" b="1" spc="-5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2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του 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άνθρακα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.</a:t>
            </a:r>
            <a:r>
              <a:rPr lang="el-GR" sz="2400" spc="-95" dirty="0">
                <a:latin typeface="Aptos" panose="020B0004020202020204" pitchFamily="34" charset="0"/>
                <a:cs typeface="Calibri"/>
              </a:rPr>
              <a:t> Το</a:t>
            </a:r>
            <a:r>
              <a:rPr lang="el-GR" sz="2400" spc="-4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υπόλοιπο</a:t>
            </a:r>
            <a:r>
              <a:rPr lang="el-GR"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διαλύεται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στο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latin typeface="Aptos" panose="020B0004020202020204" pitchFamily="34" charset="0"/>
                <a:cs typeface="Calibri"/>
              </a:rPr>
              <a:t>πλάσμα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με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τη</a:t>
            </a:r>
            <a:r>
              <a:rPr lang="el-GR"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μορφή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όξινων</a:t>
            </a:r>
            <a:r>
              <a:rPr lang="el-GR" sz="2400" b="1" spc="-6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latin typeface="Aptos" panose="020B0004020202020204" pitchFamily="34" charset="0"/>
                <a:cs typeface="Calibri"/>
              </a:rPr>
              <a:t>ανθρακικών</a:t>
            </a:r>
            <a:r>
              <a:rPr lang="el-GR" sz="2400" spc="-50" dirty="0">
                <a:latin typeface="Aptos" panose="020B0004020202020204" pitchFamily="34" charset="0"/>
                <a:cs typeface="Cambria Math"/>
              </a:rPr>
              <a:t> </a:t>
            </a:r>
            <a:r>
              <a:rPr lang="el-GR" sz="2400" b="1" dirty="0">
                <a:latin typeface="Aptos" panose="020B0004020202020204" pitchFamily="34" charset="0"/>
                <a:cs typeface="Calibri"/>
              </a:rPr>
              <a:t>ανιόντων</a:t>
            </a:r>
            <a:r>
              <a:rPr lang="el-GR" sz="2400" b="1" spc="-10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20" dirty="0">
                <a:latin typeface="Aptos" panose="020B0004020202020204" pitchFamily="34" charset="0"/>
                <a:cs typeface="Calibri"/>
              </a:rPr>
              <a:t>(</a:t>
            </a:r>
            <a:r>
              <a:rPr lang="el-GR" sz="2400" spc="-20" dirty="0">
                <a:latin typeface="Aptos" panose="020B0004020202020204" pitchFamily="34" charset="0"/>
                <a:cs typeface="Cambria Math"/>
              </a:rPr>
              <a:t>𝑯𝑪𝑶</a:t>
            </a:r>
            <a:r>
              <a:rPr lang="el-GR" sz="2400" spc="-50" baseline="-25000" dirty="0">
                <a:latin typeface="Aptos" panose="020B0004020202020204" pitchFamily="34" charset="0"/>
                <a:cs typeface="Cambria Math"/>
              </a:rPr>
              <a:t>𝟑</a:t>
            </a:r>
            <a:r>
              <a:rPr lang="el-GR" sz="2400" spc="-50" baseline="30000" dirty="0">
                <a:latin typeface="Aptos" panose="020B0004020202020204" pitchFamily="34" charset="0"/>
                <a:cs typeface="Cambria Math"/>
              </a:rPr>
              <a:t>−</a:t>
            </a:r>
            <a:r>
              <a:rPr lang="el-GR" sz="2400" spc="-25" dirty="0">
                <a:latin typeface="Aptos" panose="020B0004020202020204" pitchFamily="34" charset="0"/>
                <a:cs typeface="Calibri"/>
              </a:rPr>
              <a:t>).</a:t>
            </a:r>
            <a:endParaRPr lang="el-GR" sz="2400" spc="-50" dirty="0">
              <a:latin typeface="Aptos" panose="020B0004020202020204" pitchFamily="34" charset="0"/>
              <a:cs typeface="Cambria Math"/>
            </a:endParaRPr>
          </a:p>
          <a:p>
            <a:pPr marL="355600" marR="222885" indent="-342900">
              <a:lnSpc>
                <a:spcPct val="100000"/>
              </a:lnSpc>
              <a:spcBef>
                <a:spcPts val="58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Το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δεσμευμένο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διοξείδιο</a:t>
            </a:r>
            <a:r>
              <a:rPr lang="el-GR" sz="2400" spc="-8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του</a:t>
            </a:r>
            <a:r>
              <a:rPr lang="el-GR" sz="2400" spc="-8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άνθρακα</a:t>
            </a:r>
            <a:r>
              <a:rPr lang="el-GR" sz="2400" spc="-9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και</a:t>
            </a:r>
            <a:r>
              <a:rPr lang="el-GR" sz="2400" spc="-9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25" dirty="0">
                <a:latin typeface="Aptos" panose="020B0004020202020204" pitchFamily="34" charset="0"/>
                <a:cs typeface="Calibri"/>
              </a:rPr>
              <a:t>το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διαλυμένο</a:t>
            </a:r>
            <a:r>
              <a:rPr lang="el-GR"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στο</a:t>
            </a:r>
            <a:r>
              <a:rPr lang="el-GR"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πλάσμα,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στους</a:t>
            </a:r>
            <a:r>
              <a:rPr lang="el-GR" sz="2400" spc="-6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πνεύμονες και αποβάλλονται ως </a:t>
            </a:r>
            <a:r>
              <a:rPr lang="el-GR" sz="2400" dirty="0">
                <a:latin typeface="Aptos" panose="020B0004020202020204" pitchFamily="34" charset="0"/>
                <a:cs typeface="Cambria Math"/>
              </a:rPr>
              <a:t>𝑪𝑶</a:t>
            </a:r>
            <a:r>
              <a:rPr lang="el-GR" sz="2400" baseline="-19047" dirty="0">
                <a:latin typeface="Aptos" panose="020B0004020202020204" pitchFamily="34" charset="0"/>
                <a:cs typeface="Cambria Math"/>
              </a:rPr>
              <a:t>𝟐</a:t>
            </a:r>
            <a:r>
              <a:rPr lang="el-GR" sz="2400" spc="352" baseline="-19047" dirty="0">
                <a:latin typeface="Aptos" panose="020B0004020202020204" pitchFamily="34" charset="0"/>
                <a:cs typeface="Cambria Math"/>
              </a:rPr>
              <a:t> 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.</a:t>
            </a:r>
            <a:endParaRPr lang="el-GR" sz="24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27" name="Τίτλος 16">
            <a:extLst>
              <a:ext uri="{FF2B5EF4-FFF2-40B4-BE49-F238E27FC236}">
                <a16:creationId xmlns:a16="http://schemas.microsoft.com/office/drawing/2014/main" id="{AB828381-221B-990A-2990-4357289B0EEF}"/>
              </a:ext>
            </a:extLst>
          </p:cNvPr>
          <p:cNvSpPr txBox="1">
            <a:spLocks/>
          </p:cNvSpPr>
          <p:nvPr/>
        </p:nvSpPr>
        <p:spPr>
          <a:xfrm>
            <a:off x="138048" y="215012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Ερυθρά αιμοσφαίρια</a:t>
            </a:r>
            <a:endParaRPr lang="el-GR" dirty="0">
              <a:latin typeface="Aptos" panose="020B0004020202020204" pitchFamily="34" charset="0"/>
            </a:endParaRPr>
          </a:p>
        </p:txBody>
      </p:sp>
      <p:pic>
        <p:nvPicPr>
          <p:cNvPr id="28" name="object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4574" y="4790362"/>
            <a:ext cx="5036417" cy="1852626"/>
          </a:xfrm>
          <a:prstGeom prst="rect">
            <a:avLst/>
          </a:prstGeom>
        </p:spPr>
      </p:pic>
      <p:sp>
        <p:nvSpPr>
          <p:cNvPr id="29" name="object 12"/>
          <p:cNvSpPr txBox="1"/>
          <p:nvPr/>
        </p:nvSpPr>
        <p:spPr>
          <a:xfrm>
            <a:off x="6280109" y="6488314"/>
            <a:ext cx="27703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ptos" panose="020B0004020202020204" pitchFamily="34" charset="0"/>
                <a:cs typeface="Calibri"/>
              </a:rPr>
              <a:t>κύτταρα</a:t>
            </a:r>
            <a:r>
              <a:rPr sz="1800" b="1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1800" b="1" dirty="0">
                <a:latin typeface="Aptos" panose="020B0004020202020204" pitchFamily="34" charset="0"/>
                <a:cs typeface="Calibri"/>
              </a:rPr>
              <a:t>του</a:t>
            </a:r>
            <a:r>
              <a:rPr sz="1800" b="1" spc="-40" dirty="0">
                <a:latin typeface="Aptos" panose="020B0004020202020204" pitchFamily="34" charset="0"/>
                <a:cs typeface="Calibri"/>
              </a:rPr>
              <a:t> </a:t>
            </a:r>
            <a:r>
              <a:rPr sz="1800" b="1" spc="-10" dirty="0">
                <a:latin typeface="Aptos" panose="020B0004020202020204" pitchFamily="34" charset="0"/>
                <a:cs typeface="Calibri"/>
              </a:rPr>
              <a:t>σώματος</a:t>
            </a:r>
            <a:endParaRPr sz="18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32" name="object 15"/>
          <p:cNvSpPr txBox="1"/>
          <p:nvPr/>
        </p:nvSpPr>
        <p:spPr>
          <a:xfrm>
            <a:off x="6604488" y="5693328"/>
            <a:ext cx="68411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Aptos" panose="020B0004020202020204" pitchFamily="34" charset="0"/>
                <a:cs typeface="Calibri"/>
              </a:rPr>
              <a:t>Ο</a:t>
            </a:r>
            <a:r>
              <a:rPr sz="1600" b="1" spc="-25" dirty="0">
                <a:latin typeface="Aptos" panose="020B0004020202020204" pitchFamily="34" charset="0"/>
                <a:cs typeface="Calibri"/>
              </a:rPr>
              <a:t>2</a:t>
            </a:r>
            <a:endParaRPr sz="16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33" name="object 16"/>
          <p:cNvSpPr txBox="1"/>
          <p:nvPr/>
        </p:nvSpPr>
        <p:spPr>
          <a:xfrm>
            <a:off x="8215590" y="5950393"/>
            <a:ext cx="80262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Aptos" panose="020B0004020202020204" pitchFamily="34" charset="0"/>
                <a:cs typeface="Calibri"/>
              </a:rPr>
              <a:t>CΟ</a:t>
            </a:r>
            <a:r>
              <a:rPr sz="1600" b="1" spc="-25" dirty="0">
                <a:latin typeface="Aptos" panose="020B0004020202020204" pitchFamily="34" charset="0"/>
                <a:cs typeface="Calibri"/>
              </a:rPr>
              <a:t>2</a:t>
            </a:r>
            <a:endParaRPr sz="16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34" name="object 17"/>
          <p:cNvSpPr txBox="1"/>
          <p:nvPr/>
        </p:nvSpPr>
        <p:spPr>
          <a:xfrm>
            <a:off x="10572964" y="4952824"/>
            <a:ext cx="13914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88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ptos" panose="020B0004020202020204" pitchFamily="34" charset="0"/>
                <a:cs typeface="Calibri"/>
              </a:rPr>
              <a:t>προς φλέβα</a:t>
            </a:r>
            <a:endParaRPr sz="18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35" name="object 18"/>
          <p:cNvSpPr txBox="1"/>
          <p:nvPr/>
        </p:nvSpPr>
        <p:spPr>
          <a:xfrm>
            <a:off x="4343400" y="5278481"/>
            <a:ext cx="16534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ptos" panose="020B0004020202020204" pitchFamily="34" charset="0"/>
                <a:cs typeface="Calibri"/>
              </a:rPr>
              <a:t>από</a:t>
            </a:r>
            <a:endParaRPr sz="1800" dirty="0">
              <a:latin typeface="Aptos" panose="020B0004020202020204" pitchFamily="34" charset="0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Aptos" panose="020B0004020202020204" pitchFamily="34" charset="0"/>
                <a:cs typeface="Calibri"/>
              </a:rPr>
              <a:t>αρτηρία</a:t>
            </a:r>
            <a:endParaRPr sz="18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36" name="object 19"/>
          <p:cNvSpPr txBox="1"/>
          <p:nvPr/>
        </p:nvSpPr>
        <p:spPr>
          <a:xfrm>
            <a:off x="5349583" y="4530914"/>
            <a:ext cx="27703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ptos" panose="020B0004020202020204" pitchFamily="34" charset="0"/>
                <a:cs typeface="Calibri"/>
              </a:rPr>
              <a:t>ερυθρoκύτταρο</a:t>
            </a:r>
            <a:r>
              <a:rPr sz="1800" spc="10" dirty="0">
                <a:latin typeface="Aptos" panose="020B0004020202020204" pitchFamily="34" charset="0"/>
                <a:cs typeface="Calibri"/>
              </a:rPr>
              <a:t> </a:t>
            </a:r>
            <a:r>
              <a:rPr sz="1800" dirty="0">
                <a:latin typeface="Aptos" panose="020B0004020202020204" pitchFamily="34" charset="0"/>
                <a:cs typeface="Calibri"/>
              </a:rPr>
              <a:t>με</a:t>
            </a:r>
            <a:r>
              <a:rPr sz="18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1800" b="1" spc="-25" dirty="0">
                <a:latin typeface="Aptos" panose="020B0004020202020204" pitchFamily="34" charset="0"/>
                <a:cs typeface="Calibri"/>
              </a:rPr>
              <a:t>Ο</a:t>
            </a:r>
            <a:r>
              <a:rPr sz="1200" b="1" spc="-25" dirty="0">
                <a:latin typeface="Aptos" panose="020B0004020202020204" pitchFamily="34" charset="0"/>
                <a:cs typeface="Calibri"/>
              </a:rPr>
              <a:t>2</a:t>
            </a:r>
            <a:endParaRPr sz="12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37" name="object 20"/>
          <p:cNvSpPr txBox="1"/>
          <p:nvPr/>
        </p:nvSpPr>
        <p:spPr>
          <a:xfrm>
            <a:off x="7358962" y="4763334"/>
            <a:ext cx="310136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aseline="1543" dirty="0" err="1">
                <a:latin typeface="Aptos" panose="020B0004020202020204" pitchFamily="34" charset="0"/>
                <a:cs typeface="Calibri"/>
              </a:rPr>
              <a:t>τριχοειδές</a:t>
            </a:r>
            <a:r>
              <a:rPr sz="2700" spc="262" baseline="1543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700" spc="262" baseline="1543" dirty="0">
                <a:latin typeface="Aptos" panose="020B0004020202020204" pitchFamily="34" charset="0"/>
                <a:cs typeface="Calibri"/>
              </a:rPr>
              <a:t>    </a:t>
            </a:r>
            <a:r>
              <a:rPr sz="1800" spc="-10" dirty="0" err="1">
                <a:latin typeface="Aptos" panose="020B0004020202020204" pitchFamily="34" charset="0"/>
                <a:cs typeface="Calibri"/>
              </a:rPr>
              <a:t>ερυθρoκύττ</a:t>
            </a:r>
            <a:r>
              <a:rPr sz="1800" spc="-10" dirty="0">
                <a:latin typeface="Aptos" panose="020B0004020202020204" pitchFamily="34" charset="0"/>
                <a:cs typeface="Calibri"/>
              </a:rPr>
              <a:t>αρο</a:t>
            </a:r>
            <a:endParaRPr sz="1800" dirty="0">
              <a:latin typeface="Aptos" panose="020B0004020202020204" pitchFamily="34" charset="0"/>
              <a:cs typeface="Calibri"/>
            </a:endParaRPr>
          </a:p>
          <a:p>
            <a:pPr marL="1066800">
              <a:lnSpc>
                <a:spcPct val="100000"/>
              </a:lnSpc>
            </a:pPr>
            <a:r>
              <a:rPr lang="el-GR" sz="1800" dirty="0">
                <a:latin typeface="Aptos" panose="020B0004020202020204" pitchFamily="34" charset="0"/>
                <a:cs typeface="Calibri"/>
              </a:rPr>
              <a:t>        </a:t>
            </a:r>
            <a:r>
              <a:rPr sz="1800" dirty="0" err="1">
                <a:latin typeface="Aptos" panose="020B0004020202020204" pitchFamily="34" charset="0"/>
                <a:cs typeface="Calibri"/>
              </a:rPr>
              <a:t>χωρίς</a:t>
            </a:r>
            <a:r>
              <a:rPr sz="1800" spc="-55" dirty="0">
                <a:latin typeface="Aptos" panose="020B0004020202020204" pitchFamily="34" charset="0"/>
                <a:cs typeface="Calibri"/>
              </a:rPr>
              <a:t> </a:t>
            </a:r>
            <a:r>
              <a:rPr sz="1800" b="1" spc="-25" dirty="0">
                <a:latin typeface="Aptos" panose="020B0004020202020204" pitchFamily="34" charset="0"/>
                <a:cs typeface="Calibri"/>
              </a:rPr>
              <a:t>Ο</a:t>
            </a:r>
            <a:r>
              <a:rPr sz="1200" b="1" spc="-25" dirty="0">
                <a:latin typeface="Aptos" panose="020B0004020202020204" pitchFamily="34" charset="0"/>
                <a:cs typeface="Calibri"/>
              </a:rPr>
              <a:t>2</a:t>
            </a:r>
            <a:endParaRPr sz="1200" dirty="0">
              <a:latin typeface="Aptos" panose="020B000402020202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04800" y="1181861"/>
            <a:ext cx="118872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Η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οξυαιμοσφαιρίνη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προσδίδει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στο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αίμα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λαμπερό</a:t>
            </a:r>
            <a:r>
              <a:rPr sz="24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κόκκινο</a:t>
            </a:r>
            <a:r>
              <a:rPr sz="2400" b="1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χρώμα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ενώ</a:t>
            </a:r>
            <a:r>
              <a:rPr sz="2400" spc="-50" dirty="0">
                <a:latin typeface="Calibri"/>
                <a:cs typeface="Calibri"/>
              </a:rPr>
              <a:t> η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αιμοσφαιρίνη</a:t>
            </a:r>
            <a:r>
              <a:rPr sz="2400" b="1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που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έχει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δεσμεύσει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διοξείδιο</a:t>
            </a:r>
            <a:r>
              <a:rPr sz="2400" b="1" spc="-8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του</a:t>
            </a:r>
            <a:r>
              <a:rPr sz="2400" b="1" spc="-8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άνθρακα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σκούρο</a:t>
            </a:r>
            <a:r>
              <a:rPr sz="2400" b="1" spc="-85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κόκκινο</a:t>
            </a:r>
            <a:r>
              <a:rPr lang="el-GR" sz="2400" b="1" spc="-1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l-GR" sz="2400" spc="-10" dirty="0">
                <a:solidFill>
                  <a:schemeClr val="tx1"/>
                </a:solidFill>
                <a:latin typeface="Calibri"/>
                <a:cs typeface="Calibri"/>
              </a:rPr>
              <a:t>(«μπλε» φλέβες)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5600" y="2514600"/>
            <a:ext cx="6015228" cy="3733800"/>
          </a:xfrm>
          <a:prstGeom prst="rect">
            <a:avLst/>
          </a:prstGeom>
        </p:spPr>
      </p:pic>
      <p:sp>
        <p:nvSpPr>
          <p:cNvPr id="10" name="Τίτλος 16">
            <a:extLst>
              <a:ext uri="{FF2B5EF4-FFF2-40B4-BE49-F238E27FC236}">
                <a16:creationId xmlns:a16="http://schemas.microsoft.com/office/drawing/2014/main" id="{850C44E0-9E37-9631-EF13-CC7219BA2111}"/>
              </a:ext>
            </a:extLst>
          </p:cNvPr>
          <p:cNvSpPr txBox="1">
            <a:spLocks/>
          </p:cNvSpPr>
          <p:nvPr/>
        </p:nvSpPr>
        <p:spPr>
          <a:xfrm>
            <a:off x="138048" y="215012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Ερυθρά αιμοσφαίρια</a:t>
            </a:r>
            <a:endParaRPr lang="el-GR" dirty="0">
              <a:latin typeface="Aptos" panose="020B0004020202020204" pitchFamily="34" charset="0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5B3A7B0F-CE6B-A100-3BAF-2F4ED35222CB}"/>
              </a:ext>
            </a:extLst>
          </p:cNvPr>
          <p:cNvSpPr txBox="1"/>
          <p:nvPr/>
        </p:nvSpPr>
        <p:spPr>
          <a:xfrm>
            <a:off x="4421290" y="2603090"/>
            <a:ext cx="68411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Aptos" panose="020B0004020202020204" pitchFamily="34" charset="0"/>
                <a:cs typeface="Calibri"/>
              </a:rPr>
              <a:t>Ο</a:t>
            </a:r>
            <a:r>
              <a:rPr sz="1600" b="1" spc="-25" dirty="0">
                <a:latin typeface="Aptos" panose="020B0004020202020204" pitchFamily="34" charset="0"/>
                <a:cs typeface="Calibri"/>
              </a:rPr>
              <a:t>2</a:t>
            </a:r>
            <a:endParaRPr sz="16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4" name="object 16">
            <a:extLst>
              <a:ext uri="{FF2B5EF4-FFF2-40B4-BE49-F238E27FC236}">
                <a16:creationId xmlns:a16="http://schemas.microsoft.com/office/drawing/2014/main" id="{885BCC1B-2E05-CEBD-056B-9A902A5CD18C}"/>
              </a:ext>
            </a:extLst>
          </p:cNvPr>
          <p:cNvSpPr txBox="1"/>
          <p:nvPr/>
        </p:nvSpPr>
        <p:spPr>
          <a:xfrm>
            <a:off x="7315202" y="2794168"/>
            <a:ext cx="80262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latin typeface="Aptos" panose="020B0004020202020204" pitchFamily="34" charset="0"/>
                <a:cs typeface="Calibri"/>
              </a:rPr>
              <a:t>CΟ</a:t>
            </a:r>
            <a:r>
              <a:rPr sz="1600" b="1" spc="-25" dirty="0">
                <a:latin typeface="Aptos" panose="020B0004020202020204" pitchFamily="34" charset="0"/>
                <a:cs typeface="Calibri"/>
              </a:rPr>
              <a:t>2</a:t>
            </a:r>
            <a:endParaRPr sz="1600" dirty="0">
              <a:latin typeface="Aptos" panose="020B000402020202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6"/>
          <a:stretch>
            <a:fillRect/>
          </a:stretch>
        </p:blipFill>
        <p:spPr>
          <a:xfrm>
            <a:off x="6328154" y="1981200"/>
            <a:ext cx="5721826" cy="337902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0217125" y="5072456"/>
            <a:ext cx="1367155" cy="299720"/>
          </a:xfrm>
          <a:prstGeom prst="rect">
            <a:avLst/>
          </a:prstGeom>
          <a:solidFill>
            <a:srgbClr val="FCF6F6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ουδετερόφιλα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149594" y="3365240"/>
            <a:ext cx="2840075" cy="289823"/>
          </a:xfrm>
          <a:prstGeom prst="rect">
            <a:avLst/>
          </a:prstGeom>
          <a:solidFill>
            <a:srgbClr val="FCF6F6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72540" algn="l"/>
              </a:tabLst>
            </a:pPr>
            <a:r>
              <a:rPr sz="1800" spc="-10" dirty="0">
                <a:latin typeface="Calibri"/>
                <a:cs typeface="Calibri"/>
              </a:rPr>
              <a:t>ηωσινόφιλα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lang="en-US" sz="1800" dirty="0">
                <a:latin typeface="Calibri"/>
                <a:cs typeface="Calibri"/>
              </a:rPr>
              <a:t>     </a:t>
            </a:r>
            <a:r>
              <a:rPr sz="1800" spc="-10" dirty="0">
                <a:latin typeface="Calibri"/>
                <a:cs typeface="Calibri"/>
              </a:rPr>
              <a:t>βασεόφιλα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199" y="762000"/>
            <a:ext cx="6191643" cy="5757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l-GR" sz="2400" spc="-10" dirty="0">
                <a:latin typeface="Aptos" panose="020B0004020202020204" pitchFamily="34" charset="0"/>
                <a:cs typeface="Calibri"/>
              </a:rPr>
              <a:t>Ε</a:t>
            </a:r>
            <a:r>
              <a:rPr sz="2400" spc="-10" dirty="0" err="1">
                <a:latin typeface="Aptos" panose="020B0004020202020204" pitchFamily="34" charset="0"/>
                <a:cs typeface="Calibri"/>
              </a:rPr>
              <a:t>ίν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αι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 </a:t>
            </a:r>
            <a:r>
              <a:rPr sz="2400" b="1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εμ</a:t>
            </a:r>
            <a:r>
              <a:rPr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πύρηνα</a:t>
            </a:r>
            <a:r>
              <a:rPr sz="2400" dirty="0">
                <a:latin typeface="Aptos" panose="020B0004020202020204" pitchFamily="34" charset="0"/>
                <a:cs typeface="Calibri"/>
              </a:rPr>
              <a:t>,</a:t>
            </a:r>
            <a:r>
              <a:rPr sz="2400" spc="-114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και</a:t>
            </a:r>
            <a:r>
              <a:rPr sz="2400" spc="-8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20" dirty="0">
                <a:latin typeface="Aptos" panose="020B0004020202020204" pitchFamily="34" charset="0"/>
                <a:cs typeface="Calibri"/>
              </a:rPr>
              <a:t>συμμετέχουν στη </a:t>
            </a:r>
            <a:r>
              <a:rPr sz="2400" b="1" spc="-10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άμυν</a:t>
            </a:r>
            <a:r>
              <a:rPr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α </a:t>
            </a:r>
            <a:r>
              <a:rPr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του</a:t>
            </a:r>
            <a:r>
              <a:rPr sz="2400" b="1" spc="-5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οργανισμού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.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 panose="020B0604020202020204" pitchFamily="34" charset="0"/>
              <a:buChar char="•"/>
            </a:pPr>
            <a:r>
              <a:rPr sz="2400" dirty="0">
                <a:latin typeface="Aptos" panose="020B0004020202020204" pitchFamily="34" charset="0"/>
                <a:cs typeface="Calibri"/>
              </a:rPr>
              <a:t>Είναι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πολύ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λιγότερα</a:t>
            </a:r>
            <a:r>
              <a:rPr sz="2400" spc="-60" dirty="0">
                <a:latin typeface="Aptos" panose="020B0004020202020204" pitchFamily="34" charset="0"/>
                <a:cs typeface="Calibri"/>
              </a:rPr>
              <a:t> </a:t>
            </a:r>
            <a:r>
              <a:rPr sz="2400" dirty="0">
                <a:latin typeface="Aptos" panose="020B0004020202020204" pitchFamily="34" charset="0"/>
                <a:cs typeface="Calibri"/>
              </a:rPr>
              <a:t>από</a:t>
            </a:r>
            <a:r>
              <a:rPr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35" dirty="0">
                <a:latin typeface="Aptos" panose="020B0004020202020204" pitchFamily="34" charset="0"/>
                <a:cs typeface="Calibri"/>
              </a:rPr>
              <a:t>τα</a:t>
            </a:r>
            <a:r>
              <a:rPr lang="el-GR" sz="24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2400" spc="-10" dirty="0" err="1">
                <a:latin typeface="Aptos" panose="020B0004020202020204" pitchFamily="34" charset="0"/>
                <a:cs typeface="Calibri"/>
              </a:rPr>
              <a:t>ερυθρ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ά</a:t>
            </a:r>
            <a:r>
              <a:rPr sz="2400" spc="-10" dirty="0">
                <a:latin typeface="Aptos" panose="020B0004020202020204" pitchFamily="34" charset="0"/>
                <a:cs typeface="Calibri"/>
              </a:rPr>
              <a:t>.</a:t>
            </a:r>
            <a:endParaRPr sz="2400" dirty="0">
              <a:latin typeface="Aptos" panose="020B0004020202020204" pitchFamily="34" charset="0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Διακρίνονται</a:t>
            </a:r>
            <a:r>
              <a:rPr lang="el-GR"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σε</a:t>
            </a:r>
            <a:r>
              <a:rPr lang="el-GR"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δύο</a:t>
            </a:r>
            <a:r>
              <a:rPr lang="el-GR"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ομάδες: </a:t>
            </a:r>
            <a:endParaRPr lang="en-US" sz="2400" spc="-10" dirty="0">
              <a:latin typeface="Aptos" panose="020B0004020202020204" pitchFamily="34" charset="0"/>
              <a:cs typeface="Calibri"/>
            </a:endParaRPr>
          </a:p>
          <a:p>
            <a:pPr marL="355600" marR="764540" indent="-3429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Στα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κοκκιώδη</a:t>
            </a:r>
            <a:r>
              <a:rPr lang="en-US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(</a:t>
            </a:r>
            <a:r>
              <a:rPr lang="el-GR" sz="2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περιέχουν</a:t>
            </a:r>
            <a:r>
              <a:rPr lang="el-GR" sz="2400" spc="-4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κοκκία</a:t>
            </a:r>
            <a:r>
              <a:rPr lang="en-US" sz="2400" spc="-1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στο</a:t>
            </a:r>
            <a:r>
              <a:rPr lang="el-GR" sz="2400" spc="-45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κυτταρόπλασμά</a:t>
            </a:r>
            <a:r>
              <a:rPr lang="el-GR" sz="2400" spc="-2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τους</a:t>
            </a:r>
            <a:r>
              <a:rPr lang="en-US" sz="2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, </a:t>
            </a:r>
            <a:r>
              <a:rPr lang="el-GR" sz="240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κυκλοφορούν στο αίμα και μεταναστεύουν όταν χρειαστεί σε εστίες φλεγμονής</a:t>
            </a:r>
            <a:r>
              <a:rPr lang="en-US" sz="2400" spc="-6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)</a:t>
            </a:r>
            <a:r>
              <a:rPr lang="el-GR" sz="2400" spc="-6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.</a:t>
            </a:r>
            <a:endParaRPr lang="en-US" sz="2400" dirty="0">
              <a:latin typeface="Aptos" panose="020B0004020202020204" pitchFamily="34" charset="0"/>
              <a:cs typeface="Calibri"/>
            </a:endParaRPr>
          </a:p>
          <a:p>
            <a:pPr marL="355600" marR="764540" indent="-3429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Aptos" panose="020B0004020202020204" pitchFamily="34" charset="0"/>
                <a:cs typeface="Calibri"/>
              </a:rPr>
              <a:t>Στα</a:t>
            </a:r>
            <a:r>
              <a:rPr lang="el-GR" sz="2400" spc="-3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μη</a:t>
            </a:r>
            <a:r>
              <a:rPr lang="el-GR" sz="2400" b="1" spc="-2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l-GR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κοκκιώδη</a:t>
            </a:r>
            <a:r>
              <a:rPr lang="en-US" sz="24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2400" spc="-10" dirty="0">
                <a:solidFill>
                  <a:schemeClr val="tx1"/>
                </a:solidFill>
                <a:latin typeface="Aptos" panose="020B0004020202020204" pitchFamily="34" charset="0"/>
                <a:cs typeface="Calibri"/>
              </a:rPr>
              <a:t>(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μετά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25" dirty="0">
                <a:latin typeface="Aptos" panose="020B0004020202020204" pitchFamily="34" charset="0"/>
                <a:cs typeface="Calibri"/>
              </a:rPr>
              <a:t>την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παραγωγή</a:t>
            </a:r>
            <a:r>
              <a:rPr lang="el-GR" sz="2400" spc="-3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τους</a:t>
            </a:r>
            <a:r>
              <a:rPr lang="el-GR" sz="2400" spc="-7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μεταναστεύουν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σε</a:t>
            </a:r>
            <a:r>
              <a:rPr lang="el-GR" sz="24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άλλα</a:t>
            </a:r>
            <a:r>
              <a:rPr lang="el-GR" sz="2400" spc="-6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όργανα</a:t>
            </a:r>
            <a:r>
              <a:rPr lang="el-GR" sz="2400" spc="-4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όπως</a:t>
            </a:r>
            <a:r>
              <a:rPr lang="el-GR" sz="24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25" dirty="0">
                <a:latin typeface="Aptos" panose="020B0004020202020204" pitchFamily="34" charset="0"/>
                <a:cs typeface="Calibri"/>
              </a:rPr>
              <a:t>οι</a:t>
            </a:r>
            <a:r>
              <a:rPr lang="en-US" sz="2400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λεμφαδένες</a:t>
            </a:r>
            <a:r>
              <a:rPr lang="el-GR" sz="2400" spc="-5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και</a:t>
            </a:r>
            <a:r>
              <a:rPr lang="el-GR" sz="2400" spc="-8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dirty="0">
                <a:latin typeface="Aptos" panose="020B0004020202020204" pitchFamily="34" charset="0"/>
                <a:cs typeface="Calibri"/>
              </a:rPr>
              <a:t>η</a:t>
            </a:r>
            <a:r>
              <a:rPr lang="el-GR" sz="2400" spc="-75" dirty="0">
                <a:latin typeface="Aptos" panose="020B0004020202020204" pitchFamily="34" charset="0"/>
                <a:cs typeface="Calibri"/>
              </a:rPr>
              <a:t> 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σπλήνα</a:t>
            </a:r>
            <a:r>
              <a:rPr lang="en-US" sz="2400" spc="-10" dirty="0">
                <a:latin typeface="Aptos" panose="020B0004020202020204" pitchFamily="34" charset="0"/>
                <a:cs typeface="Calibri"/>
              </a:rPr>
              <a:t>)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.</a:t>
            </a:r>
          </a:p>
          <a:p>
            <a:pPr marL="355600" marR="764540" indent="-342900">
              <a:lnSpc>
                <a:spcPct val="10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l-GR" sz="2400" spc="-10" dirty="0">
                <a:latin typeface="Aptos" panose="020B0004020202020204" pitchFamily="34" charset="0"/>
                <a:cs typeface="Calibri"/>
              </a:rPr>
              <a:t>Τα ουδετερόφιλα και τα μονοκύτταρα (μετατρέπονται στους ιστούς σε </a:t>
            </a:r>
            <a:r>
              <a:rPr lang="el-GR" sz="2400" spc="-10" dirty="0" err="1">
                <a:latin typeface="Aptos" panose="020B0004020202020204" pitchFamily="34" charset="0"/>
                <a:cs typeface="Calibri"/>
              </a:rPr>
              <a:t>μακροφάγα</a:t>
            </a:r>
            <a:r>
              <a:rPr lang="el-GR" sz="2400" spc="-10" dirty="0">
                <a:latin typeface="Aptos" panose="020B0004020202020204" pitchFamily="34" charset="0"/>
                <a:cs typeface="Calibri"/>
              </a:rPr>
              <a:t>) είναι τα κύρια κύτταρα που επιτελούν φαγοκυττάρωση.</a:t>
            </a:r>
            <a:endParaRPr lang="el-GR" sz="24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03293" y="3734943"/>
            <a:ext cx="1447800" cy="289823"/>
          </a:xfrm>
          <a:prstGeom prst="rect">
            <a:avLst/>
          </a:prstGeom>
          <a:solidFill>
            <a:srgbClr val="FCF6F6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800" spc="-10" dirty="0" err="1">
                <a:latin typeface="Calibri"/>
                <a:cs typeface="Calibri"/>
              </a:rPr>
              <a:t>μονοκύττ</a:t>
            </a:r>
            <a:r>
              <a:rPr sz="1800" spc="-10" dirty="0">
                <a:latin typeface="Calibri"/>
                <a:cs typeface="Calibri"/>
              </a:rPr>
              <a:t>αρα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Τίτλος 16">
            <a:extLst>
              <a:ext uri="{FF2B5EF4-FFF2-40B4-BE49-F238E27FC236}">
                <a16:creationId xmlns:a16="http://schemas.microsoft.com/office/drawing/2014/main" id="{D439D1F2-C71B-004A-ADC6-65BCD6D7C490}"/>
              </a:ext>
            </a:extLst>
          </p:cNvPr>
          <p:cNvSpPr txBox="1">
            <a:spLocks/>
          </p:cNvSpPr>
          <p:nvPr/>
        </p:nvSpPr>
        <p:spPr>
          <a:xfrm>
            <a:off x="138048" y="55602"/>
            <a:ext cx="473875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6FC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l-GR" spc="-10" dirty="0">
                <a:solidFill>
                  <a:srgbClr val="C00000"/>
                </a:solidFill>
                <a:latin typeface="Aptos" panose="020B0004020202020204" pitchFamily="34" charset="0"/>
              </a:rPr>
              <a:t>Λευκά αιμοσφαίρια</a:t>
            </a:r>
            <a:endParaRPr lang="el-GR" dirty="0">
              <a:latin typeface="Aptos" panose="020B0004020202020204" pitchFamily="34" charset="0"/>
            </a:endParaRPr>
          </a:p>
        </p:txBody>
      </p:sp>
      <p:sp>
        <p:nvSpPr>
          <p:cNvPr id="30" name="object 17">
            <a:extLst>
              <a:ext uri="{FF2B5EF4-FFF2-40B4-BE49-F238E27FC236}">
                <a16:creationId xmlns:a16="http://schemas.microsoft.com/office/drawing/2014/main" id="{EF4FF753-E04B-A6C7-3705-8FF2976A4EF9}"/>
              </a:ext>
            </a:extLst>
          </p:cNvPr>
          <p:cNvSpPr txBox="1"/>
          <p:nvPr/>
        </p:nvSpPr>
        <p:spPr>
          <a:xfrm>
            <a:off x="8090706" y="5070399"/>
            <a:ext cx="1561235" cy="289823"/>
          </a:xfrm>
          <a:prstGeom prst="rect">
            <a:avLst/>
          </a:prstGeom>
          <a:solidFill>
            <a:srgbClr val="FCF6F6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pc="-10" dirty="0">
                <a:latin typeface="Calibri"/>
                <a:cs typeface="Calibri"/>
              </a:rPr>
              <a:t>Λεμφοκύτταρα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1" name="Οβάλ 30">
            <a:extLst>
              <a:ext uri="{FF2B5EF4-FFF2-40B4-BE49-F238E27FC236}">
                <a16:creationId xmlns:a16="http://schemas.microsoft.com/office/drawing/2014/main" id="{CF49418E-B2CC-25DE-8BDA-071D9705D731}"/>
              </a:ext>
            </a:extLst>
          </p:cNvPr>
          <p:cNvSpPr/>
          <p:nvPr/>
        </p:nvSpPr>
        <p:spPr>
          <a:xfrm rot="20000070">
            <a:off x="9149489" y="990437"/>
            <a:ext cx="2816856" cy="47244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object 17">
            <a:extLst>
              <a:ext uri="{FF2B5EF4-FFF2-40B4-BE49-F238E27FC236}">
                <a16:creationId xmlns:a16="http://schemas.microsoft.com/office/drawing/2014/main" id="{3DC1F91E-382E-CF0A-F589-06F20C137157}"/>
              </a:ext>
            </a:extLst>
          </p:cNvPr>
          <p:cNvSpPr txBox="1"/>
          <p:nvPr/>
        </p:nvSpPr>
        <p:spPr>
          <a:xfrm>
            <a:off x="9583595" y="1513600"/>
            <a:ext cx="1561235" cy="2898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b="1" spc="-10" dirty="0" err="1">
                <a:latin typeface="Calibri"/>
                <a:cs typeface="Calibri"/>
              </a:rPr>
              <a:t>Κωκκιώδη</a:t>
            </a:r>
            <a:endParaRPr sz="1800" b="1" dirty="0">
              <a:latin typeface="Calibri"/>
              <a:cs typeface="Calibri"/>
            </a:endParaRPr>
          </a:p>
        </p:txBody>
      </p:sp>
      <p:sp>
        <p:nvSpPr>
          <p:cNvPr id="33" name="Οβάλ 32">
            <a:extLst>
              <a:ext uri="{FF2B5EF4-FFF2-40B4-BE49-F238E27FC236}">
                <a16:creationId xmlns:a16="http://schemas.microsoft.com/office/drawing/2014/main" id="{CF6B274B-273D-634B-C5C2-78A5D270E4D7}"/>
              </a:ext>
            </a:extLst>
          </p:cNvPr>
          <p:cNvSpPr/>
          <p:nvPr/>
        </p:nvSpPr>
        <p:spPr>
          <a:xfrm rot="20204867">
            <a:off x="6164853" y="972459"/>
            <a:ext cx="2865754" cy="518485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8E49949C-A003-AF13-C741-E90636EC0E5D}"/>
              </a:ext>
            </a:extLst>
          </p:cNvPr>
          <p:cNvSpPr txBox="1"/>
          <p:nvPr/>
        </p:nvSpPr>
        <p:spPr>
          <a:xfrm>
            <a:off x="6189858" y="1587244"/>
            <a:ext cx="1561235" cy="2898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b="1" spc="-10" dirty="0">
                <a:latin typeface="Calibri"/>
                <a:cs typeface="Calibri"/>
              </a:rPr>
              <a:t>Μη </a:t>
            </a:r>
            <a:r>
              <a:rPr lang="el-GR" b="1" spc="-10" dirty="0" err="1">
                <a:latin typeface="Calibri"/>
                <a:cs typeface="Calibri"/>
              </a:rPr>
              <a:t>Κωκκιώδη</a:t>
            </a:r>
            <a:endParaRPr sz="180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</TotalTime>
  <Words>1154</Words>
  <Application>Microsoft Office PowerPoint</Application>
  <PresentationFormat>Ευρεία οθόνη</PresentationFormat>
  <Paragraphs>161</Paragraphs>
  <Slides>27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27</vt:i4>
      </vt:variant>
    </vt:vector>
  </HeadingPairs>
  <TitlesOfParts>
    <vt:vector size="32" baseType="lpstr">
      <vt:lpstr>Aptos</vt:lpstr>
      <vt:lpstr>Arial</vt:lpstr>
      <vt:lpstr>Calibri</vt:lpstr>
      <vt:lpstr>Office Theme</vt:lpstr>
      <vt:lpstr>1_Office Theme</vt:lpstr>
      <vt:lpstr>Παρουσίαση του PowerPoint</vt:lpstr>
      <vt:lpstr>Συστατικά Αίματος</vt:lpstr>
      <vt:lpstr>Συστατικά Αίματος</vt:lpstr>
      <vt:lpstr>Αιμοποίηση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ΒΙΟΛΟΓΙΑ Α’ ΛΥΚΕΙΟΥ</dc:title>
  <dc:creator>admin1</dc:creator>
  <cp:lastModifiedBy>ΜΠΟΥΡΝΑΚΑ ΣΠΥΡΙΔΟΥΛΑ</cp:lastModifiedBy>
  <cp:revision>35</cp:revision>
  <dcterms:created xsi:type="dcterms:W3CDTF">2025-11-02T14:13:18Z</dcterms:created>
  <dcterms:modified xsi:type="dcterms:W3CDTF">2025-11-02T19:42:20Z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2022-09-13T00:00:00Z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2025-11-02T00:00:00Z</vt:filetime>
  </property>
  <property fmtid="{D5CDD505-2E9C-101B-9397-08002B2CF9AE}" pid="5" name="Producer">
    <vt:lpwstr>Microsoft® PowerPoint® LTSC</vt:lpwstr>
  </property>
</Properties>
</file>