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68D22A-EC50-665E-9836-540BC2FF4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173257F-6BA6-0D02-E711-40CE0903D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758C16-A189-67A7-686F-9CEE09B21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B87F8A-C9D6-D6BC-B971-3F24E7099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BCFBEF6-6DF2-1794-F69F-304F86AD8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909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64E7F9-DBA9-7AAC-4415-0CEE4DD19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118F2F2-9984-4A2E-6F3E-29D1BE70D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16D1FBB-4B84-6666-6717-ADF72E7C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BE00A09-4194-A222-3692-30D1F0B7E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60F2F00-E36B-38F5-1A65-4ACF237A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3440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2504209-E5D0-8F57-77EE-6590F7B825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B9E620E-76CB-269E-BC95-10D698BF5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0D88B99-0967-3BD1-D93B-992A0199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EF59219-09BE-2F4D-CB1E-47A2F1B8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6D5ED7C-CFA5-AB94-65F4-A7D549761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392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0953BF-5BE8-585B-3C75-52BD38177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A1DB19A-C2B4-DC44-54AE-5BC1A80D6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A401783-A8E5-E4B8-3B7D-8339436C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652E196-EA72-C6EE-78FE-53469E00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F1E307D-3ED8-0BD4-D51F-6E385A61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334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27AA4E-21D1-9A36-1730-1B24C4851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A85931-04D5-B386-EFBD-1D1FB3EE1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C234899-6692-CF63-9B5E-45A36164F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CECE05-D7F6-A8D4-F802-A60BCA2CF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3E0A17E-D5D6-957F-9602-6B018A14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6929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CA4813-27CD-EC53-C8D3-2A128CD2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5736FBE-337C-1C21-9708-FEA43AF20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C455FEE-ECC8-60BA-098F-BAE396D41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3EBC4B4-DB40-A692-7031-AF614CC1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5DF295A-16E0-3836-3F29-846B3C4E7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CD8B058-1CD9-F527-34F8-266E74E59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955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3F3AC9-5467-821E-BB80-1C62D7AC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E1E5FD1-F8AC-E6C3-1348-99FA9762A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F580A3C5-5A2A-AD25-F728-F35FBBE58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581E5FC-C3E3-05CE-8DDE-DA3BC939EF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3A42BF0-795E-A048-BF67-1C78082F6B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DD2E215-FC20-7214-47E3-1DB88F92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0E068F7-C3FA-7E78-D2A6-83DFEB458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6266CE7-3CF3-5DDE-1190-F3BFAA3E9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2228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89D716-E0A7-B562-1D71-DCC5E8DFC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0FE2648-D674-5A1E-F7F4-53989C2C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9D0B538-5048-175F-F2EC-D7E1693B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3ECB944E-9744-0AE4-1935-D567FBF1D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336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A5C0D8AC-A313-447A-5AEB-4983B5F76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3FCE8EB-1228-5ECE-5BA3-9DF764F5E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336D1D1-2E12-1BB1-83BB-1B1A42BE4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18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543EED-B575-8D52-70C1-E78DEE087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0F1491-9C51-DB18-7272-7EC5AC952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4FE9F58-1D9F-E6B0-104F-C06D7CDFE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42630CE-599A-25B7-B955-95D5C92C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B4A867E-3CA8-43B7-B94E-FAF247E6A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C0F7054-CB29-3EEA-E64B-D2ACD7153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6071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3FCDFC-47BE-09F8-F042-806479EB3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B107AFA-FBEF-CF13-AC36-4C6DB03069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6E9BAE1E-802B-608E-3547-02ADA180F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28C056B-82CE-58E3-B568-7D4AEC16E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3850AA9-C3B0-34BD-AA50-BDD0481DE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47D60DC-B13C-D990-C680-29B1406B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168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24734D6E-2A66-B149-378A-7F83DE66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A8C8CF4-8E80-1A5C-1AC4-9DDB28C22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6F8B9C-1A3E-4A2F-C940-AEDFB1D5C2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85323-2138-40F6-91D2-8C395E4D8617}" type="datetimeFigureOut">
              <a:rPr lang="el-GR" smtClean="0"/>
              <a:t>8/3/2026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890CC32-B940-D61B-178F-8402720B2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37624B1-AD0A-8332-C370-32942A57B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90877C-9794-42BB-8682-B59B3C39AA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800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hotodentro.edu.gr/v/item/ds/8521/1048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hotodentro.edu.gr/v/item/ds/8521/620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sims/html/masses-and-springs/latest/masses-and-springs_all.html?locale=e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096AAA84-A42C-4860-505B-928508088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Μέτρηση μάζας-βάρους</a:t>
            </a:r>
            <a:endParaRPr lang="el-GR" b="1" dirty="0"/>
          </a:p>
        </p:txBody>
      </p:sp>
      <p:graphicFrame>
        <p:nvGraphicFramePr>
          <p:cNvPr id="6" name="Θέση περιεχομένου 5">
            <a:extLst>
              <a:ext uri="{FF2B5EF4-FFF2-40B4-BE49-F238E27FC236}">
                <a16:creationId xmlns:a16="http://schemas.microsoft.com/office/drawing/2014/main" id="{D1085095-7DD7-C72E-0ABB-644C32CBE6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3568620"/>
              </p:ext>
            </p:extLst>
          </p:nvPr>
        </p:nvGraphicFramePr>
        <p:xfrm>
          <a:off x="604683" y="1910460"/>
          <a:ext cx="10943303" cy="3404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7625">
                  <a:extLst>
                    <a:ext uri="{9D8B030D-6E8A-4147-A177-3AD203B41FA5}">
                      <a16:colId xmlns:a16="http://schemas.microsoft.com/office/drawing/2014/main" val="3962620078"/>
                    </a:ext>
                  </a:extLst>
                </a:gridCol>
                <a:gridCol w="3151407">
                  <a:extLst>
                    <a:ext uri="{9D8B030D-6E8A-4147-A177-3AD203B41FA5}">
                      <a16:colId xmlns:a16="http://schemas.microsoft.com/office/drawing/2014/main" val="1815285763"/>
                    </a:ext>
                  </a:extLst>
                </a:gridCol>
                <a:gridCol w="1260616">
                  <a:extLst>
                    <a:ext uri="{9D8B030D-6E8A-4147-A177-3AD203B41FA5}">
                      <a16:colId xmlns:a16="http://schemas.microsoft.com/office/drawing/2014/main" val="1221222213"/>
                    </a:ext>
                  </a:extLst>
                </a:gridCol>
                <a:gridCol w="2420208">
                  <a:extLst>
                    <a:ext uri="{9D8B030D-6E8A-4147-A177-3AD203B41FA5}">
                      <a16:colId xmlns:a16="http://schemas.microsoft.com/office/drawing/2014/main" val="3403527784"/>
                    </a:ext>
                  </a:extLst>
                </a:gridCol>
                <a:gridCol w="3003447">
                  <a:extLst>
                    <a:ext uri="{9D8B030D-6E8A-4147-A177-3AD203B41FA5}">
                      <a16:colId xmlns:a16="http://schemas.microsoft.com/office/drawing/2014/main" val="1096753184"/>
                    </a:ext>
                  </a:extLst>
                </a:gridCol>
              </a:tblGrid>
              <a:tr h="126705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Έννοια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Τι είναι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 dirty="0">
                          <a:effectLst/>
                          <a:latin typeface="+mn-lt"/>
                        </a:rPr>
                        <a:t>Μονάδα μέτρησης</a:t>
                      </a:r>
                      <a:endParaRPr lang="el-GR" sz="20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Αλλάζει;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Παράδειγμα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4276283"/>
                  </a:ext>
                </a:extLst>
              </a:tr>
              <a:tr h="5993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Μάζα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Πόση ύλη έχει ένα σώμα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kg (κιλά)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Δεν αλλάζει από τόπο σε τόπο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Ένα βιβλίο έχει μάζα 0,5 kg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8763110"/>
                  </a:ext>
                </a:extLst>
              </a:tr>
              <a:tr h="126705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Βάρος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Η δύναμη με την οποία η Γη έλκει ένα σώμα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N (Newton)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>
                          <a:effectLst/>
                          <a:latin typeface="+mn-lt"/>
                        </a:rPr>
                        <a:t>Αλλάζει αν αλλάξει η βαρύτητα</a:t>
                      </a:r>
                      <a:endParaRPr lang="el-GR" sz="2000" kern="10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2000" kern="0" dirty="0">
                          <a:effectLst/>
                          <a:latin typeface="+mn-lt"/>
                        </a:rPr>
                        <a:t>Στη Γη, σώμα 1 </a:t>
                      </a:r>
                      <a:r>
                        <a:rPr lang="el-GR" sz="2000" kern="0" dirty="0" err="1">
                          <a:effectLst/>
                          <a:latin typeface="+mn-lt"/>
                        </a:rPr>
                        <a:t>kg</a:t>
                      </a:r>
                      <a:r>
                        <a:rPr lang="el-GR" sz="2000" kern="0" dirty="0">
                          <a:effectLst/>
                          <a:latin typeface="+mn-lt"/>
                        </a:rPr>
                        <a:t> έχει βάρος περίπου 10 N</a:t>
                      </a:r>
                      <a:endParaRPr lang="el-GR" sz="2000" kern="100" dirty="0">
                        <a:solidFill>
                          <a:srgbClr val="000000"/>
                        </a:solidFill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6326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00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BCA11E-BB03-C1DB-57F6-B2D5F2A6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Βαρύτητα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F98ED3-9BC2-75DF-5C6C-DF65DB4B6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Βαρύτητα</a:t>
            </a:r>
            <a:r>
              <a:rPr lang="el-GR" dirty="0"/>
              <a:t> ονομάζουμε τη δύναμη με την οποία η Γη (ή οποιοδήποτε ουράνιο σώμα) έλκει τα αντικείμενα προς το κέντρο της. Είναι μια φυσική δύναμη που υπάρχει παντού γύρω μας.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Η </a:t>
            </a:r>
            <a:r>
              <a:rPr lang="el-GR" b="1" dirty="0"/>
              <a:t>επιτάχυνση της βαρύτητας</a:t>
            </a:r>
            <a:r>
              <a:rPr lang="el-GR" dirty="0"/>
              <a:t> (</a:t>
            </a:r>
            <a:r>
              <a:rPr lang="en-US" b="1" dirty="0"/>
              <a:t>g</a:t>
            </a:r>
            <a:r>
              <a:rPr lang="el-GR" dirty="0"/>
              <a:t>)είναι ένα μέγεθος που δείχνει πόσο δυνατά τραβάει η Γη τα σώματα προς το κέντρο της.</a:t>
            </a:r>
          </a:p>
          <a:p>
            <a:r>
              <a:rPr lang="el-GR" dirty="0"/>
              <a:t>Στη Γη έχει περίπου τιμή: 9,8 N/</a:t>
            </a:r>
            <a:r>
              <a:rPr lang="el-GR" dirty="0" err="1"/>
              <a:t>kg</a:t>
            </a:r>
            <a:r>
              <a:rPr lang="el-GR" dirty="0"/>
              <a:t> ή 10 Ν/</a:t>
            </a:r>
            <a:r>
              <a:rPr lang="en-US" dirty="0"/>
              <a:t>kg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2481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38C3D0-CA7B-1807-623C-1C00F8A8E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Σχέση μάζας-βάρους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7A9E0D1F-B406-3931-DF42-4F814B6D0F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l-GR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l-GR" i="1"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όπου: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l-GR" dirty="0"/>
                  <a:t>= βάρος (σε </a:t>
                </a:r>
                <a:r>
                  <a:rPr lang="el-GR" dirty="0" err="1"/>
                  <a:t>Newton</a:t>
                </a:r>
                <a:r>
                  <a:rPr lang="el-GR" dirty="0"/>
                  <a:t>, N)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l-GR" dirty="0"/>
                  <a:t>= μάζα (σε </a:t>
                </a:r>
                <a:r>
                  <a:rPr lang="el-GR" dirty="0" err="1"/>
                  <a:t>kg</a:t>
                </a:r>
                <a:r>
                  <a:rPr lang="el-GR" dirty="0"/>
                  <a:t>)</a:t>
                </a:r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el-GR" dirty="0"/>
                  <a:t>= επιτάχυνση της βαρύτητας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Για να βρούμε τη μάζα: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l-GR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Β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𝑔</m:t>
                        </m:r>
                      </m:den>
                    </m:f>
                  </m:oMath>
                </a14:m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7A9E0D1F-B406-3931-DF42-4F814B6D0F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790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4659B6-CB63-DE14-05C1-41C52307B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Πείραμα ζυγού (</a:t>
            </a:r>
            <a:r>
              <a:rPr lang="el-GR" b="1" dirty="0" err="1"/>
              <a:t>φωτόδεντρο</a:t>
            </a:r>
            <a:r>
              <a:rPr lang="el-GR" b="1" dirty="0"/>
              <a:t>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109299-1D15-EE2C-E5F1-96211F4EB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https://photodentro.edu.gr/v/item/ds/8521/10489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4495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8158DB-2FD1-1369-487D-95C96D717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Μονάδες μάζας</a:t>
            </a:r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42CF5622-74E4-EA91-5E73-7B70AB2B8C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6221" y="1690688"/>
            <a:ext cx="6445044" cy="468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80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EA96B8-3313-0680-23D1-DD5ADC71A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65" y="202893"/>
            <a:ext cx="5016910" cy="1325563"/>
          </a:xfrm>
        </p:spPr>
        <p:txBody>
          <a:bodyPr/>
          <a:lstStyle/>
          <a:p>
            <a:r>
              <a:rPr lang="el-GR" b="1" dirty="0"/>
              <a:t>Βαρύτητα στο ηλιακό μας σύστημα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9B800D-6483-8B6C-D6C4-8BF37D278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065" y="1840374"/>
            <a:ext cx="5257800" cy="4351338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https://photodentro.edu.gr/v/item/ds/8521/6203</a:t>
            </a:r>
            <a:endParaRPr lang="en-US" dirty="0"/>
          </a:p>
          <a:p>
            <a:endParaRPr lang="en-US" dirty="0"/>
          </a:p>
          <a:p>
            <a:endParaRPr lang="el-GR" dirty="0"/>
          </a:p>
          <a:p>
            <a:endParaRPr lang="el-GR" dirty="0"/>
          </a:p>
        </p:txBody>
      </p:sp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C0AD83D7-93D6-6270-D328-CE1012A12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424559"/>
              </p:ext>
            </p:extLst>
          </p:nvPr>
        </p:nvGraphicFramePr>
        <p:xfrm>
          <a:off x="5707626" y="365125"/>
          <a:ext cx="6312310" cy="63158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56155">
                  <a:extLst>
                    <a:ext uri="{9D8B030D-6E8A-4147-A177-3AD203B41FA5}">
                      <a16:colId xmlns:a16="http://schemas.microsoft.com/office/drawing/2014/main" val="1661729483"/>
                    </a:ext>
                  </a:extLst>
                </a:gridCol>
                <a:gridCol w="3156155">
                  <a:extLst>
                    <a:ext uri="{9D8B030D-6E8A-4147-A177-3AD203B41FA5}">
                      <a16:colId xmlns:a16="http://schemas.microsoft.com/office/drawing/2014/main" val="2861978874"/>
                    </a:ext>
                  </a:extLst>
                </a:gridCol>
              </a:tblGrid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Ουράνιο σώμα</a:t>
                      </a: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Επιτάχυνση βαρύτητας (</a:t>
                      </a:r>
                      <a:r>
                        <a:rPr lang="en-US" sz="1400">
                          <a:effectLst/>
                        </a:rPr>
                        <a:t>m/s²)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340397810"/>
                  </a:ext>
                </a:extLst>
              </a:tr>
              <a:tr h="7368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Ήλιος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~274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860292678"/>
                  </a:ext>
                </a:extLst>
              </a:tr>
              <a:tr h="7368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Ερμής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~3,7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509797767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Αφροδίτη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effectLst/>
                        </a:rPr>
                        <a:t>~8,9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3352246117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Γη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9,8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1874468003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Σελήνη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~1,6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1499848632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Άρης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~3,7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3357392091"/>
                  </a:ext>
                </a:extLst>
              </a:tr>
              <a:tr h="7368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Δίας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~24,8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1755325706"/>
                  </a:ext>
                </a:extLst>
              </a:tr>
              <a:tr h="7368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Κρόνος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~10,4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2543602189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Ουρανός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~8,7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392768382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 dirty="0" err="1">
                          <a:effectLst/>
                        </a:rPr>
                        <a:t>Ποσειδώνας</a:t>
                      </a:r>
                      <a:endParaRPr lang="el-GR" sz="1400" dirty="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>
                          <a:effectLst/>
                        </a:rPr>
                        <a:t>~11,2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1572366526"/>
                  </a:ext>
                </a:extLst>
              </a:tr>
              <a:tr h="4210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b="1">
                          <a:effectLst/>
                        </a:rPr>
                        <a:t>Πλούτωνας</a:t>
                      </a:r>
                      <a:endParaRPr lang="el-GR" sz="1400">
                        <a:effectLst/>
                      </a:endParaRPr>
                    </a:p>
                  </a:txBody>
                  <a:tcPr marL="72522" marR="72522" marT="36261" marB="36261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l-GR" sz="1400" dirty="0">
                          <a:effectLst/>
                        </a:rPr>
                        <a:t>~0,7</a:t>
                      </a:r>
                    </a:p>
                  </a:txBody>
                  <a:tcPr marL="72522" marR="72522" marT="36261" marB="36261" anchor="ctr"/>
                </a:tc>
                <a:extLst>
                  <a:ext uri="{0D108BD9-81ED-4DB2-BD59-A6C34878D82A}">
                    <a16:rowId xmlns:a16="http://schemas.microsoft.com/office/drawing/2014/main" val="1063212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467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FD4B67-A9F1-3EEE-0DF4-771B96A55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Μάζες και </a:t>
            </a:r>
            <a:r>
              <a:rPr lang="el-GR" b="1" dirty="0" err="1"/>
              <a:t>ελλατήρια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31F690-D5FD-CC10-BDDC-5BF16FF53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https://phet.colorado.edu/sims/html/masses-and-springs/latest/masses-and-springs_all.html?locale=el</a:t>
            </a:r>
            <a:endParaRPr lang="el-GR"/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02473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286</Words>
  <Application>Microsoft Office PowerPoint</Application>
  <PresentationFormat>Ευρεία οθόνη</PresentationFormat>
  <Paragraphs>62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Cambria Math</vt:lpstr>
      <vt:lpstr>Θέμα του Office</vt:lpstr>
      <vt:lpstr>Μέτρηση μάζας-βάρους</vt:lpstr>
      <vt:lpstr>Βαρύτητα</vt:lpstr>
      <vt:lpstr>Σχέση μάζας-βάρους</vt:lpstr>
      <vt:lpstr>Πείραμα ζυγού (φωτόδεντρο)</vt:lpstr>
      <vt:lpstr>Μονάδες μάζας</vt:lpstr>
      <vt:lpstr>Βαρύτητα στο ηλιακό μας σύστημα</vt:lpstr>
      <vt:lpstr>Μάζες και ελλατήρια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ΜΠΟΥΡΝΑΚΑ ΣΠΥΡΙΔΟΥΛΑ</dc:creator>
  <cp:lastModifiedBy>ΜΠΟΥΡΝΑΚΑ ΣΠΥΡΙΔΟΥΛΑ</cp:lastModifiedBy>
  <cp:revision>6</cp:revision>
  <dcterms:created xsi:type="dcterms:W3CDTF">2026-01-11T18:51:38Z</dcterms:created>
  <dcterms:modified xsi:type="dcterms:W3CDTF">2026-03-08T19:08:50Z</dcterms:modified>
</cp:coreProperties>
</file>