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2" r:id="rId7"/>
    <p:sldId id="263" r:id="rId8"/>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90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C0464CD-1BE0-E078-0E2B-0652670AEC83}"/>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5C464C39-F99B-94A3-37DC-7B2B1BE799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4B9E8769-A20B-C445-906B-DBD0DC0F7E6E}"/>
              </a:ext>
            </a:extLst>
          </p:cNvPr>
          <p:cNvSpPr>
            <a:spLocks noGrp="1"/>
          </p:cNvSpPr>
          <p:nvPr>
            <p:ph type="dt" sz="half" idx="10"/>
          </p:nvPr>
        </p:nvSpPr>
        <p:spPr/>
        <p:txBody>
          <a:bodyPr/>
          <a:lstStyle/>
          <a:p>
            <a:fld id="{9C2D5F5F-1C4B-4FBB-9224-6D2A8383760D}" type="datetimeFigureOut">
              <a:rPr lang="el-GR" smtClean="0"/>
              <a:t>9/11/2025</a:t>
            </a:fld>
            <a:endParaRPr lang="el-GR"/>
          </a:p>
        </p:txBody>
      </p:sp>
      <p:sp>
        <p:nvSpPr>
          <p:cNvPr id="5" name="Θέση υποσέλιδου 4">
            <a:extLst>
              <a:ext uri="{FF2B5EF4-FFF2-40B4-BE49-F238E27FC236}">
                <a16:creationId xmlns:a16="http://schemas.microsoft.com/office/drawing/2014/main" id="{9048386A-BC50-C4D4-7000-D77E5B976361}"/>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A5C079E4-53AA-DCFF-A705-3C99BAD1ED12}"/>
              </a:ext>
            </a:extLst>
          </p:cNvPr>
          <p:cNvSpPr>
            <a:spLocks noGrp="1"/>
          </p:cNvSpPr>
          <p:nvPr>
            <p:ph type="sldNum" sz="quarter" idx="12"/>
          </p:nvPr>
        </p:nvSpPr>
        <p:spPr/>
        <p:txBody>
          <a:bodyPr/>
          <a:lstStyle/>
          <a:p>
            <a:fld id="{1B74377D-562C-4289-B4CA-B736576627DE}" type="slidenum">
              <a:rPr lang="el-GR" smtClean="0"/>
              <a:t>‹#›</a:t>
            </a:fld>
            <a:endParaRPr lang="el-GR"/>
          </a:p>
        </p:txBody>
      </p:sp>
    </p:spTree>
    <p:extLst>
      <p:ext uri="{BB962C8B-B14F-4D97-AF65-F5344CB8AC3E}">
        <p14:creationId xmlns:p14="http://schemas.microsoft.com/office/powerpoint/2010/main" val="3055519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C10A25A-F36A-42A6-4A9D-00A5A1E604CC}"/>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1BC5CF2B-3C75-6255-E918-442185A2F97D}"/>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9E72AA08-027C-6E09-A749-137446CC0682}"/>
              </a:ext>
            </a:extLst>
          </p:cNvPr>
          <p:cNvSpPr>
            <a:spLocks noGrp="1"/>
          </p:cNvSpPr>
          <p:nvPr>
            <p:ph type="dt" sz="half" idx="10"/>
          </p:nvPr>
        </p:nvSpPr>
        <p:spPr/>
        <p:txBody>
          <a:bodyPr/>
          <a:lstStyle/>
          <a:p>
            <a:fld id="{9C2D5F5F-1C4B-4FBB-9224-6D2A8383760D}" type="datetimeFigureOut">
              <a:rPr lang="el-GR" smtClean="0"/>
              <a:t>9/11/2025</a:t>
            </a:fld>
            <a:endParaRPr lang="el-GR"/>
          </a:p>
        </p:txBody>
      </p:sp>
      <p:sp>
        <p:nvSpPr>
          <p:cNvPr id="5" name="Θέση υποσέλιδου 4">
            <a:extLst>
              <a:ext uri="{FF2B5EF4-FFF2-40B4-BE49-F238E27FC236}">
                <a16:creationId xmlns:a16="http://schemas.microsoft.com/office/drawing/2014/main" id="{6ED58B08-703D-63C6-6EDB-501B61B4AECD}"/>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E8C7DCC7-FAE1-517F-050A-BD0FA8A1B8BE}"/>
              </a:ext>
            </a:extLst>
          </p:cNvPr>
          <p:cNvSpPr>
            <a:spLocks noGrp="1"/>
          </p:cNvSpPr>
          <p:nvPr>
            <p:ph type="sldNum" sz="quarter" idx="12"/>
          </p:nvPr>
        </p:nvSpPr>
        <p:spPr/>
        <p:txBody>
          <a:bodyPr/>
          <a:lstStyle/>
          <a:p>
            <a:fld id="{1B74377D-562C-4289-B4CA-B736576627DE}" type="slidenum">
              <a:rPr lang="el-GR" smtClean="0"/>
              <a:t>‹#›</a:t>
            </a:fld>
            <a:endParaRPr lang="el-GR"/>
          </a:p>
        </p:txBody>
      </p:sp>
    </p:spTree>
    <p:extLst>
      <p:ext uri="{BB962C8B-B14F-4D97-AF65-F5344CB8AC3E}">
        <p14:creationId xmlns:p14="http://schemas.microsoft.com/office/powerpoint/2010/main" val="2995630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D6CAB184-9D55-E93D-8B59-B370CAD3BB88}"/>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1461D90E-65B5-C0BC-5FD4-07753CF2F504}"/>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D9D2DE23-B02F-DEE0-8E5A-AB5FFB160F04}"/>
              </a:ext>
            </a:extLst>
          </p:cNvPr>
          <p:cNvSpPr>
            <a:spLocks noGrp="1"/>
          </p:cNvSpPr>
          <p:nvPr>
            <p:ph type="dt" sz="half" idx="10"/>
          </p:nvPr>
        </p:nvSpPr>
        <p:spPr/>
        <p:txBody>
          <a:bodyPr/>
          <a:lstStyle/>
          <a:p>
            <a:fld id="{9C2D5F5F-1C4B-4FBB-9224-6D2A8383760D}" type="datetimeFigureOut">
              <a:rPr lang="el-GR" smtClean="0"/>
              <a:t>9/11/2025</a:t>
            </a:fld>
            <a:endParaRPr lang="el-GR"/>
          </a:p>
        </p:txBody>
      </p:sp>
      <p:sp>
        <p:nvSpPr>
          <p:cNvPr id="5" name="Θέση υποσέλιδου 4">
            <a:extLst>
              <a:ext uri="{FF2B5EF4-FFF2-40B4-BE49-F238E27FC236}">
                <a16:creationId xmlns:a16="http://schemas.microsoft.com/office/drawing/2014/main" id="{A5BD0523-590F-9F11-4C14-FDAB3BD1942E}"/>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A29CEBC8-D3F3-0477-FAE8-670ECC54A8E9}"/>
              </a:ext>
            </a:extLst>
          </p:cNvPr>
          <p:cNvSpPr>
            <a:spLocks noGrp="1"/>
          </p:cNvSpPr>
          <p:nvPr>
            <p:ph type="sldNum" sz="quarter" idx="12"/>
          </p:nvPr>
        </p:nvSpPr>
        <p:spPr/>
        <p:txBody>
          <a:bodyPr/>
          <a:lstStyle/>
          <a:p>
            <a:fld id="{1B74377D-562C-4289-B4CA-B736576627DE}" type="slidenum">
              <a:rPr lang="el-GR" smtClean="0"/>
              <a:t>‹#›</a:t>
            </a:fld>
            <a:endParaRPr lang="el-GR"/>
          </a:p>
        </p:txBody>
      </p:sp>
    </p:spTree>
    <p:extLst>
      <p:ext uri="{BB962C8B-B14F-4D97-AF65-F5344CB8AC3E}">
        <p14:creationId xmlns:p14="http://schemas.microsoft.com/office/powerpoint/2010/main" val="968807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944D1C5-B075-C23A-35E0-4D720DD3F9C1}"/>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E9303BE9-3472-C047-4C83-B5359B51ACD2}"/>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73850F9A-068B-620D-427B-24E72C163EC7}"/>
              </a:ext>
            </a:extLst>
          </p:cNvPr>
          <p:cNvSpPr>
            <a:spLocks noGrp="1"/>
          </p:cNvSpPr>
          <p:nvPr>
            <p:ph type="dt" sz="half" idx="10"/>
          </p:nvPr>
        </p:nvSpPr>
        <p:spPr/>
        <p:txBody>
          <a:bodyPr/>
          <a:lstStyle/>
          <a:p>
            <a:fld id="{9C2D5F5F-1C4B-4FBB-9224-6D2A8383760D}" type="datetimeFigureOut">
              <a:rPr lang="el-GR" smtClean="0"/>
              <a:t>9/11/2025</a:t>
            </a:fld>
            <a:endParaRPr lang="el-GR"/>
          </a:p>
        </p:txBody>
      </p:sp>
      <p:sp>
        <p:nvSpPr>
          <p:cNvPr id="5" name="Θέση υποσέλιδου 4">
            <a:extLst>
              <a:ext uri="{FF2B5EF4-FFF2-40B4-BE49-F238E27FC236}">
                <a16:creationId xmlns:a16="http://schemas.microsoft.com/office/drawing/2014/main" id="{101457E6-4B12-1D91-2BC8-651C97847322}"/>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BDBD0E81-889F-8C8A-F53B-60F8A7F1577E}"/>
              </a:ext>
            </a:extLst>
          </p:cNvPr>
          <p:cNvSpPr>
            <a:spLocks noGrp="1"/>
          </p:cNvSpPr>
          <p:nvPr>
            <p:ph type="sldNum" sz="quarter" idx="12"/>
          </p:nvPr>
        </p:nvSpPr>
        <p:spPr/>
        <p:txBody>
          <a:bodyPr/>
          <a:lstStyle/>
          <a:p>
            <a:fld id="{1B74377D-562C-4289-B4CA-B736576627DE}" type="slidenum">
              <a:rPr lang="el-GR" smtClean="0"/>
              <a:t>‹#›</a:t>
            </a:fld>
            <a:endParaRPr lang="el-GR"/>
          </a:p>
        </p:txBody>
      </p:sp>
    </p:spTree>
    <p:extLst>
      <p:ext uri="{BB962C8B-B14F-4D97-AF65-F5344CB8AC3E}">
        <p14:creationId xmlns:p14="http://schemas.microsoft.com/office/powerpoint/2010/main" val="2859592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3D561A4-F09B-7411-8FA4-CEEC073A539B}"/>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8C34504B-3689-C293-036D-01757A25AC6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389C5E84-F5F5-A02F-04F2-7D4CD34DD047}"/>
              </a:ext>
            </a:extLst>
          </p:cNvPr>
          <p:cNvSpPr>
            <a:spLocks noGrp="1"/>
          </p:cNvSpPr>
          <p:nvPr>
            <p:ph type="dt" sz="half" idx="10"/>
          </p:nvPr>
        </p:nvSpPr>
        <p:spPr/>
        <p:txBody>
          <a:bodyPr/>
          <a:lstStyle/>
          <a:p>
            <a:fld id="{9C2D5F5F-1C4B-4FBB-9224-6D2A8383760D}" type="datetimeFigureOut">
              <a:rPr lang="el-GR" smtClean="0"/>
              <a:t>9/11/2025</a:t>
            </a:fld>
            <a:endParaRPr lang="el-GR"/>
          </a:p>
        </p:txBody>
      </p:sp>
      <p:sp>
        <p:nvSpPr>
          <p:cNvPr id="5" name="Θέση υποσέλιδου 4">
            <a:extLst>
              <a:ext uri="{FF2B5EF4-FFF2-40B4-BE49-F238E27FC236}">
                <a16:creationId xmlns:a16="http://schemas.microsoft.com/office/drawing/2014/main" id="{7AC007D0-F2C9-9F31-1A13-078644761A9E}"/>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842FC1D5-6BEA-CAE6-522F-92D4BF070D5F}"/>
              </a:ext>
            </a:extLst>
          </p:cNvPr>
          <p:cNvSpPr>
            <a:spLocks noGrp="1"/>
          </p:cNvSpPr>
          <p:nvPr>
            <p:ph type="sldNum" sz="quarter" idx="12"/>
          </p:nvPr>
        </p:nvSpPr>
        <p:spPr/>
        <p:txBody>
          <a:bodyPr/>
          <a:lstStyle/>
          <a:p>
            <a:fld id="{1B74377D-562C-4289-B4CA-B736576627DE}" type="slidenum">
              <a:rPr lang="el-GR" smtClean="0"/>
              <a:t>‹#›</a:t>
            </a:fld>
            <a:endParaRPr lang="el-GR"/>
          </a:p>
        </p:txBody>
      </p:sp>
    </p:spTree>
    <p:extLst>
      <p:ext uri="{BB962C8B-B14F-4D97-AF65-F5344CB8AC3E}">
        <p14:creationId xmlns:p14="http://schemas.microsoft.com/office/powerpoint/2010/main" val="2986021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54D41F8-D703-FE38-2EC7-5AA7E946AEE8}"/>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D1B0A7A7-DCD0-7D99-BE92-A32EDDF061C7}"/>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07B9359F-3BB5-D1DB-8EC0-2D469FB03D61}"/>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624EA8E8-60ED-180F-B862-4137C3248B73}"/>
              </a:ext>
            </a:extLst>
          </p:cNvPr>
          <p:cNvSpPr>
            <a:spLocks noGrp="1"/>
          </p:cNvSpPr>
          <p:nvPr>
            <p:ph type="dt" sz="half" idx="10"/>
          </p:nvPr>
        </p:nvSpPr>
        <p:spPr/>
        <p:txBody>
          <a:bodyPr/>
          <a:lstStyle/>
          <a:p>
            <a:fld id="{9C2D5F5F-1C4B-4FBB-9224-6D2A8383760D}" type="datetimeFigureOut">
              <a:rPr lang="el-GR" smtClean="0"/>
              <a:t>9/11/2025</a:t>
            </a:fld>
            <a:endParaRPr lang="el-GR"/>
          </a:p>
        </p:txBody>
      </p:sp>
      <p:sp>
        <p:nvSpPr>
          <p:cNvPr id="6" name="Θέση υποσέλιδου 5">
            <a:extLst>
              <a:ext uri="{FF2B5EF4-FFF2-40B4-BE49-F238E27FC236}">
                <a16:creationId xmlns:a16="http://schemas.microsoft.com/office/drawing/2014/main" id="{76A3850E-8514-1910-60FD-5F3A91B912F0}"/>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43B95766-6FF7-04F5-5332-DB32AED4F4A6}"/>
              </a:ext>
            </a:extLst>
          </p:cNvPr>
          <p:cNvSpPr>
            <a:spLocks noGrp="1"/>
          </p:cNvSpPr>
          <p:nvPr>
            <p:ph type="sldNum" sz="quarter" idx="12"/>
          </p:nvPr>
        </p:nvSpPr>
        <p:spPr/>
        <p:txBody>
          <a:bodyPr/>
          <a:lstStyle/>
          <a:p>
            <a:fld id="{1B74377D-562C-4289-B4CA-B736576627DE}" type="slidenum">
              <a:rPr lang="el-GR" smtClean="0"/>
              <a:t>‹#›</a:t>
            </a:fld>
            <a:endParaRPr lang="el-GR"/>
          </a:p>
        </p:txBody>
      </p:sp>
    </p:spTree>
    <p:extLst>
      <p:ext uri="{BB962C8B-B14F-4D97-AF65-F5344CB8AC3E}">
        <p14:creationId xmlns:p14="http://schemas.microsoft.com/office/powerpoint/2010/main" val="732496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F17BE15-8EB8-D180-9DE1-7976D78EF11A}"/>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0CB651D3-067A-6046-6409-8F3B706E84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BDD864B8-A421-9DF0-A1A6-F165EACF10B9}"/>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3CA6E3D7-3AA5-8C63-ACA0-006E47D562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CF01148C-24F3-E3E0-C5F3-4EAC8238B626}"/>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5C90DFB6-21CF-7E70-21DA-E81251983F43}"/>
              </a:ext>
            </a:extLst>
          </p:cNvPr>
          <p:cNvSpPr>
            <a:spLocks noGrp="1"/>
          </p:cNvSpPr>
          <p:nvPr>
            <p:ph type="dt" sz="half" idx="10"/>
          </p:nvPr>
        </p:nvSpPr>
        <p:spPr/>
        <p:txBody>
          <a:bodyPr/>
          <a:lstStyle/>
          <a:p>
            <a:fld id="{9C2D5F5F-1C4B-4FBB-9224-6D2A8383760D}" type="datetimeFigureOut">
              <a:rPr lang="el-GR" smtClean="0"/>
              <a:t>9/11/2025</a:t>
            </a:fld>
            <a:endParaRPr lang="el-GR"/>
          </a:p>
        </p:txBody>
      </p:sp>
      <p:sp>
        <p:nvSpPr>
          <p:cNvPr id="8" name="Θέση υποσέλιδου 7">
            <a:extLst>
              <a:ext uri="{FF2B5EF4-FFF2-40B4-BE49-F238E27FC236}">
                <a16:creationId xmlns:a16="http://schemas.microsoft.com/office/drawing/2014/main" id="{AFFEBCE5-0579-C1D5-D157-00E426C36F54}"/>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DD422064-222A-6AAB-31C6-9EBC9E979CD0}"/>
              </a:ext>
            </a:extLst>
          </p:cNvPr>
          <p:cNvSpPr>
            <a:spLocks noGrp="1"/>
          </p:cNvSpPr>
          <p:nvPr>
            <p:ph type="sldNum" sz="quarter" idx="12"/>
          </p:nvPr>
        </p:nvSpPr>
        <p:spPr/>
        <p:txBody>
          <a:bodyPr/>
          <a:lstStyle/>
          <a:p>
            <a:fld id="{1B74377D-562C-4289-B4CA-B736576627DE}" type="slidenum">
              <a:rPr lang="el-GR" smtClean="0"/>
              <a:t>‹#›</a:t>
            </a:fld>
            <a:endParaRPr lang="el-GR"/>
          </a:p>
        </p:txBody>
      </p:sp>
    </p:spTree>
    <p:extLst>
      <p:ext uri="{BB962C8B-B14F-4D97-AF65-F5344CB8AC3E}">
        <p14:creationId xmlns:p14="http://schemas.microsoft.com/office/powerpoint/2010/main" val="1883797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363BF9D-9280-9440-C06C-F6AF0E7BD0FD}"/>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2358239D-6BC8-873E-29B6-617E19C1895D}"/>
              </a:ext>
            </a:extLst>
          </p:cNvPr>
          <p:cNvSpPr>
            <a:spLocks noGrp="1"/>
          </p:cNvSpPr>
          <p:nvPr>
            <p:ph type="dt" sz="half" idx="10"/>
          </p:nvPr>
        </p:nvSpPr>
        <p:spPr/>
        <p:txBody>
          <a:bodyPr/>
          <a:lstStyle/>
          <a:p>
            <a:fld id="{9C2D5F5F-1C4B-4FBB-9224-6D2A8383760D}" type="datetimeFigureOut">
              <a:rPr lang="el-GR" smtClean="0"/>
              <a:t>9/11/2025</a:t>
            </a:fld>
            <a:endParaRPr lang="el-GR"/>
          </a:p>
        </p:txBody>
      </p:sp>
      <p:sp>
        <p:nvSpPr>
          <p:cNvPr id="4" name="Θέση υποσέλιδου 3">
            <a:extLst>
              <a:ext uri="{FF2B5EF4-FFF2-40B4-BE49-F238E27FC236}">
                <a16:creationId xmlns:a16="http://schemas.microsoft.com/office/drawing/2014/main" id="{7A4737D7-2F76-F5F5-EB11-A9B53B6488D3}"/>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2572394B-0945-B3D4-68A5-F2C219924C1C}"/>
              </a:ext>
            </a:extLst>
          </p:cNvPr>
          <p:cNvSpPr>
            <a:spLocks noGrp="1"/>
          </p:cNvSpPr>
          <p:nvPr>
            <p:ph type="sldNum" sz="quarter" idx="12"/>
          </p:nvPr>
        </p:nvSpPr>
        <p:spPr/>
        <p:txBody>
          <a:bodyPr/>
          <a:lstStyle/>
          <a:p>
            <a:fld id="{1B74377D-562C-4289-B4CA-B736576627DE}" type="slidenum">
              <a:rPr lang="el-GR" smtClean="0"/>
              <a:t>‹#›</a:t>
            </a:fld>
            <a:endParaRPr lang="el-GR"/>
          </a:p>
        </p:txBody>
      </p:sp>
    </p:spTree>
    <p:extLst>
      <p:ext uri="{BB962C8B-B14F-4D97-AF65-F5344CB8AC3E}">
        <p14:creationId xmlns:p14="http://schemas.microsoft.com/office/powerpoint/2010/main" val="2448421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F0FE3743-A443-F52B-1B14-780E57F0BD7B}"/>
              </a:ext>
            </a:extLst>
          </p:cNvPr>
          <p:cNvSpPr>
            <a:spLocks noGrp="1"/>
          </p:cNvSpPr>
          <p:nvPr>
            <p:ph type="dt" sz="half" idx="10"/>
          </p:nvPr>
        </p:nvSpPr>
        <p:spPr/>
        <p:txBody>
          <a:bodyPr/>
          <a:lstStyle/>
          <a:p>
            <a:fld id="{9C2D5F5F-1C4B-4FBB-9224-6D2A8383760D}" type="datetimeFigureOut">
              <a:rPr lang="el-GR" smtClean="0"/>
              <a:t>9/11/2025</a:t>
            </a:fld>
            <a:endParaRPr lang="el-GR"/>
          </a:p>
        </p:txBody>
      </p:sp>
      <p:sp>
        <p:nvSpPr>
          <p:cNvPr id="3" name="Θέση υποσέλιδου 2">
            <a:extLst>
              <a:ext uri="{FF2B5EF4-FFF2-40B4-BE49-F238E27FC236}">
                <a16:creationId xmlns:a16="http://schemas.microsoft.com/office/drawing/2014/main" id="{7EE6F670-E5A3-3E14-5A9C-2A39515B5600}"/>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ED9A8AFF-1948-C979-E40D-D99A7BD33D5F}"/>
              </a:ext>
            </a:extLst>
          </p:cNvPr>
          <p:cNvSpPr>
            <a:spLocks noGrp="1"/>
          </p:cNvSpPr>
          <p:nvPr>
            <p:ph type="sldNum" sz="quarter" idx="12"/>
          </p:nvPr>
        </p:nvSpPr>
        <p:spPr/>
        <p:txBody>
          <a:bodyPr/>
          <a:lstStyle/>
          <a:p>
            <a:fld id="{1B74377D-562C-4289-B4CA-B736576627DE}" type="slidenum">
              <a:rPr lang="el-GR" smtClean="0"/>
              <a:t>‹#›</a:t>
            </a:fld>
            <a:endParaRPr lang="el-GR"/>
          </a:p>
        </p:txBody>
      </p:sp>
    </p:spTree>
    <p:extLst>
      <p:ext uri="{BB962C8B-B14F-4D97-AF65-F5344CB8AC3E}">
        <p14:creationId xmlns:p14="http://schemas.microsoft.com/office/powerpoint/2010/main" val="2829211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7FE6665-3F27-DC4E-624D-FF88586B5C69}"/>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B906F022-22AE-9931-4CF8-BE5F0B0EFEF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B332686D-E1DA-68AF-425A-E3700D9C0B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4A841C5E-6878-41BD-D246-ED61368632F0}"/>
              </a:ext>
            </a:extLst>
          </p:cNvPr>
          <p:cNvSpPr>
            <a:spLocks noGrp="1"/>
          </p:cNvSpPr>
          <p:nvPr>
            <p:ph type="dt" sz="half" idx="10"/>
          </p:nvPr>
        </p:nvSpPr>
        <p:spPr/>
        <p:txBody>
          <a:bodyPr/>
          <a:lstStyle/>
          <a:p>
            <a:fld id="{9C2D5F5F-1C4B-4FBB-9224-6D2A8383760D}" type="datetimeFigureOut">
              <a:rPr lang="el-GR" smtClean="0"/>
              <a:t>9/11/2025</a:t>
            </a:fld>
            <a:endParaRPr lang="el-GR"/>
          </a:p>
        </p:txBody>
      </p:sp>
      <p:sp>
        <p:nvSpPr>
          <p:cNvPr id="6" name="Θέση υποσέλιδου 5">
            <a:extLst>
              <a:ext uri="{FF2B5EF4-FFF2-40B4-BE49-F238E27FC236}">
                <a16:creationId xmlns:a16="http://schemas.microsoft.com/office/drawing/2014/main" id="{77465ED7-054C-1577-9D9E-4E2D3A0404ED}"/>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0205D2D4-607F-9094-AFB0-4FDD76A9C671}"/>
              </a:ext>
            </a:extLst>
          </p:cNvPr>
          <p:cNvSpPr>
            <a:spLocks noGrp="1"/>
          </p:cNvSpPr>
          <p:nvPr>
            <p:ph type="sldNum" sz="quarter" idx="12"/>
          </p:nvPr>
        </p:nvSpPr>
        <p:spPr/>
        <p:txBody>
          <a:bodyPr/>
          <a:lstStyle/>
          <a:p>
            <a:fld id="{1B74377D-562C-4289-B4CA-B736576627DE}" type="slidenum">
              <a:rPr lang="el-GR" smtClean="0"/>
              <a:t>‹#›</a:t>
            </a:fld>
            <a:endParaRPr lang="el-GR"/>
          </a:p>
        </p:txBody>
      </p:sp>
    </p:spTree>
    <p:extLst>
      <p:ext uri="{BB962C8B-B14F-4D97-AF65-F5344CB8AC3E}">
        <p14:creationId xmlns:p14="http://schemas.microsoft.com/office/powerpoint/2010/main" val="4290243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A4D619E-7B3C-9603-B3C6-9EE99BDE2CE2}"/>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DB7006EE-62E7-B7F3-119E-F42681886F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1880A2AA-42F3-BE10-A7E7-D0B1034F63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CD9DB324-FA56-EB05-2A77-7A1B9C018782}"/>
              </a:ext>
            </a:extLst>
          </p:cNvPr>
          <p:cNvSpPr>
            <a:spLocks noGrp="1"/>
          </p:cNvSpPr>
          <p:nvPr>
            <p:ph type="dt" sz="half" idx="10"/>
          </p:nvPr>
        </p:nvSpPr>
        <p:spPr/>
        <p:txBody>
          <a:bodyPr/>
          <a:lstStyle/>
          <a:p>
            <a:fld id="{9C2D5F5F-1C4B-4FBB-9224-6D2A8383760D}" type="datetimeFigureOut">
              <a:rPr lang="el-GR" smtClean="0"/>
              <a:t>9/11/2025</a:t>
            </a:fld>
            <a:endParaRPr lang="el-GR"/>
          </a:p>
        </p:txBody>
      </p:sp>
      <p:sp>
        <p:nvSpPr>
          <p:cNvPr id="6" name="Θέση υποσέλιδου 5">
            <a:extLst>
              <a:ext uri="{FF2B5EF4-FFF2-40B4-BE49-F238E27FC236}">
                <a16:creationId xmlns:a16="http://schemas.microsoft.com/office/drawing/2014/main" id="{144A67BC-D4E5-1D2C-91BB-123C317C6664}"/>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4326571E-0AA7-24A2-F1F8-3D1FD3DAA7FC}"/>
              </a:ext>
            </a:extLst>
          </p:cNvPr>
          <p:cNvSpPr>
            <a:spLocks noGrp="1"/>
          </p:cNvSpPr>
          <p:nvPr>
            <p:ph type="sldNum" sz="quarter" idx="12"/>
          </p:nvPr>
        </p:nvSpPr>
        <p:spPr/>
        <p:txBody>
          <a:bodyPr/>
          <a:lstStyle/>
          <a:p>
            <a:fld id="{1B74377D-562C-4289-B4CA-B736576627DE}" type="slidenum">
              <a:rPr lang="el-GR" smtClean="0"/>
              <a:t>‹#›</a:t>
            </a:fld>
            <a:endParaRPr lang="el-GR"/>
          </a:p>
        </p:txBody>
      </p:sp>
    </p:spTree>
    <p:extLst>
      <p:ext uri="{BB962C8B-B14F-4D97-AF65-F5344CB8AC3E}">
        <p14:creationId xmlns:p14="http://schemas.microsoft.com/office/powerpoint/2010/main" val="2422325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73B397D6-0001-9C14-3C15-11316DB701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4554268D-B0D1-12A1-89E8-0DE857EADD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B0C945B5-4E43-3CDC-4D68-49F774B3F9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C2D5F5F-1C4B-4FBB-9224-6D2A8383760D}" type="datetimeFigureOut">
              <a:rPr lang="el-GR" smtClean="0"/>
              <a:t>9/11/2025</a:t>
            </a:fld>
            <a:endParaRPr lang="el-GR"/>
          </a:p>
        </p:txBody>
      </p:sp>
      <p:sp>
        <p:nvSpPr>
          <p:cNvPr id="5" name="Θέση υποσέλιδου 4">
            <a:extLst>
              <a:ext uri="{FF2B5EF4-FFF2-40B4-BE49-F238E27FC236}">
                <a16:creationId xmlns:a16="http://schemas.microsoft.com/office/drawing/2014/main" id="{A9163CD2-7A56-D8E8-7FB2-A6DF949912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50F6E463-79C2-8026-5BCF-77E61C859A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B74377D-562C-4289-B4CA-B736576627DE}" type="slidenum">
              <a:rPr lang="el-GR" smtClean="0"/>
              <a:t>‹#›</a:t>
            </a:fld>
            <a:endParaRPr lang="el-GR"/>
          </a:p>
        </p:txBody>
      </p:sp>
    </p:spTree>
    <p:extLst>
      <p:ext uri="{BB962C8B-B14F-4D97-AF65-F5344CB8AC3E}">
        <p14:creationId xmlns:p14="http://schemas.microsoft.com/office/powerpoint/2010/main" val="13950519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EE40C533-E106-F5F6-A577-EE95834B5B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a:extLst>
              <a:ext uri="{FF2B5EF4-FFF2-40B4-BE49-F238E27FC236}">
                <a16:creationId xmlns:a16="http://schemas.microsoft.com/office/drawing/2014/main" id="{19C216B8-04B6-E430-4B4C-588164DD7CB4}"/>
              </a:ext>
            </a:extLst>
          </p:cNvPr>
          <p:cNvSpPr>
            <a:spLocks noGrp="1"/>
          </p:cNvSpPr>
          <p:nvPr>
            <p:ph type="ctrTitle"/>
          </p:nvPr>
        </p:nvSpPr>
        <p:spPr>
          <a:xfrm>
            <a:off x="0" y="4992915"/>
            <a:ext cx="12192000" cy="1761225"/>
          </a:xfrm>
          <a:solidFill>
            <a:srgbClr val="FFFFFF">
              <a:alpha val="89804"/>
            </a:srgbClr>
          </a:solidFill>
        </p:spPr>
        <p:txBody>
          <a:bodyPr>
            <a:normAutofit/>
          </a:bodyPr>
          <a:lstStyle/>
          <a:p>
            <a:r>
              <a:rPr lang="el-GR" dirty="0">
                <a:solidFill>
                  <a:schemeClr val="accent6">
                    <a:lumMod val="50000"/>
                  </a:schemeClr>
                </a:solidFill>
              </a:rPr>
              <a:t>Χάρτες</a:t>
            </a:r>
            <a:br>
              <a:rPr lang="el-GR" dirty="0">
                <a:solidFill>
                  <a:schemeClr val="accent6">
                    <a:lumMod val="50000"/>
                  </a:schemeClr>
                </a:solidFill>
              </a:rPr>
            </a:br>
            <a:r>
              <a:rPr lang="el-GR" dirty="0">
                <a:solidFill>
                  <a:schemeClr val="accent6">
                    <a:lumMod val="50000"/>
                  </a:schemeClr>
                </a:solidFill>
              </a:rPr>
              <a:t>Γενικοί</a:t>
            </a:r>
            <a:r>
              <a:rPr lang="en-US" dirty="0">
                <a:solidFill>
                  <a:schemeClr val="accent6">
                    <a:lumMod val="50000"/>
                  </a:schemeClr>
                </a:solidFill>
              </a:rPr>
              <a:t> vs </a:t>
            </a:r>
            <a:r>
              <a:rPr lang="el-GR" dirty="0">
                <a:solidFill>
                  <a:schemeClr val="accent6">
                    <a:lumMod val="50000"/>
                  </a:schemeClr>
                </a:solidFill>
              </a:rPr>
              <a:t>Θεματικοί</a:t>
            </a:r>
          </a:p>
        </p:txBody>
      </p:sp>
    </p:spTree>
    <p:extLst>
      <p:ext uri="{BB962C8B-B14F-4D97-AF65-F5344CB8AC3E}">
        <p14:creationId xmlns:p14="http://schemas.microsoft.com/office/powerpoint/2010/main" val="3140400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19CED44-A975-F249-59E0-D06B6097819B}"/>
              </a:ext>
            </a:extLst>
          </p:cNvPr>
          <p:cNvSpPr>
            <a:spLocks noGrp="1"/>
          </p:cNvSpPr>
          <p:nvPr>
            <p:ph type="title"/>
          </p:nvPr>
        </p:nvSpPr>
        <p:spPr>
          <a:xfrm>
            <a:off x="147483" y="90282"/>
            <a:ext cx="3996813" cy="1325563"/>
          </a:xfrm>
        </p:spPr>
        <p:txBody>
          <a:bodyPr/>
          <a:lstStyle/>
          <a:p>
            <a:r>
              <a:rPr lang="el-GR" b="1" dirty="0">
                <a:solidFill>
                  <a:schemeClr val="accent6">
                    <a:lumMod val="50000"/>
                  </a:schemeClr>
                </a:solidFill>
              </a:rPr>
              <a:t>Είδη Χαρτών</a:t>
            </a:r>
          </a:p>
        </p:txBody>
      </p:sp>
      <p:sp>
        <p:nvSpPr>
          <p:cNvPr id="3" name="Θέση περιεχομένου 2">
            <a:extLst>
              <a:ext uri="{FF2B5EF4-FFF2-40B4-BE49-F238E27FC236}">
                <a16:creationId xmlns:a16="http://schemas.microsoft.com/office/drawing/2014/main" id="{A3ED714D-EF58-306D-5F8C-FDFA79AADF84}"/>
              </a:ext>
            </a:extLst>
          </p:cNvPr>
          <p:cNvSpPr>
            <a:spLocks noGrp="1"/>
          </p:cNvSpPr>
          <p:nvPr>
            <p:ph idx="1"/>
          </p:nvPr>
        </p:nvSpPr>
        <p:spPr>
          <a:xfrm>
            <a:off x="147483" y="1415845"/>
            <a:ext cx="4144297" cy="4761118"/>
          </a:xfrm>
        </p:spPr>
        <p:txBody>
          <a:bodyPr>
            <a:normAutofit/>
          </a:bodyPr>
          <a:lstStyle/>
          <a:p>
            <a:r>
              <a:rPr lang="el-GR" b="1" dirty="0">
                <a:solidFill>
                  <a:schemeClr val="accent6">
                    <a:lumMod val="50000"/>
                  </a:schemeClr>
                </a:solidFill>
              </a:rPr>
              <a:t>Πολιτικός χάρτης </a:t>
            </a:r>
            <a:r>
              <a:rPr lang="el-GR" dirty="0">
                <a:solidFill>
                  <a:schemeClr val="accent6">
                    <a:lumMod val="50000"/>
                  </a:schemeClr>
                </a:solidFill>
              </a:rPr>
              <a:t>(σύνορα, πόλεις, νομοί, χώρες)</a:t>
            </a:r>
          </a:p>
          <a:p>
            <a:endParaRPr lang="el-GR" dirty="0">
              <a:solidFill>
                <a:schemeClr val="accent6">
                  <a:lumMod val="50000"/>
                </a:schemeClr>
              </a:solidFill>
            </a:endParaRPr>
          </a:p>
          <a:p>
            <a:endParaRPr lang="el-GR" dirty="0">
              <a:solidFill>
                <a:schemeClr val="accent6">
                  <a:lumMod val="50000"/>
                </a:schemeClr>
              </a:solidFill>
            </a:endParaRPr>
          </a:p>
          <a:p>
            <a:endParaRPr lang="el-GR" dirty="0">
              <a:solidFill>
                <a:schemeClr val="accent6">
                  <a:lumMod val="50000"/>
                </a:schemeClr>
              </a:solidFill>
            </a:endParaRPr>
          </a:p>
          <a:p>
            <a:endParaRPr lang="el-GR" dirty="0">
              <a:solidFill>
                <a:schemeClr val="accent6">
                  <a:lumMod val="50000"/>
                </a:schemeClr>
              </a:solidFill>
            </a:endParaRPr>
          </a:p>
          <a:p>
            <a:endParaRPr lang="el-GR" dirty="0">
              <a:solidFill>
                <a:schemeClr val="accent6">
                  <a:lumMod val="50000"/>
                </a:schemeClr>
              </a:solidFill>
            </a:endParaRPr>
          </a:p>
          <a:p>
            <a:endParaRPr lang="el-GR" dirty="0">
              <a:solidFill>
                <a:schemeClr val="accent6">
                  <a:lumMod val="50000"/>
                </a:schemeClr>
              </a:solidFill>
            </a:endParaRPr>
          </a:p>
        </p:txBody>
      </p:sp>
      <p:pic>
        <p:nvPicPr>
          <p:cNvPr id="5" name="Εικόνα 4">
            <a:extLst>
              <a:ext uri="{FF2B5EF4-FFF2-40B4-BE49-F238E27FC236}">
                <a16:creationId xmlns:a16="http://schemas.microsoft.com/office/drawing/2014/main" id="{29DB8875-23E6-CDCC-54E4-C83E2BFD0608}"/>
              </a:ext>
            </a:extLst>
          </p:cNvPr>
          <p:cNvPicPr>
            <a:picLocks noChangeAspect="1"/>
          </p:cNvPicPr>
          <p:nvPr/>
        </p:nvPicPr>
        <p:blipFill>
          <a:blip r:embed="rId2"/>
          <a:stretch>
            <a:fillRect/>
          </a:stretch>
        </p:blipFill>
        <p:spPr>
          <a:xfrm>
            <a:off x="5188070" y="0"/>
            <a:ext cx="6856446" cy="6874347"/>
          </a:xfrm>
          <a:prstGeom prst="rect">
            <a:avLst/>
          </a:prstGeom>
        </p:spPr>
      </p:pic>
    </p:spTree>
    <p:extLst>
      <p:ext uri="{BB962C8B-B14F-4D97-AF65-F5344CB8AC3E}">
        <p14:creationId xmlns:p14="http://schemas.microsoft.com/office/powerpoint/2010/main" val="2611369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A7A146-E352-8979-2E53-148421D842FC}"/>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21C897D6-525C-D526-C788-BA52C4B0099F}"/>
              </a:ext>
            </a:extLst>
          </p:cNvPr>
          <p:cNvSpPr>
            <a:spLocks noGrp="1"/>
          </p:cNvSpPr>
          <p:nvPr>
            <p:ph type="title"/>
          </p:nvPr>
        </p:nvSpPr>
        <p:spPr>
          <a:xfrm>
            <a:off x="147483" y="90282"/>
            <a:ext cx="3996813" cy="1325563"/>
          </a:xfrm>
        </p:spPr>
        <p:txBody>
          <a:bodyPr/>
          <a:lstStyle/>
          <a:p>
            <a:r>
              <a:rPr lang="el-GR" b="1" dirty="0">
                <a:solidFill>
                  <a:schemeClr val="accent6">
                    <a:lumMod val="50000"/>
                  </a:schemeClr>
                </a:solidFill>
              </a:rPr>
              <a:t>Είδη Χαρτών</a:t>
            </a:r>
          </a:p>
        </p:txBody>
      </p:sp>
      <p:sp>
        <p:nvSpPr>
          <p:cNvPr id="3" name="Θέση περιεχομένου 2">
            <a:extLst>
              <a:ext uri="{FF2B5EF4-FFF2-40B4-BE49-F238E27FC236}">
                <a16:creationId xmlns:a16="http://schemas.microsoft.com/office/drawing/2014/main" id="{57F9FA6E-D406-1DA8-7BBC-5410A8DAF960}"/>
              </a:ext>
            </a:extLst>
          </p:cNvPr>
          <p:cNvSpPr>
            <a:spLocks noGrp="1"/>
          </p:cNvSpPr>
          <p:nvPr>
            <p:ph idx="1"/>
          </p:nvPr>
        </p:nvSpPr>
        <p:spPr>
          <a:xfrm>
            <a:off x="147483" y="1415845"/>
            <a:ext cx="4144297" cy="4761118"/>
          </a:xfrm>
        </p:spPr>
        <p:txBody>
          <a:bodyPr/>
          <a:lstStyle/>
          <a:p>
            <a:r>
              <a:rPr lang="el-GR" b="1" dirty="0">
                <a:solidFill>
                  <a:schemeClr val="accent6">
                    <a:lumMod val="50000"/>
                  </a:schemeClr>
                </a:solidFill>
              </a:rPr>
              <a:t>Φυσικός χάρτης </a:t>
            </a:r>
            <a:r>
              <a:rPr lang="el-GR" dirty="0">
                <a:solidFill>
                  <a:schemeClr val="accent6">
                    <a:lumMod val="50000"/>
                  </a:schemeClr>
                </a:solidFill>
              </a:rPr>
              <a:t>(βουνά, ποτάμια, πεδιάδες)</a:t>
            </a:r>
          </a:p>
        </p:txBody>
      </p:sp>
      <p:pic>
        <p:nvPicPr>
          <p:cNvPr id="4" name="Εικόνα 3">
            <a:extLst>
              <a:ext uri="{FF2B5EF4-FFF2-40B4-BE49-F238E27FC236}">
                <a16:creationId xmlns:a16="http://schemas.microsoft.com/office/drawing/2014/main" id="{3281E19F-79FA-596F-6C3B-0F18946030A5}"/>
              </a:ext>
            </a:extLst>
          </p:cNvPr>
          <p:cNvPicPr>
            <a:picLocks noChangeAspect="1"/>
          </p:cNvPicPr>
          <p:nvPr/>
        </p:nvPicPr>
        <p:blipFill>
          <a:blip r:embed="rId2"/>
          <a:stretch>
            <a:fillRect/>
          </a:stretch>
        </p:blipFill>
        <p:spPr>
          <a:xfrm>
            <a:off x="6439560" y="7375"/>
            <a:ext cx="4799280" cy="6858000"/>
          </a:xfrm>
          <a:prstGeom prst="rect">
            <a:avLst/>
          </a:prstGeom>
        </p:spPr>
      </p:pic>
      <p:sp>
        <p:nvSpPr>
          <p:cNvPr id="7" name="TextBox 6">
            <a:extLst>
              <a:ext uri="{FF2B5EF4-FFF2-40B4-BE49-F238E27FC236}">
                <a16:creationId xmlns:a16="http://schemas.microsoft.com/office/drawing/2014/main" id="{338E6437-38E9-CD85-2460-0EFD8963E519}"/>
              </a:ext>
            </a:extLst>
          </p:cNvPr>
          <p:cNvSpPr txBox="1"/>
          <p:nvPr/>
        </p:nvSpPr>
        <p:spPr>
          <a:xfrm>
            <a:off x="5014460" y="6343351"/>
            <a:ext cx="1323833" cy="369332"/>
          </a:xfrm>
          <a:prstGeom prst="rect">
            <a:avLst/>
          </a:prstGeom>
          <a:noFill/>
        </p:spPr>
        <p:txBody>
          <a:bodyPr wrap="square" rtlCol="0">
            <a:spAutoFit/>
          </a:bodyPr>
          <a:lstStyle/>
          <a:p>
            <a:r>
              <a:rPr lang="el-GR" b="1" dirty="0">
                <a:solidFill>
                  <a:schemeClr val="accent6">
                    <a:lumMod val="50000"/>
                  </a:schemeClr>
                </a:solidFill>
              </a:rPr>
              <a:t>Υπόμνημα</a:t>
            </a:r>
          </a:p>
        </p:txBody>
      </p:sp>
    </p:spTree>
    <p:extLst>
      <p:ext uri="{BB962C8B-B14F-4D97-AF65-F5344CB8AC3E}">
        <p14:creationId xmlns:p14="http://schemas.microsoft.com/office/powerpoint/2010/main" val="2567740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530484-57F0-52E1-EA1C-C17261ABB0EE}"/>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1B4B446F-5DB8-B08C-F1EB-FC444671657C}"/>
              </a:ext>
            </a:extLst>
          </p:cNvPr>
          <p:cNvSpPr>
            <a:spLocks noGrp="1"/>
          </p:cNvSpPr>
          <p:nvPr>
            <p:ph type="title"/>
          </p:nvPr>
        </p:nvSpPr>
        <p:spPr>
          <a:xfrm>
            <a:off x="147483" y="90282"/>
            <a:ext cx="3996813" cy="1325563"/>
          </a:xfrm>
        </p:spPr>
        <p:txBody>
          <a:bodyPr/>
          <a:lstStyle/>
          <a:p>
            <a:r>
              <a:rPr lang="el-GR" b="1" dirty="0">
                <a:solidFill>
                  <a:schemeClr val="accent6">
                    <a:lumMod val="50000"/>
                  </a:schemeClr>
                </a:solidFill>
              </a:rPr>
              <a:t>Είδη Χαρτών</a:t>
            </a:r>
          </a:p>
        </p:txBody>
      </p:sp>
      <p:sp>
        <p:nvSpPr>
          <p:cNvPr id="3" name="Θέση περιεχομένου 2">
            <a:extLst>
              <a:ext uri="{FF2B5EF4-FFF2-40B4-BE49-F238E27FC236}">
                <a16:creationId xmlns:a16="http://schemas.microsoft.com/office/drawing/2014/main" id="{91257AF9-5592-FFC0-151D-C83C69A599F2}"/>
              </a:ext>
            </a:extLst>
          </p:cNvPr>
          <p:cNvSpPr>
            <a:spLocks noGrp="1"/>
          </p:cNvSpPr>
          <p:nvPr>
            <p:ph idx="1"/>
          </p:nvPr>
        </p:nvSpPr>
        <p:spPr>
          <a:xfrm>
            <a:off x="0" y="1415845"/>
            <a:ext cx="2838726" cy="4761118"/>
          </a:xfrm>
        </p:spPr>
        <p:txBody>
          <a:bodyPr/>
          <a:lstStyle/>
          <a:p>
            <a:r>
              <a:rPr lang="el-GR" b="1" dirty="0">
                <a:solidFill>
                  <a:schemeClr val="accent6">
                    <a:lumMod val="50000"/>
                  </a:schemeClr>
                </a:solidFill>
              </a:rPr>
              <a:t>Κλιματικός χάρτης </a:t>
            </a:r>
            <a:r>
              <a:rPr lang="el-GR" dirty="0">
                <a:solidFill>
                  <a:schemeClr val="accent6">
                    <a:lumMod val="50000"/>
                  </a:schemeClr>
                </a:solidFill>
              </a:rPr>
              <a:t>(τύπος κλίματος, ζώνες θερμοκρασίας, βροχοπτώσεις )</a:t>
            </a:r>
          </a:p>
        </p:txBody>
      </p:sp>
      <p:pic>
        <p:nvPicPr>
          <p:cNvPr id="6" name="Εικόνα 5">
            <a:extLst>
              <a:ext uri="{FF2B5EF4-FFF2-40B4-BE49-F238E27FC236}">
                <a16:creationId xmlns:a16="http://schemas.microsoft.com/office/drawing/2014/main" id="{24A42D6A-44B2-F85C-0273-411B6CDA7437}"/>
              </a:ext>
            </a:extLst>
          </p:cNvPr>
          <p:cNvPicPr>
            <a:picLocks noChangeAspect="1"/>
          </p:cNvPicPr>
          <p:nvPr/>
        </p:nvPicPr>
        <p:blipFill>
          <a:blip r:embed="rId2"/>
          <a:stretch>
            <a:fillRect/>
          </a:stretch>
        </p:blipFill>
        <p:spPr>
          <a:xfrm>
            <a:off x="3370085" y="-13982"/>
            <a:ext cx="6823587" cy="6871982"/>
          </a:xfrm>
          <a:prstGeom prst="rect">
            <a:avLst/>
          </a:prstGeom>
        </p:spPr>
      </p:pic>
      <p:sp>
        <p:nvSpPr>
          <p:cNvPr id="7" name="TextBox 6">
            <a:extLst>
              <a:ext uri="{FF2B5EF4-FFF2-40B4-BE49-F238E27FC236}">
                <a16:creationId xmlns:a16="http://schemas.microsoft.com/office/drawing/2014/main" id="{89C5B1CC-5777-9396-B6B7-96DC23BBB129}"/>
              </a:ext>
            </a:extLst>
          </p:cNvPr>
          <p:cNvSpPr txBox="1"/>
          <p:nvPr/>
        </p:nvSpPr>
        <p:spPr>
          <a:xfrm>
            <a:off x="2032431" y="6176963"/>
            <a:ext cx="1323833" cy="369332"/>
          </a:xfrm>
          <a:prstGeom prst="rect">
            <a:avLst/>
          </a:prstGeom>
          <a:noFill/>
        </p:spPr>
        <p:txBody>
          <a:bodyPr wrap="square" rtlCol="0">
            <a:spAutoFit/>
          </a:bodyPr>
          <a:lstStyle/>
          <a:p>
            <a:r>
              <a:rPr lang="el-GR" b="1" dirty="0">
                <a:solidFill>
                  <a:schemeClr val="accent6">
                    <a:lumMod val="50000"/>
                  </a:schemeClr>
                </a:solidFill>
              </a:rPr>
              <a:t>Υπόμνημα</a:t>
            </a:r>
          </a:p>
        </p:txBody>
      </p:sp>
      <p:sp>
        <p:nvSpPr>
          <p:cNvPr id="8" name="TextBox 7">
            <a:extLst>
              <a:ext uri="{FF2B5EF4-FFF2-40B4-BE49-F238E27FC236}">
                <a16:creationId xmlns:a16="http://schemas.microsoft.com/office/drawing/2014/main" id="{2DD35CA8-FC51-2969-1972-C184A36F3EC8}"/>
              </a:ext>
            </a:extLst>
          </p:cNvPr>
          <p:cNvSpPr txBox="1"/>
          <p:nvPr/>
        </p:nvSpPr>
        <p:spPr>
          <a:xfrm>
            <a:off x="10154654" y="1046513"/>
            <a:ext cx="2118800" cy="646331"/>
          </a:xfrm>
          <a:prstGeom prst="rect">
            <a:avLst/>
          </a:prstGeom>
          <a:noFill/>
        </p:spPr>
        <p:txBody>
          <a:bodyPr wrap="square" rtlCol="0">
            <a:spAutoFit/>
          </a:bodyPr>
          <a:lstStyle/>
          <a:p>
            <a:pPr algn="ctr"/>
            <a:r>
              <a:rPr lang="el-GR" b="1" dirty="0">
                <a:solidFill>
                  <a:schemeClr val="accent6">
                    <a:lumMod val="50000"/>
                  </a:schemeClr>
                </a:solidFill>
              </a:rPr>
              <a:t>Σύμβολο</a:t>
            </a:r>
          </a:p>
          <a:p>
            <a:pPr algn="ctr"/>
            <a:r>
              <a:rPr lang="el-GR" b="1" dirty="0">
                <a:solidFill>
                  <a:schemeClr val="accent6">
                    <a:lumMod val="50000"/>
                  </a:schemeClr>
                </a:solidFill>
              </a:rPr>
              <a:t>Προσανατολισμού</a:t>
            </a:r>
          </a:p>
        </p:txBody>
      </p:sp>
    </p:spTree>
    <p:extLst>
      <p:ext uri="{BB962C8B-B14F-4D97-AF65-F5344CB8AC3E}">
        <p14:creationId xmlns:p14="http://schemas.microsoft.com/office/powerpoint/2010/main" val="158234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5BE640-7D36-72F7-7EC3-2B66329789F7}"/>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4409F462-3DB8-9328-E03C-43C925915C15}"/>
              </a:ext>
            </a:extLst>
          </p:cNvPr>
          <p:cNvSpPr>
            <a:spLocks noGrp="1"/>
          </p:cNvSpPr>
          <p:nvPr>
            <p:ph type="title"/>
          </p:nvPr>
        </p:nvSpPr>
        <p:spPr>
          <a:xfrm>
            <a:off x="147483" y="90282"/>
            <a:ext cx="3996813" cy="1325563"/>
          </a:xfrm>
        </p:spPr>
        <p:txBody>
          <a:bodyPr/>
          <a:lstStyle/>
          <a:p>
            <a:r>
              <a:rPr lang="el-GR" b="1" dirty="0">
                <a:solidFill>
                  <a:schemeClr val="accent6">
                    <a:lumMod val="50000"/>
                  </a:schemeClr>
                </a:solidFill>
              </a:rPr>
              <a:t>Είδη Χαρτών</a:t>
            </a:r>
          </a:p>
        </p:txBody>
      </p:sp>
      <p:sp>
        <p:nvSpPr>
          <p:cNvPr id="3" name="Θέση περιεχομένου 2">
            <a:extLst>
              <a:ext uri="{FF2B5EF4-FFF2-40B4-BE49-F238E27FC236}">
                <a16:creationId xmlns:a16="http://schemas.microsoft.com/office/drawing/2014/main" id="{F16572A0-8A66-597E-C02E-1BC4BCCD69D2}"/>
              </a:ext>
            </a:extLst>
          </p:cNvPr>
          <p:cNvSpPr>
            <a:spLocks noGrp="1"/>
          </p:cNvSpPr>
          <p:nvPr>
            <p:ph idx="1"/>
          </p:nvPr>
        </p:nvSpPr>
        <p:spPr>
          <a:xfrm>
            <a:off x="147483" y="1415845"/>
            <a:ext cx="4144297" cy="4761118"/>
          </a:xfrm>
        </p:spPr>
        <p:txBody>
          <a:bodyPr/>
          <a:lstStyle/>
          <a:p>
            <a:r>
              <a:rPr lang="el-GR" b="1" dirty="0">
                <a:solidFill>
                  <a:schemeClr val="accent6">
                    <a:lumMod val="50000"/>
                  </a:schemeClr>
                </a:solidFill>
              </a:rPr>
              <a:t>Θεματικοί χάρτες </a:t>
            </a:r>
            <a:r>
              <a:rPr lang="el-GR" dirty="0">
                <a:solidFill>
                  <a:schemeClr val="accent6">
                    <a:lumMod val="50000"/>
                  </a:schemeClr>
                </a:solidFill>
              </a:rPr>
              <a:t>(πληθυσμός, πυκνότητα, σιδηροδρομικό δίκτυο, ομιλούμενες γλώσσες, κ.α.)</a:t>
            </a:r>
          </a:p>
        </p:txBody>
      </p:sp>
      <p:pic>
        <p:nvPicPr>
          <p:cNvPr id="4" name="Εικόνα 3">
            <a:extLst>
              <a:ext uri="{FF2B5EF4-FFF2-40B4-BE49-F238E27FC236}">
                <a16:creationId xmlns:a16="http://schemas.microsoft.com/office/drawing/2014/main" id="{373FFCC9-4046-6261-187A-0A8996C8D95A}"/>
              </a:ext>
            </a:extLst>
          </p:cNvPr>
          <p:cNvPicPr>
            <a:picLocks noChangeAspect="1"/>
          </p:cNvPicPr>
          <p:nvPr/>
        </p:nvPicPr>
        <p:blipFill>
          <a:blip r:embed="rId2"/>
          <a:stretch>
            <a:fillRect/>
          </a:stretch>
        </p:blipFill>
        <p:spPr>
          <a:xfrm>
            <a:off x="4385171" y="0"/>
            <a:ext cx="6633115" cy="6858000"/>
          </a:xfrm>
          <a:prstGeom prst="rect">
            <a:avLst/>
          </a:prstGeom>
        </p:spPr>
      </p:pic>
      <p:sp>
        <p:nvSpPr>
          <p:cNvPr id="5" name="TextBox 4">
            <a:extLst>
              <a:ext uri="{FF2B5EF4-FFF2-40B4-BE49-F238E27FC236}">
                <a16:creationId xmlns:a16="http://schemas.microsoft.com/office/drawing/2014/main" id="{0EA6FE08-48D3-90A5-18B9-176A6A70089C}"/>
              </a:ext>
            </a:extLst>
          </p:cNvPr>
          <p:cNvSpPr txBox="1"/>
          <p:nvPr/>
        </p:nvSpPr>
        <p:spPr>
          <a:xfrm>
            <a:off x="11018286" y="6402573"/>
            <a:ext cx="1323833" cy="369332"/>
          </a:xfrm>
          <a:prstGeom prst="rect">
            <a:avLst/>
          </a:prstGeom>
          <a:noFill/>
        </p:spPr>
        <p:txBody>
          <a:bodyPr wrap="square" rtlCol="0">
            <a:spAutoFit/>
          </a:bodyPr>
          <a:lstStyle/>
          <a:p>
            <a:r>
              <a:rPr lang="el-GR" b="1" dirty="0">
                <a:solidFill>
                  <a:schemeClr val="accent6">
                    <a:lumMod val="50000"/>
                  </a:schemeClr>
                </a:solidFill>
              </a:rPr>
              <a:t>Υπόμνημα</a:t>
            </a:r>
          </a:p>
        </p:txBody>
      </p:sp>
      <p:sp>
        <p:nvSpPr>
          <p:cNvPr id="7" name="TextBox 6">
            <a:extLst>
              <a:ext uri="{FF2B5EF4-FFF2-40B4-BE49-F238E27FC236}">
                <a16:creationId xmlns:a16="http://schemas.microsoft.com/office/drawing/2014/main" id="{04B66165-0AB0-E275-C248-C374DB7EC75E}"/>
              </a:ext>
            </a:extLst>
          </p:cNvPr>
          <p:cNvSpPr txBox="1"/>
          <p:nvPr/>
        </p:nvSpPr>
        <p:spPr>
          <a:xfrm>
            <a:off x="3014642" y="6484038"/>
            <a:ext cx="1323833" cy="369332"/>
          </a:xfrm>
          <a:prstGeom prst="rect">
            <a:avLst/>
          </a:prstGeom>
          <a:noFill/>
        </p:spPr>
        <p:txBody>
          <a:bodyPr wrap="square" rtlCol="0">
            <a:spAutoFit/>
          </a:bodyPr>
          <a:lstStyle/>
          <a:p>
            <a:r>
              <a:rPr lang="el-GR" b="1" dirty="0">
                <a:solidFill>
                  <a:schemeClr val="accent6">
                    <a:lumMod val="50000"/>
                  </a:schemeClr>
                </a:solidFill>
              </a:rPr>
              <a:t>Κλίμακα</a:t>
            </a:r>
          </a:p>
        </p:txBody>
      </p:sp>
    </p:spTree>
    <p:extLst>
      <p:ext uri="{BB962C8B-B14F-4D97-AF65-F5344CB8AC3E}">
        <p14:creationId xmlns:p14="http://schemas.microsoft.com/office/powerpoint/2010/main" val="2971211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FFF2AD9-25F5-EEC7-99E6-08F10F1CC8CA}"/>
              </a:ext>
            </a:extLst>
          </p:cNvPr>
          <p:cNvSpPr>
            <a:spLocks noGrp="1"/>
          </p:cNvSpPr>
          <p:nvPr>
            <p:ph type="title"/>
          </p:nvPr>
        </p:nvSpPr>
        <p:spPr>
          <a:xfrm>
            <a:off x="838200" y="365125"/>
            <a:ext cx="10515600" cy="868589"/>
          </a:xfrm>
        </p:spPr>
        <p:txBody>
          <a:bodyPr/>
          <a:lstStyle/>
          <a:p>
            <a:r>
              <a:rPr lang="el-GR" b="1" dirty="0">
                <a:solidFill>
                  <a:schemeClr val="accent6">
                    <a:lumMod val="50000"/>
                  </a:schemeClr>
                </a:solidFill>
              </a:rPr>
              <a:t>Ορισμοί</a:t>
            </a:r>
          </a:p>
        </p:txBody>
      </p:sp>
      <p:sp>
        <p:nvSpPr>
          <p:cNvPr id="3" name="Θέση περιεχομένου 2">
            <a:extLst>
              <a:ext uri="{FF2B5EF4-FFF2-40B4-BE49-F238E27FC236}">
                <a16:creationId xmlns:a16="http://schemas.microsoft.com/office/drawing/2014/main" id="{656FF43A-280D-646C-7904-AD10AC78C6D0}"/>
              </a:ext>
            </a:extLst>
          </p:cNvPr>
          <p:cNvSpPr>
            <a:spLocks noGrp="1"/>
          </p:cNvSpPr>
          <p:nvPr>
            <p:ph idx="1"/>
          </p:nvPr>
        </p:nvSpPr>
        <p:spPr>
          <a:xfrm>
            <a:off x="838200" y="1393371"/>
            <a:ext cx="10515600" cy="5341258"/>
          </a:xfrm>
        </p:spPr>
        <p:txBody>
          <a:bodyPr>
            <a:normAutofit fontScale="85000" lnSpcReduction="20000"/>
          </a:bodyPr>
          <a:lstStyle/>
          <a:p>
            <a:r>
              <a:rPr lang="el-GR" b="1" dirty="0">
                <a:solidFill>
                  <a:schemeClr val="accent6">
                    <a:lumMod val="50000"/>
                  </a:schemeClr>
                </a:solidFill>
              </a:rPr>
              <a:t>Χάρτης: </a:t>
            </a:r>
            <a:r>
              <a:rPr lang="el-GR" dirty="0">
                <a:solidFill>
                  <a:schemeClr val="accent6">
                    <a:lumMod val="50000"/>
                  </a:schemeClr>
                </a:solidFill>
              </a:rPr>
              <a:t>Γραφική αναπαράσταση της γης ή ενός τμήματός της, που δείχνει φυσικά ή ανθρωπογενή στοιχεία με σύμβολα και κλίμακα. </a:t>
            </a:r>
          </a:p>
          <a:p>
            <a:r>
              <a:rPr lang="el-GR" b="1" dirty="0">
                <a:solidFill>
                  <a:schemeClr val="accent6">
                    <a:lumMod val="50000"/>
                  </a:schemeClr>
                </a:solidFill>
              </a:rPr>
              <a:t>Χάρτες γενικής χρήσης: </a:t>
            </a:r>
            <a:r>
              <a:rPr lang="el-GR" dirty="0">
                <a:solidFill>
                  <a:schemeClr val="accent6">
                    <a:lumMod val="50000"/>
                  </a:schemeClr>
                </a:solidFill>
              </a:rPr>
              <a:t>Πρόκειται για χάρτες, που διαθέτουν ποικιλία πληροφοριών (για βουνά, πεδιάδες, δρόμους, πόλεις κτλ.) και γι’ αυτόν τον λόγο χαρακτηρίζονται από μεγάλη ποικιλία συμβόλων (σημεία, γραμμές, επιφάνειες, χρώματα, αριθμοί, γράμματα). Τέτοιοι χάρτες είναι οι χάρτες του </a:t>
            </a:r>
            <a:r>
              <a:rPr lang="el-GR" dirty="0" err="1">
                <a:solidFill>
                  <a:schemeClr val="accent6">
                    <a:lumMod val="50000"/>
                  </a:schemeClr>
                </a:solidFill>
              </a:rPr>
              <a:t>αναγλύφου</a:t>
            </a:r>
            <a:r>
              <a:rPr lang="el-GR" dirty="0">
                <a:solidFill>
                  <a:schemeClr val="accent6">
                    <a:lumMod val="50000"/>
                  </a:schemeClr>
                </a:solidFill>
              </a:rPr>
              <a:t>, οι τοπογραφικοί χάρτες, οι πολιτικοί χάρτες κ.ά.</a:t>
            </a:r>
          </a:p>
          <a:p>
            <a:r>
              <a:rPr lang="el-GR" b="1" dirty="0">
                <a:solidFill>
                  <a:schemeClr val="accent6">
                    <a:lumMod val="50000"/>
                  </a:schemeClr>
                </a:solidFill>
              </a:rPr>
              <a:t>Θεματικοί χάρτες:</a:t>
            </a:r>
            <a:r>
              <a:rPr lang="el-GR" dirty="0">
                <a:solidFill>
                  <a:schemeClr val="accent6">
                    <a:lumMod val="50000"/>
                  </a:schemeClr>
                </a:solidFill>
              </a:rPr>
              <a:t> Πρόκειται για χάρτες που παρουσιάζουν συνήθως ένα συγκεκριμένο θέμα (π.χ. οδικό δίκτυο, τιμές θερμοκρασιών, τιμές βροχοπτώσεων, την κατανομή του πληθυσμού, την παραγωγή και την κατανάλωση ενέργειας κ.ά.).</a:t>
            </a:r>
          </a:p>
          <a:p>
            <a:r>
              <a:rPr lang="el-GR" b="1" dirty="0">
                <a:solidFill>
                  <a:schemeClr val="accent6">
                    <a:lumMod val="50000"/>
                  </a:schemeClr>
                </a:solidFill>
              </a:rPr>
              <a:t>Υπόμνημα:</a:t>
            </a:r>
            <a:r>
              <a:rPr lang="el-GR" dirty="0">
                <a:solidFill>
                  <a:schemeClr val="accent6">
                    <a:lumMod val="50000"/>
                  </a:schemeClr>
                </a:solidFill>
              </a:rPr>
              <a:t> Πίνακας σε έναν χάρτη που εξηγεί τι σημαίνουν τα σύμβολα, τα χρώματα και τα σχήματα που χρησιμοποιούνται.</a:t>
            </a:r>
          </a:p>
          <a:p>
            <a:r>
              <a:rPr lang="el-GR" b="1" dirty="0">
                <a:solidFill>
                  <a:schemeClr val="accent6">
                    <a:lumMod val="50000"/>
                  </a:schemeClr>
                </a:solidFill>
              </a:rPr>
              <a:t>Κλίμακα: </a:t>
            </a:r>
            <a:r>
              <a:rPr lang="el-GR" dirty="0">
                <a:solidFill>
                  <a:schemeClr val="accent6">
                    <a:lumMod val="50000"/>
                  </a:schemeClr>
                </a:solidFill>
              </a:rPr>
              <a:t>Η αναλογία που δείχνει πόσο μικραίνει η πραγματική απόσταση για να χωρέσει πάνω στον χάρτη.</a:t>
            </a:r>
          </a:p>
          <a:p>
            <a:r>
              <a:rPr lang="el-GR" b="1" dirty="0">
                <a:solidFill>
                  <a:schemeClr val="accent6">
                    <a:lumMod val="50000"/>
                  </a:schemeClr>
                </a:solidFill>
              </a:rPr>
              <a:t>Σύμβολο προσανατολισμού: </a:t>
            </a:r>
            <a:r>
              <a:rPr lang="el-GR" dirty="0">
                <a:solidFill>
                  <a:schemeClr val="accent6">
                    <a:lumMod val="50000"/>
                  </a:schemeClr>
                </a:solidFill>
              </a:rPr>
              <a:t>Σημάδι (συνήθως ένα βέλος) πάνω στον χάρτη που δείχνει τον Βορρά, για να ξέρουμε προς ποια κατεύθυνση κοιτάμε.</a:t>
            </a:r>
          </a:p>
        </p:txBody>
      </p:sp>
    </p:spTree>
    <p:extLst>
      <p:ext uri="{BB962C8B-B14F-4D97-AF65-F5344CB8AC3E}">
        <p14:creationId xmlns:p14="http://schemas.microsoft.com/office/powerpoint/2010/main" val="1769778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20A1279-2431-EFBD-916B-5C0A9B355369}"/>
              </a:ext>
            </a:extLst>
          </p:cNvPr>
          <p:cNvSpPr>
            <a:spLocks noGrp="1"/>
          </p:cNvSpPr>
          <p:nvPr>
            <p:ph type="title"/>
          </p:nvPr>
        </p:nvSpPr>
        <p:spPr/>
        <p:txBody>
          <a:bodyPr/>
          <a:lstStyle/>
          <a:p>
            <a:r>
              <a:rPr lang="el-GR" b="1" dirty="0">
                <a:solidFill>
                  <a:schemeClr val="accent6">
                    <a:lumMod val="50000"/>
                  </a:schemeClr>
                </a:solidFill>
              </a:rPr>
              <a:t>Κλίμακα</a:t>
            </a:r>
          </a:p>
        </p:txBody>
      </p:sp>
      <mc:AlternateContent xmlns:mc="http://schemas.openxmlformats.org/markup-compatibility/2006">
        <mc:Choice xmlns:a14="http://schemas.microsoft.com/office/drawing/2010/main" Requires="a14">
          <p:sp>
            <p:nvSpPr>
              <p:cNvPr id="3" name="Θέση περιεχομένου 2">
                <a:extLst>
                  <a:ext uri="{FF2B5EF4-FFF2-40B4-BE49-F238E27FC236}">
                    <a16:creationId xmlns:a16="http://schemas.microsoft.com/office/drawing/2014/main" id="{2C15DB68-1B39-959A-9BBB-97AF35F623B7}"/>
                  </a:ext>
                </a:extLst>
              </p:cNvPr>
              <p:cNvSpPr>
                <a:spLocks noGrp="1"/>
              </p:cNvSpPr>
              <p:nvPr>
                <p:ph idx="1"/>
              </p:nvPr>
            </p:nvSpPr>
            <p:spPr/>
            <p:txBody>
              <a:bodyPr/>
              <a:lstStyle/>
              <a:p>
                <a:r>
                  <a:rPr lang="el-GR" b="1" dirty="0">
                    <a:solidFill>
                      <a:schemeClr val="accent6">
                        <a:lumMod val="50000"/>
                      </a:schemeClr>
                    </a:solidFill>
                  </a:rPr>
                  <a:t>Κλίμακα: </a:t>
                </a:r>
                <a:r>
                  <a:rPr lang="el-GR" dirty="0">
                    <a:solidFill>
                      <a:schemeClr val="accent6">
                        <a:lumMod val="50000"/>
                      </a:schemeClr>
                    </a:solidFill>
                  </a:rPr>
                  <a:t>Η αναλογία που δείχνει πόσο μικραίνει η πραγματική απόσταση για να χωρέσει πάνω στον χάρτη.</a:t>
                </a:r>
              </a:p>
              <a:p>
                <a:r>
                  <a:rPr lang="el-GR" dirty="0">
                    <a:solidFill>
                      <a:schemeClr val="accent6">
                        <a:lumMod val="50000"/>
                      </a:schemeClr>
                    </a:solidFill>
                  </a:rPr>
                  <a:t>Η κλίμακα είναι ο λόγος της απόστασης δύο σημείων στον χάρτη (α) προς την αντίστοιχη πραγματική απόσταση των ίδιων σημείων στο έδαφος (β). Εκφράζεται συνήθως </a:t>
                </a:r>
                <a:r>
                  <a:rPr lang="el-GR">
                    <a:solidFill>
                      <a:schemeClr val="accent6">
                        <a:lumMod val="50000"/>
                      </a:schemeClr>
                    </a:solidFill>
                  </a:rPr>
                  <a:t>ως:</a:t>
                </a:r>
              </a:p>
              <a:p>
                <a:endParaRPr lang="el-GR" dirty="0">
                  <a:solidFill>
                    <a:schemeClr val="accent6">
                      <a:lumMod val="50000"/>
                    </a:schemeClr>
                  </a:solidFill>
                </a:endParaRPr>
              </a:p>
              <a:p>
                <a:pPr marL="0" indent="0" algn="ctr">
                  <a:buNone/>
                </a:pPr>
                <a:r>
                  <a:rPr lang="el-GR" dirty="0">
                    <a:solidFill>
                      <a:schemeClr val="accent6">
                        <a:lumMod val="50000"/>
                      </a:schemeClr>
                    </a:solidFill>
                  </a:rPr>
                  <a:t>Κλίμακα=</a:t>
                </a:r>
                <a14:m>
                  <m:oMath xmlns:m="http://schemas.openxmlformats.org/officeDocument/2006/math">
                    <m:f>
                      <m:fPr>
                        <m:ctrlPr>
                          <a:rPr lang="el-GR" i="1" smtClean="0">
                            <a:solidFill>
                              <a:schemeClr val="accent6">
                                <a:lumMod val="50000"/>
                              </a:schemeClr>
                            </a:solidFill>
                            <a:latin typeface="Cambria Math" panose="02040503050406030204" pitchFamily="18" charset="0"/>
                          </a:rPr>
                        </m:ctrlPr>
                      </m:fPr>
                      <m:num>
                        <m:r>
                          <m:rPr>
                            <m:nor/>
                          </m:rPr>
                          <a:rPr lang="el-GR" b="0" i="0" smtClean="0">
                            <a:solidFill>
                              <a:schemeClr val="accent6">
                                <a:lumMod val="50000"/>
                              </a:schemeClr>
                            </a:solidFill>
                            <a:latin typeface="Cambria Math" panose="02040503050406030204" pitchFamily="18" charset="0"/>
                          </a:rPr>
                          <m:t>Α</m:t>
                        </m:r>
                        <m:r>
                          <m:rPr>
                            <m:nor/>
                          </m:rPr>
                          <a:rPr lang="el-GR" dirty="0">
                            <a:solidFill>
                              <a:schemeClr val="accent6">
                                <a:lumMod val="50000"/>
                              </a:schemeClr>
                            </a:solidFill>
                          </a:rPr>
                          <m:t>πόσταση</m:t>
                        </m:r>
                        <m:r>
                          <m:rPr>
                            <m:nor/>
                          </m:rPr>
                          <a:rPr lang="el-GR" b="0" i="0" dirty="0" smtClean="0">
                            <a:solidFill>
                              <a:schemeClr val="accent6">
                                <a:lumMod val="50000"/>
                              </a:schemeClr>
                            </a:solidFill>
                          </a:rPr>
                          <m:t> </m:t>
                        </m:r>
                        <m:r>
                          <m:rPr>
                            <m:nor/>
                          </m:rPr>
                          <a:rPr lang="el-GR" b="0" i="0" dirty="0" smtClean="0">
                            <a:solidFill>
                              <a:schemeClr val="accent6">
                                <a:lumMod val="50000"/>
                              </a:schemeClr>
                            </a:solidFill>
                          </a:rPr>
                          <m:t>στο</m:t>
                        </m:r>
                        <m:r>
                          <m:rPr>
                            <m:nor/>
                          </m:rPr>
                          <a:rPr lang="el-GR" b="0" i="0" dirty="0" smtClean="0">
                            <a:solidFill>
                              <a:schemeClr val="accent6">
                                <a:lumMod val="50000"/>
                              </a:schemeClr>
                            </a:solidFill>
                          </a:rPr>
                          <m:t> </m:t>
                        </m:r>
                        <m:r>
                          <m:rPr>
                            <m:nor/>
                          </m:rPr>
                          <a:rPr lang="el-GR" b="0" i="0" dirty="0" smtClean="0">
                            <a:solidFill>
                              <a:schemeClr val="accent6">
                                <a:lumMod val="50000"/>
                              </a:schemeClr>
                            </a:solidFill>
                          </a:rPr>
                          <m:t>χάρτη</m:t>
                        </m:r>
                        <m:r>
                          <m:rPr>
                            <m:nor/>
                          </m:rPr>
                          <a:rPr lang="el-GR" dirty="0">
                            <a:solidFill>
                              <a:schemeClr val="accent6">
                                <a:lumMod val="50000"/>
                              </a:schemeClr>
                            </a:solidFill>
                          </a:rPr>
                          <m:t> (</m:t>
                        </m:r>
                        <m:r>
                          <m:rPr>
                            <m:nor/>
                          </m:rPr>
                          <a:rPr lang="el-GR" b="0" i="0" dirty="0" smtClean="0">
                            <a:solidFill>
                              <a:schemeClr val="accent6">
                                <a:lumMod val="50000"/>
                              </a:schemeClr>
                            </a:solidFill>
                          </a:rPr>
                          <m:t>α</m:t>
                        </m:r>
                        <m:r>
                          <m:rPr>
                            <m:nor/>
                          </m:rPr>
                          <a:rPr lang="el-GR" dirty="0">
                            <a:solidFill>
                              <a:schemeClr val="accent6">
                                <a:lumMod val="50000"/>
                              </a:schemeClr>
                            </a:solidFill>
                          </a:rPr>
                          <m:t>)</m:t>
                        </m:r>
                      </m:num>
                      <m:den>
                        <m:r>
                          <m:rPr>
                            <m:nor/>
                          </m:rPr>
                          <a:rPr lang="el-GR" dirty="0">
                            <a:solidFill>
                              <a:schemeClr val="accent6">
                                <a:lumMod val="50000"/>
                              </a:schemeClr>
                            </a:solidFill>
                          </a:rPr>
                          <m:t>Πραγματική</m:t>
                        </m:r>
                        <m:r>
                          <m:rPr>
                            <m:nor/>
                          </m:rPr>
                          <a:rPr lang="el-GR" dirty="0">
                            <a:solidFill>
                              <a:schemeClr val="accent6">
                                <a:lumMod val="50000"/>
                              </a:schemeClr>
                            </a:solidFill>
                          </a:rPr>
                          <m:t> </m:t>
                        </m:r>
                        <m:r>
                          <m:rPr>
                            <m:nor/>
                          </m:rPr>
                          <a:rPr lang="el-GR" dirty="0">
                            <a:solidFill>
                              <a:schemeClr val="accent6">
                                <a:lumMod val="50000"/>
                              </a:schemeClr>
                            </a:solidFill>
                          </a:rPr>
                          <m:t>απόσταση</m:t>
                        </m:r>
                        <m:r>
                          <m:rPr>
                            <m:nor/>
                          </m:rPr>
                          <a:rPr lang="el-GR" dirty="0">
                            <a:solidFill>
                              <a:schemeClr val="accent6">
                                <a:lumMod val="50000"/>
                              </a:schemeClr>
                            </a:solidFill>
                          </a:rPr>
                          <m:t> (</m:t>
                        </m:r>
                        <m:r>
                          <m:rPr>
                            <m:nor/>
                          </m:rPr>
                          <a:rPr lang="el-GR" dirty="0">
                            <a:solidFill>
                              <a:schemeClr val="accent6">
                                <a:lumMod val="50000"/>
                              </a:schemeClr>
                            </a:solidFill>
                          </a:rPr>
                          <m:t>β</m:t>
                        </m:r>
                        <m:r>
                          <m:rPr>
                            <m:nor/>
                          </m:rPr>
                          <a:rPr lang="el-GR" dirty="0">
                            <a:solidFill>
                              <a:schemeClr val="accent6">
                                <a:lumMod val="50000"/>
                              </a:schemeClr>
                            </a:solidFill>
                          </a:rPr>
                          <m:t>)</m:t>
                        </m:r>
                      </m:den>
                    </m:f>
                  </m:oMath>
                </a14:m>
                <a:endParaRPr lang="el-GR" dirty="0">
                  <a:solidFill>
                    <a:schemeClr val="accent6">
                      <a:lumMod val="50000"/>
                    </a:schemeClr>
                  </a:solidFill>
                </a:endParaRPr>
              </a:p>
            </p:txBody>
          </p:sp>
        </mc:Choice>
        <mc:Fallback>
          <p:sp>
            <p:nvSpPr>
              <p:cNvPr id="3" name="Θέση περιεχομένου 2">
                <a:extLst>
                  <a:ext uri="{FF2B5EF4-FFF2-40B4-BE49-F238E27FC236}">
                    <a16:creationId xmlns:a16="http://schemas.microsoft.com/office/drawing/2014/main" id="{2C15DB68-1B39-959A-9BBB-97AF35F623B7}"/>
                  </a:ext>
                </a:extLst>
              </p:cNvPr>
              <p:cNvSpPr>
                <a:spLocks noGrp="1" noRot="1" noChangeAspect="1" noMove="1" noResize="1" noEditPoints="1" noAdjustHandles="1" noChangeArrowheads="1" noChangeShapeType="1" noTextEdit="1"/>
              </p:cNvSpPr>
              <p:nvPr>
                <p:ph idx="1"/>
              </p:nvPr>
            </p:nvSpPr>
            <p:spPr>
              <a:blipFill>
                <a:blip r:embed="rId2"/>
                <a:stretch>
                  <a:fillRect l="-1043" t="-2381" r="-348"/>
                </a:stretch>
              </a:blipFill>
            </p:spPr>
            <p:txBody>
              <a:bodyPr/>
              <a:lstStyle/>
              <a:p>
                <a:r>
                  <a:rPr lang="el-GR">
                    <a:noFill/>
                  </a:rPr>
                  <a:t> </a:t>
                </a:r>
              </a:p>
            </p:txBody>
          </p:sp>
        </mc:Fallback>
      </mc:AlternateContent>
    </p:spTree>
    <p:extLst>
      <p:ext uri="{BB962C8B-B14F-4D97-AF65-F5344CB8AC3E}">
        <p14:creationId xmlns:p14="http://schemas.microsoft.com/office/powerpoint/2010/main" val="1633312173"/>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107</TotalTime>
  <Words>314</Words>
  <Application>Microsoft Office PowerPoint</Application>
  <PresentationFormat>Ευρεία οθόνη</PresentationFormat>
  <Paragraphs>31</Paragraphs>
  <Slides>7</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7</vt:i4>
      </vt:variant>
    </vt:vector>
  </HeadingPairs>
  <TitlesOfParts>
    <vt:vector size="12" baseType="lpstr">
      <vt:lpstr>Aptos</vt:lpstr>
      <vt:lpstr>Aptos Display</vt:lpstr>
      <vt:lpstr>Arial</vt:lpstr>
      <vt:lpstr>Cambria Math</vt:lpstr>
      <vt:lpstr>Θέμα του Office</vt:lpstr>
      <vt:lpstr>Χάρτες Γενικοί vs Θεματικοί</vt:lpstr>
      <vt:lpstr>Είδη Χαρτών</vt:lpstr>
      <vt:lpstr>Είδη Χαρτών</vt:lpstr>
      <vt:lpstr>Είδη Χαρτών</vt:lpstr>
      <vt:lpstr>Είδη Χαρτών</vt:lpstr>
      <vt:lpstr>Ορισμοί</vt:lpstr>
      <vt:lpstr>Κλίμακα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ΜΠΟΥΡΝΑΚΑ ΣΠΥΡΙΔΟΥΛΑ</dc:creator>
  <cp:lastModifiedBy>ΜΠΟΥΡΝΑΚΑ ΣΠΥΡΙΔΟΥΛΑ</cp:lastModifiedBy>
  <cp:revision>11</cp:revision>
  <dcterms:created xsi:type="dcterms:W3CDTF">2025-09-20T16:33:24Z</dcterms:created>
  <dcterms:modified xsi:type="dcterms:W3CDTF">2025-11-09T15:58:47Z</dcterms:modified>
</cp:coreProperties>
</file>