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00" r:id="rId6"/>
  </p:sldMasterIdLst>
  <p:notesMasterIdLst>
    <p:notesMasterId r:id="rId22"/>
  </p:notesMasterIdLst>
  <p:handoutMasterIdLst>
    <p:handoutMasterId r:id="rId23"/>
  </p:handoutMasterIdLst>
  <p:sldIdLst>
    <p:sldId id="281" r:id="rId7"/>
    <p:sldId id="327" r:id="rId8"/>
    <p:sldId id="341" r:id="rId9"/>
    <p:sldId id="328" r:id="rId10"/>
    <p:sldId id="329" r:id="rId11"/>
    <p:sldId id="331" r:id="rId12"/>
    <p:sldId id="332" r:id="rId13"/>
    <p:sldId id="333" r:id="rId14"/>
    <p:sldId id="336" r:id="rId15"/>
    <p:sldId id="342" r:id="rId16"/>
    <p:sldId id="338" r:id="rId17"/>
    <p:sldId id="343" r:id="rId18"/>
    <p:sldId id="304" r:id="rId19"/>
    <p:sldId id="339" r:id="rId20"/>
    <p:sldId id="305" r:id="rId21"/>
  </p:sldIdLst>
  <p:sldSz cx="12192000" cy="6858000"/>
  <p:notesSz cx="6858000" cy="9144000"/>
  <p:embeddedFontLst>
    <p:embeddedFont>
      <p:font typeface="British Council Sans" panose="020B0604020202020204" charset="0"/>
      <p:regular r:id="rId24"/>
      <p:bold r:id="rId25"/>
      <p:italic r:id="rId26"/>
      <p:boldItalic r:id="rId27"/>
    </p:embeddedFont>
    <p:embeddedFont>
      <p:font typeface="British Council Sans Headline" panose="020B0604020202020204" charset="0"/>
      <p:regular r:id="rId28"/>
      <p:bold r:id="rId29"/>
      <p:italic r:id="rId30"/>
      <p:boldItalic r:id="rId31"/>
    </p:embeddedFont>
    <p:embeddedFont>
      <p:font typeface="British Council Sans Light" panose="020B040402020209020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5A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0" autoAdjust="0"/>
  </p:normalViewPr>
  <p:slideViewPr>
    <p:cSldViewPr snapToGrid="0" snapToObjects="1">
      <p:cViewPr varScale="1">
        <p:scale>
          <a:sx n="82" d="100"/>
          <a:sy n="82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Layout 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3C6C0-C09D-5A4D-BFC7-C61316530C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474AD28-5626-944D-B344-67A0342ACC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632" y="423393"/>
            <a:ext cx="2677769" cy="553998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>
                <a:solidFill>
                  <a:schemeClr val="tx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lvl="0"/>
            <a:r>
              <a:rPr lang="en-GB" dirty="0"/>
              <a:t>Caption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6E6B53E-F3C3-B148-AE6E-A7170791DC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746" y="6026350"/>
            <a:ext cx="2022767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</a:p>
          <a:p>
            <a:pPr lvl="0"/>
            <a:r>
              <a:rPr lang="en-GB" dirty="0"/>
              <a:t>#</a:t>
            </a:r>
            <a:r>
              <a:rPr lang="en-GB" dirty="0" err="1"/>
              <a:t>TheClimateConnection</a:t>
            </a:r>
            <a:endParaRPr lang="en-GB" dirty="0"/>
          </a:p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9085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www.teachingenglish.org.uk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minus logo">
  <p:cSld name="Section divider - minus log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"/>
          <p:cNvSpPr txBox="1"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ftr" idx="11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078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D608B-4FAB-BB49-B9C2-26EACBE18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9058738" y="6339801"/>
            <a:ext cx="2022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>
                <a:solidFill>
                  <a:srgbClr val="23085A"/>
                </a:solidFill>
                <a:latin typeface="British Council Sans" charset="0"/>
                <a:ea typeface="British Council Sans" charset="0"/>
                <a:cs typeface="British Council Sans" charset="0"/>
              </a:rPr>
              <a:t>#</a:t>
            </a:r>
            <a:r>
              <a:rPr lang="en-US" sz="1200" b="1" i="0" err="1">
                <a:solidFill>
                  <a:srgbClr val="23085A"/>
                </a:solidFill>
                <a:latin typeface="British Council Sans" charset="0"/>
                <a:ea typeface="British Council Sans" charset="0"/>
                <a:cs typeface="British Council Sans" charset="0"/>
              </a:rPr>
              <a:t>TheClimateConnection</a:t>
            </a:r>
            <a:endParaRPr lang="en-US" sz="1200" b="1" i="0">
              <a:solidFill>
                <a:srgbClr val="23085A"/>
              </a:solidFill>
              <a:latin typeface="British Council Sans" charset="0"/>
              <a:ea typeface="British Council Sans" charset="0"/>
              <a:cs typeface="British Council Sa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B1A48-08EC-4946-9676-6630CD157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020" y="3037158"/>
            <a:ext cx="3075709" cy="3075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FFCD1-473B-1C44-9320-439E7B1E7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-1415"/>
            <a:ext cx="3048000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05A79D-33F2-0E41-AB4F-E49294C219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842" y="0"/>
            <a:ext cx="3037158" cy="30371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4B5CC5-5462-064B-B801-C588FCC0CF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0915" y="3013465"/>
            <a:ext cx="3075709" cy="3075709"/>
          </a:xfrm>
          <a:prstGeom prst="rect">
            <a:avLst/>
          </a:prstGeom>
        </p:spPr>
      </p:pic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0164" y="6389367"/>
            <a:ext cx="733177" cy="24619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baseline="0">
                <a:solidFill>
                  <a:schemeClr val="bg1"/>
                </a:solidFill>
                <a:latin typeface="British Council Sans" charset="0"/>
                <a:ea typeface="British Council Sans" charset="0"/>
                <a:cs typeface="British Council Sans" charset="0"/>
              </a:defRPr>
            </a:lvl1pPr>
          </a:lstStyle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Date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251374" y="3129864"/>
            <a:ext cx="5646720" cy="1937396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>
                <a:solidFill>
                  <a:schemeClr val="bg1"/>
                </a:solidFill>
                <a:latin typeface="British Council Sans Headline" charset="0"/>
                <a:ea typeface="British Council Sans Headline" charset="0"/>
                <a:cs typeface="British Council Sans Headline" charset="0"/>
              </a:defRPr>
            </a:lvl1pPr>
          </a:lstStyle>
          <a:p>
            <a:pPr lvl="0"/>
            <a:r>
              <a:rPr lang="en-GB" dirty="0"/>
              <a:t>Heading line 1</a:t>
            </a:r>
          </a:p>
          <a:p>
            <a:pPr lvl="0"/>
            <a:r>
              <a:rPr lang="en-GB" dirty="0"/>
              <a:t>Heading line 2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263095" y="5353640"/>
            <a:ext cx="4420543" cy="72175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British Council Sans" charset="0"/>
                <a:ea typeface="British Council Sans" charset="0"/>
                <a:cs typeface="British Council Sans" charset="0"/>
              </a:defRPr>
            </a:lvl1pPr>
          </a:lstStyle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heading 1</a:t>
            </a: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heading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F4A19-450B-1A45-A689-F14D63089C0E}"/>
              </a:ext>
            </a:extLst>
          </p:cNvPr>
          <p:cNvSpPr txBox="1"/>
          <p:nvPr userDrawn="1"/>
        </p:nvSpPr>
        <p:spPr>
          <a:xfrm>
            <a:off x="408174" y="6339802"/>
            <a:ext cx="3774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err="1">
                <a:solidFill>
                  <a:srgbClr val="23085A"/>
                </a:solidFill>
                <a:latin typeface="British Council Sans" charset="0"/>
                <a:ea typeface="British Council Sans" charset="0"/>
                <a:cs typeface="British Council Sans" charset="0"/>
              </a:rPr>
              <a:t>www.britishcouncil.org</a:t>
            </a:r>
            <a:r>
              <a:rPr lang="en-US" sz="1200" b="1" i="0">
                <a:solidFill>
                  <a:srgbClr val="23085A"/>
                </a:solidFill>
                <a:latin typeface="British Council Sans" charset="0"/>
                <a:ea typeface="British Council Sans" charset="0"/>
                <a:cs typeface="British Council Sans" charset="0"/>
              </a:rPr>
              <a:t>/climate-connection</a:t>
            </a:r>
          </a:p>
        </p:txBody>
      </p:sp>
    </p:spTree>
    <p:extLst>
      <p:ext uri="{BB962C8B-B14F-4D97-AF65-F5344CB8AC3E}">
        <p14:creationId xmlns:p14="http://schemas.microsoft.com/office/powerpoint/2010/main" val="204245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Layout 2: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7EAEB-070B-A745-8BEB-41C452398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9AD5BE1-033A-3A40-B13C-7BF775429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746" y="356881"/>
            <a:ext cx="5646720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>
                <a:solidFill>
                  <a:schemeClr val="bg1"/>
                </a:solidFill>
                <a:latin typeface="British Council Sans Headline" charset="0"/>
                <a:ea typeface="British Council Sans Headline" charset="0"/>
                <a:cs typeface="British Council Sans Headline" charset="0"/>
              </a:defRPr>
            </a:lvl1pPr>
          </a:lstStyle>
          <a:p>
            <a:pPr lvl="0"/>
            <a:r>
              <a:rPr lang="en-GB" dirty="0"/>
              <a:t>One column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FE5BCFB-F7D9-6946-9225-5BC71D8248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746" y="1335742"/>
            <a:ext cx="5646720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British Council Sans Light" panose="020B0404020202020204" pitchFamily="34" charset="0"/>
                <a:ea typeface="British Council Sans Light" panose="020B0404020202020204" pitchFamily="34" charset="0"/>
                <a:cs typeface="British Council Sans Headline" charset="0"/>
              </a:defRPr>
            </a:lvl1pPr>
          </a:lstStyle>
          <a:p>
            <a:pPr lvl="0"/>
            <a:r>
              <a:rPr lang="en-GB" dirty="0"/>
              <a:t>Body copy goes here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3564E39-939B-DF4A-831E-9626ED2688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216" y="6026350"/>
            <a:ext cx="2022767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</a:p>
          <a:p>
            <a:pPr lvl="0"/>
            <a:r>
              <a:rPr lang="en-GB" dirty="0"/>
              <a:t>#</a:t>
            </a:r>
            <a:r>
              <a:rPr lang="en-GB" dirty="0" err="1"/>
              <a:t>TheClimateConnection</a:t>
            </a:r>
            <a:endParaRPr lang="en-GB" dirty="0"/>
          </a:p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826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Layout 2: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CFB50-DE19-6944-8C75-E1C86BC5F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2569169-47AE-F147-B4BD-08F39BED50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746" y="346371"/>
            <a:ext cx="5646720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>
                <a:solidFill>
                  <a:schemeClr val="bg1"/>
                </a:solidFill>
                <a:latin typeface="British Council Sans Headline" charset="0"/>
                <a:ea typeface="British Council Sans Headline" charset="0"/>
                <a:cs typeface="British Council Sans Headline" charset="0"/>
              </a:defRPr>
            </a:lvl1pPr>
          </a:lstStyle>
          <a:p>
            <a:pPr lvl="0"/>
            <a:r>
              <a:rPr lang="en-GB" dirty="0"/>
              <a:t>Two column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C24F750-8E78-BD40-8C93-51D9525A23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746" y="1335742"/>
            <a:ext cx="3771733" cy="420988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British Council Sans Light" panose="020B0404020202020204" pitchFamily="34" charset="0"/>
                <a:ea typeface="British Council Sans Light" panose="020B0404020202020204" pitchFamily="34" charset="0"/>
                <a:cs typeface="British Council Sans Headline" charset="0"/>
              </a:defRPr>
            </a:lvl1pPr>
          </a:lstStyle>
          <a:p>
            <a:pPr lvl="0"/>
            <a:r>
              <a:rPr lang="en-GB" dirty="0"/>
              <a:t>Body copy goes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B2DFAC1-C856-1343-9E91-F3321DF75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18" y="1335742"/>
            <a:ext cx="3771733" cy="420988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British Council Sans Light" panose="020B0404020202020204" pitchFamily="34" charset="0"/>
                <a:ea typeface="British Council Sans Light" panose="020B0404020202020204" pitchFamily="34" charset="0"/>
                <a:cs typeface="British Council Sans Headline" charset="0"/>
              </a:defRPr>
            </a:lvl1pPr>
          </a:lstStyle>
          <a:p>
            <a:pPr lvl="0"/>
            <a:r>
              <a:rPr lang="en-GB" dirty="0"/>
              <a:t>Body copy goes here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1FA3C25-0C1D-084D-9CB2-7A32211B3D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746" y="6026350"/>
            <a:ext cx="2022767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</a:p>
          <a:p>
            <a:pPr lvl="0"/>
            <a:r>
              <a:rPr lang="en-GB" dirty="0"/>
              <a:t>#</a:t>
            </a:r>
            <a:r>
              <a:rPr lang="en-GB" dirty="0" err="1"/>
              <a:t>TheClimateConnection</a:t>
            </a:r>
            <a:endParaRPr lang="en-GB" dirty="0"/>
          </a:p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429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  <p:sldLayoutId id="2147483768" r:id="rId4"/>
    <p:sldLayoutId id="2147483769" r:id="rId5"/>
    <p:sldLayoutId id="2147483770" r:id="rId6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71" r:id="rId5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  <p:sldLayoutId id="2147483767" r:id="rId7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Fast fashion</a:t>
            </a:r>
          </a:p>
        </p:txBody>
      </p:sp>
    </p:spTree>
    <p:extLst>
      <p:ext uri="{BB962C8B-B14F-4D97-AF65-F5344CB8AC3E}">
        <p14:creationId xmlns:p14="http://schemas.microsoft.com/office/powerpoint/2010/main" val="119851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1EF35-9EF3-6AF3-007B-17C04124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12" y="0"/>
            <a:ext cx="8332962" cy="5734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97A6D5-6D4D-A92C-29D8-70BF2788D008}"/>
              </a:ext>
            </a:extLst>
          </p:cNvPr>
          <p:cNvSpPr txBox="1"/>
          <p:nvPr/>
        </p:nvSpPr>
        <p:spPr>
          <a:xfrm>
            <a:off x="450215" y="256585"/>
            <a:ext cx="798046" cy="4301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23085A"/>
                </a:solidFill>
              </a:rPr>
              <a:t>1.2       400       400       235      200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bg2"/>
                </a:solidFill>
              </a:rPr>
              <a:t>99</a:t>
            </a:r>
            <a:r>
              <a:rPr lang="en-GB" sz="20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GB" sz="2000" b="1" dirty="0">
                <a:solidFill>
                  <a:schemeClr val="bg2"/>
                </a:solidFill>
              </a:rPr>
              <a:t>80</a:t>
            </a:r>
            <a:r>
              <a:rPr lang="en-GB" sz="2000" b="1" dirty="0">
                <a:solidFill>
                  <a:srgbClr val="23085A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B2322-EB30-2D4B-B685-0EBDDB39A9F4}"/>
              </a:ext>
            </a:extLst>
          </p:cNvPr>
          <p:cNvSpPr txBox="1"/>
          <p:nvPr/>
        </p:nvSpPr>
        <p:spPr>
          <a:xfrm>
            <a:off x="10418032" y="358445"/>
            <a:ext cx="1171456" cy="4917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23085A"/>
                </a:solidFill>
              </a:rPr>
              <a:t>3,781       2,700      5       60       8,000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bg2"/>
                </a:solidFill>
              </a:rPr>
              <a:t>35</a:t>
            </a:r>
            <a:r>
              <a:rPr lang="en-GB" sz="20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GB" sz="2000" b="1" dirty="0">
                <a:solidFill>
                  <a:schemeClr val="bg2"/>
                </a:solidFill>
              </a:rPr>
              <a:t>60,000,000</a:t>
            </a:r>
            <a:endParaRPr lang="en-GB" sz="2000" b="1" dirty="0">
              <a:solidFill>
                <a:srgbClr val="230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6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350BB4-639A-45A0-8659-0C1407804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910" y="0"/>
            <a:ext cx="8455164" cy="57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DF7B0-99ED-8300-D869-17B998D858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800" b="0" dirty="0"/>
              <a:t>© British Council 2021 The United Kingdom’s international </a:t>
            </a:r>
            <a:r>
              <a:rPr lang="en-US" sz="800" b="0" dirty="0" err="1"/>
              <a:t>organisation</a:t>
            </a:r>
            <a:r>
              <a:rPr lang="en-US" sz="800" b="0" dirty="0"/>
              <a:t> for educational opportunities and cultural relations. We are registered in England as a charity.</a:t>
            </a:r>
            <a:endParaRPr lang="en-GB" sz="800" b="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A9F2F-F55B-7AB1-E275-3CD1F8148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46" y="356881"/>
            <a:ext cx="1359526" cy="39627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8D2EC89-0255-CA4A-9603-80340D6B7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1691" y="271981"/>
            <a:ext cx="5646720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</a:rPr>
              <a:t>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E1087-2F05-92C5-772D-84A380F3C30C}"/>
              </a:ext>
            </a:extLst>
          </p:cNvPr>
          <p:cNvSpPr txBox="1"/>
          <p:nvPr/>
        </p:nvSpPr>
        <p:spPr>
          <a:xfrm>
            <a:off x="-63856" y="1289153"/>
            <a:ext cx="8604398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</a:rPr>
              <a:t>	How does the information make you feel?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</a:rPr>
              <a:t>	How can we change the situation?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</a:rPr>
              <a:t>	Where can we get clothes that aren’t fast fashion?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50F09B-FD53-A04F-AB6B-F9DA88720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586" y="271981"/>
            <a:ext cx="4315429" cy="28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23EDC-57C3-404A-A605-F15832842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746" y="1335742"/>
            <a:ext cx="6983579" cy="4209885"/>
          </a:xfrm>
        </p:spPr>
        <p:txBody>
          <a:bodyPr/>
          <a:lstStyle/>
          <a:p>
            <a:endParaRPr lang="es-ES" sz="4800" dirty="0">
              <a:solidFill>
                <a:srgbClr val="230859"/>
              </a:solidFill>
              <a:latin typeface="British Council Sans Headline" panose="020B0504020202020204" pitchFamily="34" charset="0"/>
              <a:ea typeface="+mn-ea"/>
              <a:cs typeface="+mn-cs"/>
            </a:endParaRPr>
          </a:p>
          <a:p>
            <a:r>
              <a:rPr lang="es-GB" sz="4800">
                <a:solidFill>
                  <a:srgbClr val="230859"/>
                </a:solidFill>
                <a:latin typeface="British Council Sans Headline" panose="020B0504020202020204" pitchFamily="34" charset="0"/>
                <a:ea typeface="+mn-ea"/>
                <a:cs typeface="+mn-cs"/>
              </a:rPr>
              <a:t>To upcycle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4FFD4-B291-9249-AB25-203619512D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716" y="6026350"/>
            <a:ext cx="2920621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A2EE61-3866-4943-AE8F-81EA60A5A3DB}"/>
              </a:ext>
            </a:extLst>
          </p:cNvPr>
          <p:cNvSpPr/>
          <p:nvPr/>
        </p:nvSpPr>
        <p:spPr>
          <a:xfrm>
            <a:off x="481746" y="3244334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2"/>
              </a:buClr>
              <a:buSzPts val="1800"/>
            </a:pPr>
            <a:r>
              <a:rPr lang="en-GB" sz="2400" dirty="0"/>
              <a:t>Think and share your ideas.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FC9B48-FF9A-BA16-367B-15F980F24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9" y="296277"/>
            <a:ext cx="135952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3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7" name="Google Shape;299;p18">
            <a:extLst>
              <a:ext uri="{FF2B5EF4-FFF2-40B4-BE49-F238E27FC236}">
                <a16:creationId xmlns:a16="http://schemas.microsoft.com/office/drawing/2014/main" id="{FE4F8C8E-3F74-E643-A36C-DCCDE6D184C3}"/>
              </a:ext>
            </a:extLst>
          </p:cNvPr>
          <p:cNvSpPr txBox="1">
            <a:spLocks/>
          </p:cNvSpPr>
          <p:nvPr/>
        </p:nvSpPr>
        <p:spPr>
          <a:xfrm>
            <a:off x="481746" y="1563126"/>
            <a:ext cx="6699099" cy="144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kern="1200">
                <a:solidFill>
                  <a:schemeClr val="dk2"/>
                </a:solidFill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30859"/>
              </a:buClr>
              <a:buSzPts val="4800"/>
              <a:buFont typeface="Arial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" panose="020B0604020202020204" charset="0"/>
              </a:rPr>
              <a:t>What do you do with your old T-shirts?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30859"/>
              </a:buClr>
              <a:buSzPts val="4800"/>
              <a:buFont typeface="Arial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" panose="020B0604020202020204" charset="0"/>
              </a:rPr>
              <a:t>How can you upcycle an old T-shirt?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30859"/>
              </a:buClr>
              <a:buSzPts val="4800"/>
              <a:buFont typeface="Arial"/>
              <a:buNone/>
              <a:tabLst/>
              <a:defRPr/>
            </a:pP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</a:rPr>
            </a:b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</a:rPr>
            </a:b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</a:rPr>
            </a:b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</a:rPr>
            </a:b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230859"/>
              </a:solidFill>
              <a:effectLst/>
              <a:uLnTx/>
              <a:uFillTx/>
              <a:latin typeface="British Council Sans Headline" panose="020B0504020202020204" pitchFamily="34" charset="0"/>
              <a:ea typeface="+mj-ea"/>
            </a:endParaRPr>
          </a:p>
        </p:txBody>
      </p:sp>
      <p:sp>
        <p:nvSpPr>
          <p:cNvPr id="8" name="Google Shape;302;p18">
            <a:extLst>
              <a:ext uri="{FF2B5EF4-FFF2-40B4-BE49-F238E27FC236}">
                <a16:creationId xmlns:a16="http://schemas.microsoft.com/office/drawing/2014/main" id="{2418E6AF-EFD7-3F4A-AB15-6C5D204233CF}"/>
              </a:ext>
            </a:extLst>
          </p:cNvPr>
          <p:cNvSpPr txBox="1">
            <a:spLocks/>
          </p:cNvSpPr>
          <p:nvPr/>
        </p:nvSpPr>
        <p:spPr>
          <a:xfrm>
            <a:off x="450215" y="3177000"/>
            <a:ext cx="6876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b="0" dirty="0"/>
              <a:t>Think and share your ideas</a:t>
            </a:r>
            <a:r>
              <a:rPr lang="en-GB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9A5038-5E42-D741-901E-CCD334DA2A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702" y="1530391"/>
            <a:ext cx="4994413" cy="3329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784D1A-49A3-4A77-E578-150488AA5D49}"/>
              </a:ext>
            </a:extLst>
          </p:cNvPr>
          <p:cNvSpPr txBox="1"/>
          <p:nvPr/>
        </p:nvSpPr>
        <p:spPr>
          <a:xfrm>
            <a:off x="2030818" y="257962"/>
            <a:ext cx="500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+mj-lt"/>
              </a:rPr>
              <a:t>Upcycling a T-shirt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9FA834-70E3-6AC0-669F-FF057667F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6" y="356881"/>
            <a:ext cx="135952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27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47B803-9EE0-6F42-85BC-7E45E869EB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631" y="423393"/>
            <a:ext cx="3773470" cy="914088"/>
          </a:xfrm>
        </p:spPr>
        <p:txBody>
          <a:bodyPr/>
          <a:lstStyle/>
          <a:p>
            <a:r>
              <a:rPr lang="en-GB" sz="4800" dirty="0">
                <a:latin typeface="+mn-lt"/>
              </a:rPr>
              <a:t>Fast fashion</a:t>
            </a:r>
          </a:p>
          <a:p>
            <a:endParaRPr lang="en-GB" sz="4800" dirty="0">
              <a:latin typeface="+mn-l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806C6FD-8FE2-4248-8C9A-7AAE61FB32D0}"/>
              </a:ext>
            </a:extLst>
          </p:cNvPr>
          <p:cNvSpPr txBox="1">
            <a:spLocks/>
          </p:cNvSpPr>
          <p:nvPr/>
        </p:nvSpPr>
        <p:spPr>
          <a:xfrm>
            <a:off x="450215" y="6026350"/>
            <a:ext cx="2591159" cy="736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kern="1200">
                <a:solidFill>
                  <a:schemeClr val="tx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>
                <a:solidFill>
                  <a:schemeClr val="bg2"/>
                </a:solidFill>
              </a:rPr>
              <a:t>www.teachingenglish.org.uk</a:t>
            </a:r>
          </a:p>
          <a:p>
            <a:r>
              <a:rPr lang="en-US" sz="600" b="0" dirty="0">
                <a:solidFill>
                  <a:schemeClr val="bg2"/>
                </a:solidFill>
              </a:rPr>
              <a:t>© British Council 2021 The United Kingdom’s international </a:t>
            </a:r>
            <a:r>
              <a:rPr lang="en-US" sz="600" b="0" dirty="0" err="1">
                <a:solidFill>
                  <a:schemeClr val="bg2"/>
                </a:solidFill>
              </a:rPr>
              <a:t>organisation</a:t>
            </a:r>
            <a:r>
              <a:rPr lang="en-US" sz="600" b="0" dirty="0">
                <a:solidFill>
                  <a:schemeClr val="bg2"/>
                </a:solidFill>
              </a:rPr>
              <a:t> for educational opportunities and cultural relations. We are registered in England as a charity.</a:t>
            </a:r>
            <a:endParaRPr lang="en-GB" sz="600" b="0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5FC53-05E3-6F44-BF85-CD4B9CAD0B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876" y="-1"/>
            <a:ext cx="7746124" cy="57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5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EAF642-AFBD-0F4A-A747-700CC492E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1731" y="311701"/>
            <a:ext cx="5646720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</a:rPr>
              <a:t>Fast fashion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28BBF-6D4D-A848-85A3-A233A0FC1F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746" y="1335742"/>
            <a:ext cx="5646720" cy="980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British Council Sans" panose="020B0604020202020204" charset="0"/>
              </a:rPr>
              <a:t>What is fast fashion?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23085A"/>
              </a:solidFill>
              <a:latin typeface="British Council Sans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British Council Sans" panose="020B0604020202020204" charset="0"/>
              </a:rPr>
              <a:t>Think and share your ideas.</a:t>
            </a:r>
          </a:p>
          <a:p>
            <a:endParaRPr lang="en-GB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5" name="Picture 4" descr="Clothes hangers on a clothes rack lined up">
            <a:extLst>
              <a:ext uri="{FF2B5EF4-FFF2-40B4-BE49-F238E27FC236}">
                <a16:creationId xmlns:a16="http://schemas.microsoft.com/office/drawing/2014/main" id="{A266A0B9-3B43-9849-8424-20135D60CC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195" y="513797"/>
            <a:ext cx="5406059" cy="3604039"/>
          </a:xfrm>
          <a:prstGeom prst="rect">
            <a:avLst/>
          </a:prstGeom>
        </p:spPr>
      </p:pic>
      <p:pic>
        <p:nvPicPr>
          <p:cNvPr id="7" name="Picture 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3855E5EB-64A8-B837-2A47-CB4DA0E6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43" y="368381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6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B7492-A51C-DA73-26C4-1E7AB726F6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4211B12-48BA-B824-14B8-527A4FAF5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3" y="368381"/>
            <a:ext cx="1362459" cy="39166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9A7795F-5656-BD4F-5B4F-0FD5924F59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1731" y="311701"/>
            <a:ext cx="3788074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</a:rPr>
              <a:t>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A6BF04-49F7-EAFE-C47A-33A66D9994A6}"/>
              </a:ext>
            </a:extLst>
          </p:cNvPr>
          <p:cNvSpPr txBox="1"/>
          <p:nvPr/>
        </p:nvSpPr>
        <p:spPr>
          <a:xfrm>
            <a:off x="1368941" y="3070034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definition: Clothes that are made and sold cheaply, so that people can buy new clothes often.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2F42ED-5411-D16F-0887-CDBDAD14F1DE}"/>
              </a:ext>
            </a:extLst>
          </p:cNvPr>
          <p:cNvSpPr txBox="1"/>
          <p:nvPr/>
        </p:nvSpPr>
        <p:spPr>
          <a:xfrm>
            <a:off x="980173" y="1435712"/>
            <a:ext cx="526600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Clothes that are made and sold cheaply, so that people can buy new clothes often</a:t>
            </a:r>
            <a:r>
              <a:rPr lang="en-GB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/>
          </a:p>
        </p:txBody>
      </p:sp>
      <p:pic>
        <p:nvPicPr>
          <p:cNvPr id="11" name="Picture 10" descr="Clothes hangers on a clothes rack lined up">
            <a:extLst>
              <a:ext uri="{FF2B5EF4-FFF2-40B4-BE49-F238E27FC236}">
                <a16:creationId xmlns:a16="http://schemas.microsoft.com/office/drawing/2014/main" id="{BA9B035D-C1CD-5C1A-5D00-74B9BC44C2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902" y="311701"/>
            <a:ext cx="5406059" cy="36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EAF642-AFBD-0F4A-A747-700CC492E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060" y="327205"/>
            <a:ext cx="5646720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  <a:latin typeface="+mj-lt"/>
              </a:rPr>
              <a:t>Fast fashion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28BBF-6D4D-A848-85A3-A233A0FC1F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746" y="1070072"/>
            <a:ext cx="5646720" cy="305883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latin typeface="British Council Sans" panose="020B0604020202020204" charset="0"/>
              </a:rPr>
              <a:t>Where can you buy fast fashion in your town?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latin typeface="British Council Sans" panose="020B0604020202020204" charset="0"/>
              </a:rPr>
              <a:t>What kinds of people buy fast fashion? Why?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latin typeface="British Council Sans" panose="020B0604020202020204" charset="0"/>
              </a:rPr>
              <a:t>What are the pros and cons of fast fashion?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latin typeface="British Council Sans" panose="020B0604020202020204" charset="0"/>
              </a:rPr>
              <a:t>Where can you get clothes that aren’t fast fashion?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latin typeface="British Council Sans" panose="020B0604020202020204" charset="0"/>
              </a:rPr>
              <a:t>Think and share your ideas.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GB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E8238-DB34-1447-8849-F4909714A4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254" y="537597"/>
            <a:ext cx="5328000" cy="355643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E1AE7A-D37C-5651-2833-90FFEADDD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6" y="394785"/>
            <a:ext cx="135952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6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graphicFrame>
        <p:nvGraphicFramePr>
          <p:cNvPr id="11" name="Google Shape;211;p7">
            <a:extLst>
              <a:ext uri="{FF2B5EF4-FFF2-40B4-BE49-F238E27FC236}">
                <a16:creationId xmlns:a16="http://schemas.microsoft.com/office/drawing/2014/main" id="{4B92F4BD-650E-2A4B-8F95-795B07210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061363"/>
              </p:ext>
            </p:extLst>
          </p:nvPr>
        </p:nvGraphicFramePr>
        <p:xfrm>
          <a:off x="223650" y="231930"/>
          <a:ext cx="11744700" cy="530905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7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2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800" b="1" u="none" strike="noStrike" cap="none">
                          <a:solidFill>
                            <a:schemeClr val="tx1"/>
                          </a:solidFill>
                        </a:rPr>
                        <a:t>Word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800" b="1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1.  item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a.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 place where large amounts of rubbish are buried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2.  produce (v)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b. 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natural materials</a:t>
                      </a:r>
                      <a:r>
                        <a:rPr lang="en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such as cotton or wool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3.  carbon emissions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c. 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material used to make clothes etc.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4. landfill site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d.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one object or unit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5.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biodegradable (adj)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e.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break up into small parts and disappear with time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6.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decompose (v)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f.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chemicals that are dangerous for the environment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7.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recyclable (adj)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g.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relating to the whole world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8.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raw materials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h.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make, create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9.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textile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i.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able to be recycled, used again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10. global (adj)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j. 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able to decay naturally, without causing harm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32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graphicFrame>
        <p:nvGraphicFramePr>
          <p:cNvPr id="11" name="Google Shape;211;p7">
            <a:extLst>
              <a:ext uri="{FF2B5EF4-FFF2-40B4-BE49-F238E27FC236}">
                <a16:creationId xmlns:a16="http://schemas.microsoft.com/office/drawing/2014/main" id="{4B92F4BD-650E-2A4B-8F95-795B07210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79100"/>
              </p:ext>
            </p:extLst>
          </p:nvPr>
        </p:nvGraphicFramePr>
        <p:xfrm>
          <a:off x="223650" y="231930"/>
          <a:ext cx="11744700" cy="530905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7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2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800" b="1" u="none" strike="noStrike" cap="none">
                          <a:solidFill>
                            <a:schemeClr val="tx1"/>
                          </a:solidFill>
                        </a:rPr>
                        <a:t>Word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800" b="1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1.  item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one object or unit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2.  produce (v)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h.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make, create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3.  carbon emissions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chemicals that are dangerous for the</a:t>
                      </a: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environment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4. landfill site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 place where large amounts of rubbish are buried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5.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biodegradable (adj)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j.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able to decay naturally, without causing harm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6.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decompose (v)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break up into small parts and disappear with time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7.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recyclable (adj)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i.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able to be recycled, used again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8.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raw materials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b. 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natural materials</a:t>
                      </a:r>
                      <a:r>
                        <a:rPr lang="en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such as cotton or wool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9.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textile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c. 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material used to make clothes etc.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10. global (adj)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g. 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relating to the whole world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86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EAF642-AFBD-0F4A-A747-700CC492E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1691" y="271981"/>
            <a:ext cx="5646720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</a:rPr>
              <a:t>Numbers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CD250E-78CC-F040-BFE5-EFD0B7EEAF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215" y="1569491"/>
            <a:ext cx="5678251" cy="2934269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dk2"/>
              </a:buClr>
              <a:buSzPts val="2400"/>
            </a:pPr>
            <a:r>
              <a:rPr lang="en-GB" sz="2000" b="1" dirty="0">
                <a:solidFill>
                  <a:srgbClr val="23085A"/>
                </a:solidFill>
                <a:latin typeface="+mn-lt"/>
              </a:rPr>
              <a:t>90% - </a:t>
            </a:r>
            <a:r>
              <a:rPr lang="en-GB" sz="2000" dirty="0">
                <a:solidFill>
                  <a:srgbClr val="23085A"/>
                </a:solidFill>
                <a:latin typeface="+mn-lt"/>
              </a:rPr>
              <a:t>Ninety per cent</a:t>
            </a:r>
          </a:p>
          <a:p>
            <a:pPr>
              <a:lnSpc>
                <a:spcPct val="200000"/>
              </a:lnSpc>
              <a:buClr>
                <a:schemeClr val="dk2"/>
              </a:buClr>
              <a:buSzPts val="2400"/>
            </a:pPr>
            <a:r>
              <a:rPr lang="en-GB" sz="2000" b="1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150,000,000</a:t>
            </a:r>
            <a:r>
              <a:rPr lang="en-GB" sz="200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200000"/>
              </a:lnSpc>
              <a:buClr>
                <a:schemeClr val="dk2"/>
              </a:buClr>
              <a:buSzPts val="2400"/>
            </a:pPr>
            <a:r>
              <a:rPr lang="en-GB" sz="2000" b="1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3.6</a:t>
            </a:r>
            <a:r>
              <a:rPr lang="en-GB" sz="200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200000"/>
              </a:lnSpc>
              <a:buClr>
                <a:schemeClr val="dk2"/>
              </a:buClr>
              <a:buSzPts val="2400"/>
            </a:pPr>
            <a:r>
              <a:rPr lang="en-GB" sz="2000" b="1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6,280</a:t>
            </a:r>
            <a:r>
              <a:rPr lang="en-GB" sz="200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 dirty="0">
              <a:solidFill>
                <a:srgbClr val="23085A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8F153-59B4-5146-865B-5C2E09AB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388" y="1569492"/>
            <a:ext cx="5413612" cy="4060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CFF01-21AA-D97B-DE4E-15BE0EABE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6" y="356881"/>
            <a:ext cx="135952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0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EAF642-AFBD-0F4A-A747-700CC492E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7893" y="271821"/>
            <a:ext cx="7758487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</a:rPr>
              <a:t>Number pronunciation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CD250E-78CC-F040-BFE5-EFD0B7EEAF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746" y="1569491"/>
            <a:ext cx="5646720" cy="3630305"/>
          </a:xfrm>
        </p:spPr>
        <p:txBody>
          <a:bodyPr/>
          <a:lstStyle/>
          <a:p>
            <a:pPr marL="457200" lvl="1">
              <a:lnSpc>
                <a:spcPct val="150000"/>
              </a:lnSpc>
              <a:spcAft>
                <a:spcPts val="300"/>
              </a:spcAft>
            </a:pPr>
            <a:r>
              <a:rPr lang="en-GB" b="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150,000,000 = a hundred and fifty million (not millions)</a:t>
            </a:r>
            <a:endParaRPr lang="en-GB" b="0" dirty="0">
              <a:solidFill>
                <a:srgbClr val="2308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300"/>
              </a:spcAft>
            </a:pPr>
            <a:r>
              <a:rPr lang="en-GB" b="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3.6 = three point six</a:t>
            </a:r>
            <a:endParaRPr lang="en-GB" b="0" dirty="0">
              <a:solidFill>
                <a:srgbClr val="2308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300"/>
              </a:spcAft>
            </a:pPr>
            <a:r>
              <a:rPr lang="en-GB" b="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6,280 = six thousand two hundred and eighty</a:t>
            </a:r>
            <a:endParaRPr lang="en-GB" sz="1800" b="0" dirty="0">
              <a:solidFill>
                <a:srgbClr val="23085A"/>
              </a:solidFill>
              <a:highlight>
                <a:srgbClr val="FFFFFF"/>
              </a:highligh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300"/>
              </a:spcAft>
            </a:pPr>
            <a:endParaRPr lang="en-GB" sz="3600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8F153-59B4-5146-865B-5C2E09AB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388" y="1569492"/>
            <a:ext cx="5413612" cy="4060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569F2-6112-52B8-CC3C-D41A76480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6" y="356881"/>
            <a:ext cx="135952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1EF35-9EF3-6AF3-007B-17C04124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12" y="0"/>
            <a:ext cx="8332962" cy="57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515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CA2429F5-8D23-4BE9-AD5F-F4572A1A6D86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165A9B3-7AF4-4E8E-9E34-E5B2E1B3EE61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7A85154B-35F0-4B5D-9ABB-C22ECFA91EBE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021BCEB-9709-4AD6-8637-80DEE4ED72A6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5E81798-6535-42DE-9E82-DC88799A933E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C0B9431-BB5E-4669-9CC7-BFFD8B5EAB8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- indigo</Template>
  <TotalTime>432</TotalTime>
  <Words>942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British Council Sans Headline</vt:lpstr>
      <vt:lpstr>British Council Sans</vt:lpstr>
      <vt:lpstr>Calibri</vt:lpstr>
      <vt:lpstr>Arial</vt:lpstr>
      <vt:lpstr>British Council Sans Light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on one  or two lines</dc:title>
  <dc:creator>Paul Braddock</dc:creator>
  <cp:lastModifiedBy>-ELLI KYRMANIDOU</cp:lastModifiedBy>
  <cp:revision>20</cp:revision>
  <cp:lastPrinted>2019-09-18T09:30:23Z</cp:lastPrinted>
  <dcterms:created xsi:type="dcterms:W3CDTF">2020-03-25T11:41:02Z</dcterms:created>
  <dcterms:modified xsi:type="dcterms:W3CDTF">2024-12-08T20:24:33Z</dcterms:modified>
</cp:coreProperties>
</file>