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8"/>
  </p:normalViewPr>
  <p:slideViewPr>
    <p:cSldViewPr snapToGrid="0" snapToObjects="1">
      <p:cViewPr varScale="1">
        <p:scale>
          <a:sx n="112" d="100"/>
          <a:sy n="112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smtClean="0"/>
              <a:pPr/>
              <a:t>6/22/19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330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455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43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204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146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6/22/19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226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6/22/19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848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6/22/19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074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6/22/19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835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114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6/22/19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185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116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oughtco.com/telling-stories-sequencing-your-ideas-1210770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73AAD3-DE82-E64E-ABFD-AE7F9E741C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Sequencing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92D68D0-5734-2044-8EF0-5B6173839E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aka arranging a story in a particular order with the help of linking words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3436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4E16F2-22DF-A84D-8AA8-3AC37BCF83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Good luck with your stories!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ABB1A9F-16BB-FF4B-8ABE-630E3EC83D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Reference: </a:t>
            </a:r>
            <a:r>
              <a:rPr lang="en-US" dirty="0" err="1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thoughtco.com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798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4D49A6-7C2D-484F-93F7-5D69F45AB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A Conference </a:t>
            </a:r>
            <a:br>
              <a:rPr lang="en-US" dirty="0"/>
            </a:br>
            <a:r>
              <a:rPr lang="en-US" dirty="0"/>
              <a:t>in Chicago 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A763C6-900E-0C4F-9E1E-1AE626767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 fontAlgn="base">
              <a:buNone/>
            </a:pPr>
            <a:r>
              <a:rPr lang="en-US" dirty="0">
                <a:highlight>
                  <a:srgbClr val="FFFF00"/>
                </a:highlight>
              </a:rPr>
              <a:t>Last week,</a:t>
            </a:r>
            <a:r>
              <a:rPr lang="en-US" dirty="0"/>
              <a:t> I visited Chicago to attend a business conference. </a:t>
            </a:r>
            <a:r>
              <a:rPr lang="en-US" dirty="0">
                <a:highlight>
                  <a:srgbClr val="FFFF00"/>
                </a:highlight>
              </a:rPr>
              <a:t>While</a:t>
            </a:r>
            <a:r>
              <a:rPr lang="en-US" dirty="0"/>
              <a:t> I was there, I decided to visit the Art Institute of Chicago. </a:t>
            </a:r>
            <a:r>
              <a:rPr lang="en-US" dirty="0">
                <a:highlight>
                  <a:srgbClr val="FFFF00"/>
                </a:highlight>
              </a:rPr>
              <a:t>To start off,</a:t>
            </a:r>
            <a:r>
              <a:rPr lang="en-US" dirty="0"/>
              <a:t> my flight was delayed. </a:t>
            </a:r>
            <a:r>
              <a:rPr lang="en-US" dirty="0">
                <a:highlight>
                  <a:srgbClr val="FFFF00"/>
                </a:highlight>
              </a:rPr>
              <a:t>Next,</a:t>
            </a:r>
            <a:r>
              <a:rPr lang="en-US" dirty="0"/>
              <a:t> the airline lost my luggage, so I had to wait for two hours at the airport while they tracked it down. </a:t>
            </a:r>
            <a:r>
              <a:rPr lang="en-US" dirty="0">
                <a:highlight>
                  <a:srgbClr val="FFFF00"/>
                </a:highlight>
              </a:rPr>
              <a:t>Unexpectedly,</a:t>
            </a:r>
            <a:r>
              <a:rPr lang="en-US" dirty="0"/>
              <a:t> the luggage had been set aside and forgotten.</a:t>
            </a:r>
            <a:endParaRPr lang="ru-RU" dirty="0"/>
          </a:p>
          <a:p>
            <a:pPr marL="0" indent="0" algn="just" fontAlgn="base">
              <a:buNone/>
            </a:pPr>
            <a:r>
              <a:rPr lang="en-US" dirty="0">
                <a:highlight>
                  <a:srgbClr val="FFFF00"/>
                </a:highlight>
              </a:rPr>
              <a:t>As soon as</a:t>
            </a:r>
            <a:r>
              <a:rPr lang="en-US" dirty="0"/>
              <a:t> they found my luggage, I found a taxi and rode into town. </a:t>
            </a:r>
            <a:r>
              <a:rPr lang="en-US" dirty="0">
                <a:highlight>
                  <a:srgbClr val="FFFF00"/>
                </a:highlight>
              </a:rPr>
              <a:t>During</a:t>
            </a:r>
            <a:r>
              <a:rPr lang="en-US" dirty="0"/>
              <a:t> the ride into town, the driver told me about his last visit to the Art Institute. </a:t>
            </a:r>
            <a:r>
              <a:rPr lang="en-US" dirty="0">
                <a:highlight>
                  <a:srgbClr val="FFFF00"/>
                </a:highlight>
              </a:rPr>
              <a:t>After</a:t>
            </a:r>
            <a:r>
              <a:rPr lang="en-US" dirty="0"/>
              <a:t> I had arrived safely, everything began to go smoothly. The business conference was very interesting, and I thoroughly enjoyed my visit to the institute. </a:t>
            </a:r>
            <a:r>
              <a:rPr lang="en-US" dirty="0">
                <a:highlight>
                  <a:srgbClr val="FFFF00"/>
                </a:highlight>
              </a:rPr>
              <a:t>Finally,</a:t>
            </a:r>
            <a:r>
              <a:rPr lang="en-US" dirty="0"/>
              <a:t> I caught my flight back to Seattle.</a:t>
            </a:r>
            <a:endParaRPr lang="ru-RU" dirty="0"/>
          </a:p>
          <a:p>
            <a:pPr marL="0" indent="0" algn="just" fontAlgn="base">
              <a:buNone/>
            </a:pPr>
            <a:r>
              <a:rPr lang="en-US" dirty="0">
                <a:highlight>
                  <a:srgbClr val="FFFF00"/>
                </a:highlight>
              </a:rPr>
              <a:t>Luckily,</a:t>
            </a:r>
            <a:r>
              <a:rPr lang="en-US" dirty="0"/>
              <a:t> everything went smoothly. I arrived home just in time to kiss my daughter good night. </a:t>
            </a:r>
            <a:endParaRPr lang="ru-RU" dirty="0"/>
          </a:p>
          <a:p>
            <a:pPr algn="just"/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7BCCD8-9990-CA4F-8353-10BC3341EECF}"/>
              </a:ext>
            </a:extLst>
          </p:cNvPr>
          <p:cNvSpPr txBox="1"/>
          <p:nvPr/>
        </p:nvSpPr>
        <p:spPr>
          <a:xfrm>
            <a:off x="1853610" y="1794510"/>
            <a:ext cx="1569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Read the text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738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1C45E6-E8FE-A246-9743-3B6EE54EB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Beginning</a:t>
            </a:r>
            <a:r>
              <a:rPr lang="ru-RU" dirty="0"/>
              <a:t> </a:t>
            </a:r>
            <a:br>
              <a:rPr lang="en-US" dirty="0"/>
            </a:br>
            <a:r>
              <a:rPr lang="ru-RU" dirty="0" err="1"/>
              <a:t>your</a:t>
            </a:r>
            <a:r>
              <a:rPr lang="ru-RU" dirty="0"/>
              <a:t> </a:t>
            </a:r>
            <a:r>
              <a:rPr lang="ru-RU" dirty="0" err="1"/>
              <a:t>story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3C6ACE-7602-EE4D-9AE2-E0CB20EB5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 fontAlgn="base"/>
            <a:r>
              <a:rPr lang="ru-RU" dirty="0" err="1"/>
              <a:t>First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all</a:t>
            </a:r>
            <a:r>
              <a:rPr lang="ru-RU" dirty="0"/>
              <a:t>,</a:t>
            </a:r>
          </a:p>
          <a:p>
            <a:pPr lvl="0" algn="ctr" fontAlgn="base"/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start</a:t>
            </a:r>
            <a:r>
              <a:rPr lang="ru-RU" dirty="0"/>
              <a:t> </a:t>
            </a:r>
            <a:r>
              <a:rPr lang="ru-RU" dirty="0" err="1"/>
              <a:t>off</a:t>
            </a:r>
            <a:r>
              <a:rPr lang="ru-RU" dirty="0"/>
              <a:t> </a:t>
            </a:r>
            <a:r>
              <a:rPr lang="ru-RU" dirty="0" err="1"/>
              <a:t>with</a:t>
            </a:r>
            <a:r>
              <a:rPr lang="ru-RU" dirty="0"/>
              <a:t>,</a:t>
            </a:r>
          </a:p>
          <a:p>
            <a:pPr lvl="0" algn="ctr" fontAlgn="base"/>
            <a:r>
              <a:rPr lang="ru-RU" dirty="0" err="1"/>
              <a:t>Initially</a:t>
            </a:r>
            <a:r>
              <a:rPr lang="ru-RU" dirty="0"/>
              <a:t>,</a:t>
            </a:r>
          </a:p>
          <a:p>
            <a:pPr lvl="0" algn="ctr" fontAlgn="base"/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begin</a:t>
            </a:r>
            <a:r>
              <a:rPr lang="ru-RU" dirty="0"/>
              <a:t> </a:t>
            </a:r>
            <a:r>
              <a:rPr lang="ru-RU" dirty="0" err="1"/>
              <a:t>with</a:t>
            </a:r>
            <a:r>
              <a:rPr lang="ru-RU" dirty="0"/>
              <a:t>,</a:t>
            </a:r>
          </a:p>
          <a:p>
            <a:pPr marL="0" indent="0" fontAlgn="base">
              <a:buNone/>
            </a:pPr>
            <a:r>
              <a:rPr lang="en-US" i="1" dirty="0"/>
              <a:t>Examples of using these beginning phrases include:</a:t>
            </a:r>
            <a:endParaRPr lang="ru-RU" i="1" dirty="0"/>
          </a:p>
          <a:p>
            <a:pPr lvl="0" fontAlgn="base"/>
            <a:r>
              <a:rPr lang="en-US" dirty="0"/>
              <a:t>To begin with, I began my education in London.</a:t>
            </a:r>
            <a:endParaRPr lang="ru-RU" dirty="0"/>
          </a:p>
          <a:p>
            <a:pPr lvl="0" fontAlgn="base"/>
            <a:r>
              <a:rPr lang="en-US" dirty="0"/>
              <a:t>First of all, I opened the cupboard.</a:t>
            </a:r>
            <a:endParaRPr lang="ru-RU" dirty="0"/>
          </a:p>
          <a:p>
            <a:pPr lvl="0" fontAlgn="base"/>
            <a:r>
              <a:rPr lang="en-US" dirty="0"/>
              <a:t>To start off with, we decided our destination was New York.</a:t>
            </a:r>
            <a:endParaRPr lang="ru-RU" dirty="0"/>
          </a:p>
          <a:p>
            <a:pPr lvl="0" fontAlgn="base"/>
            <a:r>
              <a:rPr lang="en-US" dirty="0"/>
              <a:t>Initially, I thought it was a bad idea.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9633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A09A42-3823-2B44-9D68-F6A96AEA0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Continuing</a:t>
            </a:r>
            <a:r>
              <a:rPr lang="ru-RU" dirty="0"/>
              <a:t> </a:t>
            </a:r>
            <a:br>
              <a:rPr lang="en-US" dirty="0"/>
            </a:b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story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BC2C75-89B2-5B48-8250-D0E1F00A6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ctr" fontAlgn="base"/>
            <a:r>
              <a:rPr lang="ru-RU" dirty="0" err="1"/>
              <a:t>Then</a:t>
            </a:r>
            <a:r>
              <a:rPr lang="ru-RU" dirty="0"/>
              <a:t>,</a:t>
            </a:r>
          </a:p>
          <a:p>
            <a:pPr lvl="0" algn="ctr" fontAlgn="base"/>
            <a:r>
              <a:rPr lang="ru-RU" dirty="0" err="1"/>
              <a:t>After</a:t>
            </a:r>
            <a:r>
              <a:rPr lang="ru-RU" dirty="0"/>
              <a:t> </a:t>
            </a:r>
            <a:r>
              <a:rPr lang="ru-RU" dirty="0" err="1"/>
              <a:t>that</a:t>
            </a:r>
            <a:r>
              <a:rPr lang="ru-RU" dirty="0"/>
              <a:t>,</a:t>
            </a:r>
          </a:p>
          <a:p>
            <a:pPr lvl="0" algn="ctr" fontAlgn="base"/>
            <a:r>
              <a:rPr lang="ru-RU" dirty="0" err="1"/>
              <a:t>Next</a:t>
            </a:r>
            <a:r>
              <a:rPr lang="ru-RU" dirty="0"/>
              <a:t>,</a:t>
            </a:r>
          </a:p>
          <a:p>
            <a:pPr lvl="0" algn="ctr" fontAlgn="base"/>
            <a:r>
              <a:rPr lang="en-US" dirty="0"/>
              <a:t>As soon as / When + full clause,</a:t>
            </a:r>
            <a:endParaRPr lang="ru-RU" dirty="0"/>
          </a:p>
          <a:p>
            <a:pPr lvl="0" algn="ctr" fontAlgn="base"/>
            <a:r>
              <a:rPr lang="ru-RU" dirty="0"/>
              <a:t>...</a:t>
            </a:r>
            <a:r>
              <a:rPr lang="ru-RU" dirty="0" err="1"/>
              <a:t>but</a:t>
            </a:r>
            <a:r>
              <a:rPr lang="ru-RU" dirty="0"/>
              <a:t> </a:t>
            </a:r>
            <a:r>
              <a:rPr lang="ru-RU" dirty="0" err="1"/>
              <a:t>then</a:t>
            </a:r>
            <a:endParaRPr lang="ru-RU" dirty="0"/>
          </a:p>
          <a:p>
            <a:pPr lvl="0" algn="ctr" fontAlgn="base"/>
            <a:r>
              <a:rPr lang="ru-RU" dirty="0" err="1"/>
              <a:t>Immediately</a:t>
            </a:r>
            <a:r>
              <a:rPr lang="ru-RU" dirty="0"/>
              <a:t>,</a:t>
            </a:r>
          </a:p>
          <a:p>
            <a:pPr marL="0" indent="0" fontAlgn="base">
              <a:buNone/>
            </a:pPr>
            <a:r>
              <a:rPr lang="en-US" i="1" dirty="0"/>
              <a:t>Examples of using these continuing phrases in a story include:</a:t>
            </a:r>
            <a:endParaRPr lang="ru-RU" i="1" dirty="0"/>
          </a:p>
          <a:p>
            <a:pPr lvl="0" fontAlgn="base"/>
            <a:r>
              <a:rPr lang="en-US" dirty="0"/>
              <a:t>Then, I started to get worried.</a:t>
            </a:r>
            <a:endParaRPr lang="ru-RU" dirty="0"/>
          </a:p>
          <a:p>
            <a:pPr lvl="0" fontAlgn="base"/>
            <a:r>
              <a:rPr lang="en-US" dirty="0"/>
              <a:t>After that, we knew that there would be no problem!</a:t>
            </a:r>
            <a:endParaRPr lang="ru-RU" dirty="0"/>
          </a:p>
          <a:p>
            <a:pPr lvl="0" fontAlgn="base"/>
            <a:r>
              <a:rPr lang="en-US" dirty="0"/>
              <a:t>Next, we decided on our strategy.</a:t>
            </a:r>
            <a:endParaRPr lang="ru-RU" dirty="0"/>
          </a:p>
          <a:p>
            <a:pPr lvl="0" fontAlgn="base"/>
            <a:r>
              <a:rPr lang="en-US" dirty="0"/>
              <a:t>As soon as we arrived, we unpacked our bags.</a:t>
            </a:r>
            <a:endParaRPr lang="ru-RU" dirty="0"/>
          </a:p>
          <a:p>
            <a:pPr lvl="0" fontAlgn="base"/>
            <a:r>
              <a:rPr lang="en-US" dirty="0"/>
              <a:t>We were sure everything was ready, but then we discovered some unexpected problems.</a:t>
            </a:r>
            <a:endParaRPr lang="ru-RU" dirty="0"/>
          </a:p>
          <a:p>
            <a:pPr lvl="0" fontAlgn="base"/>
            <a:r>
              <a:rPr lang="en-US" dirty="0"/>
              <a:t>Immediately, I telephoned my friend Tom.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299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02524-BDAF-654D-B4CD-213A93F6C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Interruptions </a:t>
            </a:r>
            <a:br>
              <a:rPr lang="en-US" dirty="0"/>
            </a:br>
            <a:r>
              <a:rPr lang="en-US" dirty="0"/>
              <a:t>and Adding </a:t>
            </a:r>
            <a:br>
              <a:rPr lang="en-US" dirty="0"/>
            </a:br>
            <a:r>
              <a:rPr lang="en-US" dirty="0"/>
              <a:t>New Elements </a:t>
            </a:r>
            <a:br>
              <a:rPr lang="en-US" dirty="0"/>
            </a:br>
            <a:r>
              <a:rPr lang="en-US" dirty="0"/>
              <a:t>to the Story</a:t>
            </a:r>
            <a:r>
              <a:rPr lang="ru-RU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3DD906-6A6E-1144-8401-B9CD7F8A8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en-US" i="1" dirty="0"/>
              <a:t>You can use the following expressions to add suspense to your story:</a:t>
            </a:r>
            <a:endParaRPr lang="ru-RU" i="1" dirty="0"/>
          </a:p>
          <a:p>
            <a:pPr lvl="0" algn="ctr" fontAlgn="base"/>
            <a:r>
              <a:rPr lang="ru-RU" dirty="0" err="1"/>
              <a:t>Suddenly</a:t>
            </a:r>
            <a:r>
              <a:rPr lang="ru-RU" dirty="0"/>
              <a:t>,</a:t>
            </a:r>
          </a:p>
          <a:p>
            <a:pPr lvl="0" algn="ctr" fontAlgn="base"/>
            <a:r>
              <a:rPr lang="ru-RU" dirty="0" err="1"/>
              <a:t>Unexpectedly</a:t>
            </a:r>
            <a:r>
              <a:rPr lang="ru-RU" dirty="0"/>
              <a:t>,</a:t>
            </a:r>
          </a:p>
          <a:p>
            <a:pPr marL="0" indent="0" fontAlgn="base">
              <a:buNone/>
            </a:pPr>
            <a:r>
              <a:rPr lang="en-US" i="1" dirty="0"/>
              <a:t>Examples of using these interrupting phrases or turning to a new element include:</a:t>
            </a:r>
            <a:endParaRPr lang="ru-RU" i="1" dirty="0"/>
          </a:p>
          <a:p>
            <a:pPr lvl="0" fontAlgn="base"/>
            <a:r>
              <a:rPr lang="en-US" dirty="0"/>
              <a:t>Suddenly, a child burst into the room with a note for Ms. Smith.</a:t>
            </a:r>
            <a:endParaRPr lang="ru-RU" dirty="0"/>
          </a:p>
          <a:p>
            <a:pPr lvl="0" fontAlgn="base"/>
            <a:r>
              <a:rPr lang="en-US" dirty="0"/>
              <a:t>Unexpectedly, the people in the room didn't agree with the mayor.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9501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6FFCCF-63CD-4C4A-857D-0C05DD283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Events Occurring </a:t>
            </a:r>
            <a:br>
              <a:rPr lang="en-US" dirty="0"/>
            </a:br>
            <a:r>
              <a:rPr lang="en-US" dirty="0"/>
              <a:t>at the Same Time 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9C20C5-164F-E14B-B3FE-E93BD8A31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fontAlgn="base"/>
            <a:r>
              <a:rPr lang="en-US" dirty="0"/>
              <a:t>While / As + subject + verb + dependent clause or independent clause + while / as + subject + verb</a:t>
            </a:r>
            <a:endParaRPr lang="ru-RU" dirty="0"/>
          </a:p>
          <a:p>
            <a:pPr marL="0" indent="0" fontAlgn="base">
              <a:buNone/>
            </a:pPr>
            <a:r>
              <a:rPr lang="en-US" i="1" dirty="0"/>
              <a:t>An example of using "while" in a sentence is:</a:t>
            </a:r>
            <a:endParaRPr lang="ru-RU" i="1" dirty="0"/>
          </a:p>
          <a:p>
            <a:pPr lvl="0" fontAlgn="base"/>
            <a:r>
              <a:rPr lang="en-US" dirty="0"/>
              <a:t>While I was giving the presentation, a member of the audience asked an interesting question.</a:t>
            </a:r>
            <a:endParaRPr lang="ru-RU" dirty="0"/>
          </a:p>
          <a:p>
            <a:pPr lvl="0" fontAlgn="base"/>
            <a:r>
              <a:rPr lang="en-US" dirty="0"/>
              <a:t>Jennifer told her story as I prepared dinner. </a:t>
            </a:r>
            <a:endParaRPr lang="ru-RU" dirty="0"/>
          </a:p>
          <a:p>
            <a:pPr marL="0" indent="0" fontAlgn="base">
              <a:buNone/>
            </a:pPr>
            <a:r>
              <a:rPr lang="en-US" i="1" dirty="0"/>
              <a:t>The construction for using "during" in a sentence is:</a:t>
            </a:r>
            <a:endParaRPr lang="ru-RU" i="1" dirty="0"/>
          </a:p>
          <a:p>
            <a:pPr lvl="0" fontAlgn="base"/>
            <a:r>
              <a:rPr lang="ru-RU" dirty="0" err="1"/>
              <a:t>During</a:t>
            </a:r>
            <a:r>
              <a:rPr lang="ru-RU" dirty="0"/>
              <a:t> + </a:t>
            </a:r>
            <a:r>
              <a:rPr lang="ru-RU" dirty="0" err="1"/>
              <a:t>noun</a:t>
            </a:r>
            <a:r>
              <a:rPr lang="ru-RU" dirty="0"/>
              <a:t> (</a:t>
            </a:r>
            <a:r>
              <a:rPr lang="ru-RU" dirty="0" err="1"/>
              <a:t>noun</a:t>
            </a:r>
            <a:r>
              <a:rPr lang="ru-RU" dirty="0"/>
              <a:t> </a:t>
            </a:r>
            <a:r>
              <a:rPr lang="ru-RU" dirty="0" err="1"/>
              <a:t>clause</a:t>
            </a:r>
            <a:r>
              <a:rPr lang="ru-RU" dirty="0"/>
              <a:t>)</a:t>
            </a:r>
          </a:p>
          <a:p>
            <a:pPr marL="0" indent="0" fontAlgn="base">
              <a:buNone/>
            </a:pPr>
            <a:r>
              <a:rPr lang="en-US" i="1" dirty="0"/>
              <a:t>Examples of using "during" in a sentence include:</a:t>
            </a:r>
            <a:endParaRPr lang="ru-RU" i="1" dirty="0"/>
          </a:p>
          <a:p>
            <a:pPr lvl="0" fontAlgn="base"/>
            <a:r>
              <a:rPr lang="en-US" dirty="0"/>
              <a:t>During the meeting, Jack came over and asked me a few questions.</a:t>
            </a:r>
            <a:endParaRPr lang="ru-RU" dirty="0"/>
          </a:p>
          <a:p>
            <a:r>
              <a:rPr lang="en-US" dirty="0"/>
              <a:t>We explored a number of approaches during the presentation. 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92064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ACDBBD-7A16-914A-9FBD-5AEFA7D99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Ending </a:t>
            </a:r>
            <a:br>
              <a:rPr lang="en-US" dirty="0"/>
            </a:br>
            <a:r>
              <a:rPr lang="en-US" dirty="0"/>
              <a:t>the Story 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07EA16-6C24-5344-AA51-4B6427F29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en-US" i="1" dirty="0"/>
              <a:t>Mark the end of your story with these introductory phrases:</a:t>
            </a:r>
            <a:endParaRPr lang="ru-RU" i="1" dirty="0"/>
          </a:p>
          <a:p>
            <a:pPr lvl="0" algn="ctr" fontAlgn="base"/>
            <a:r>
              <a:rPr lang="ru-RU" dirty="0" err="1"/>
              <a:t>Finally</a:t>
            </a:r>
            <a:r>
              <a:rPr lang="ru-RU" dirty="0"/>
              <a:t>,</a:t>
            </a:r>
          </a:p>
          <a:p>
            <a:pPr lvl="0" algn="ctr" fontAlgn="base"/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end</a:t>
            </a:r>
            <a:r>
              <a:rPr lang="ru-RU" dirty="0"/>
              <a:t>,</a:t>
            </a:r>
          </a:p>
          <a:p>
            <a:pPr lvl="0" algn="ctr" fontAlgn="base"/>
            <a:r>
              <a:rPr lang="ru-RU" dirty="0" err="1"/>
              <a:t>Eventually</a:t>
            </a:r>
            <a:r>
              <a:rPr lang="ru-RU" dirty="0"/>
              <a:t>,</a:t>
            </a:r>
          </a:p>
          <a:p>
            <a:pPr marL="0" indent="0" fontAlgn="base">
              <a:buNone/>
            </a:pPr>
            <a:r>
              <a:rPr lang="en-US" i="1" dirty="0"/>
              <a:t>Examples of using these ending words in a story include:</a:t>
            </a:r>
            <a:endParaRPr lang="ru-RU" i="1" dirty="0"/>
          </a:p>
          <a:p>
            <a:pPr lvl="0" fontAlgn="base"/>
            <a:r>
              <a:rPr lang="en-US" dirty="0"/>
              <a:t>Finally, I flew to London for my meeting with Jack.</a:t>
            </a:r>
            <a:endParaRPr lang="ru-RU" dirty="0"/>
          </a:p>
          <a:p>
            <a:pPr lvl="0" fontAlgn="base"/>
            <a:r>
              <a:rPr lang="en-US" dirty="0"/>
              <a:t>In the end, he decided to postpone the project.</a:t>
            </a:r>
            <a:endParaRPr lang="ru-RU" dirty="0"/>
          </a:p>
          <a:p>
            <a:pPr lvl="0" fontAlgn="base"/>
            <a:r>
              <a:rPr lang="en-US" dirty="0"/>
              <a:t>Eventually, we became tired and returned home.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3486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289824-FB2B-154F-9FEB-FE0784ADA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Sequencing Quiz 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0007EC-07AC-3343-A3F5-E75FF6DA2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 fontAlgn="base">
              <a:buNone/>
            </a:pPr>
            <a:r>
              <a:rPr lang="en-US" i="1" dirty="0"/>
              <a:t>Provide an appropriate sequencing word to fill in the blanks. The answers follow the quiz.</a:t>
            </a:r>
            <a:endParaRPr lang="ru-RU" i="1" dirty="0"/>
          </a:p>
          <a:p>
            <a:pPr marL="0" indent="0" algn="just" fontAlgn="base">
              <a:buNone/>
            </a:pPr>
            <a:r>
              <a:rPr lang="en-US" dirty="0"/>
              <a:t>My friend and I visited Rome last summer. (1) ________, we flew from New York to Rome in first class. It was fantastic! (2) _________ we arrived in Rome, we (3) ______ went to the hotel and took a long nap. (4) ________, we went out to find a great restaurant for dinner. (5) ________, a scooter appeared out of nowhere and almost hit me! The rest of the trip had no surprises. (6) __________, we began to explore Rome. (7) ________ the afternoons, we visited ruins and museums. At night, we hit the clubs and wandered the streets. One night, (8) ________ I was getting some ice cream, I saw an old friend from high school. Imagine that! (9) _________, we caught our flight back to New York. We were happy and ready to begin work again.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9819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E20C03-A038-C246-9382-84D70FC8A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Answers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0FF9FA-71BF-9144-BBCE-CA545509C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en" i="1" dirty="0"/>
              <a:t>Multiple answers are possible for some of the blanks: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" dirty="0"/>
              <a:t>First of all / To start off with / Initially / To begin with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" dirty="0"/>
              <a:t>As soon as / When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" dirty="0"/>
              <a:t>immediately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" dirty="0"/>
              <a:t>Then / After that / Next 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" dirty="0"/>
              <a:t>Suddenly / Unexpectedly 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" dirty="0"/>
              <a:t>Then / After that / Next 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" dirty="0"/>
              <a:t>During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" dirty="0"/>
              <a:t>While / As 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" dirty="0"/>
              <a:t>Finally / In the end / Eventually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218066"/>
      </p:ext>
    </p:extLst>
  </p:cSld>
  <p:clrMapOvr>
    <a:masterClrMapping/>
  </p:clrMapOvr>
</p:sld>
</file>

<file path=ppt/theme/theme1.xml><?xml version="1.0" encoding="utf-8"?>
<a:theme xmlns:a="http://schemas.openxmlformats.org/drawingml/2006/main" name="Атлас">
  <a:themeElements>
    <a:clrScheme name="Атлас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Атлас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тлас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{6B21F6C3-CA62-0D42-BE2B-B2FB4883AE4B}tf16401369</Template>
  <TotalTime>76</TotalTime>
  <Words>743</Words>
  <Application>Microsoft Macintosh PowerPoint</Application>
  <PresentationFormat>Широкоэкранный</PresentationFormat>
  <Paragraphs>73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 Light</vt:lpstr>
      <vt:lpstr>Rockwell</vt:lpstr>
      <vt:lpstr>Wingdings</vt:lpstr>
      <vt:lpstr>Атлас</vt:lpstr>
      <vt:lpstr>Sequencing</vt:lpstr>
      <vt:lpstr> A Conference  in Chicago  </vt:lpstr>
      <vt:lpstr>Beginning  your story</vt:lpstr>
      <vt:lpstr>Continuing  the story</vt:lpstr>
      <vt:lpstr>Interruptions  and Adding  New Elements  to the Story </vt:lpstr>
      <vt:lpstr>Events Occurring  at the Same Time </vt:lpstr>
      <vt:lpstr>Ending  the Story </vt:lpstr>
      <vt:lpstr>Sequencing Quiz </vt:lpstr>
      <vt:lpstr>Answers</vt:lpstr>
      <vt:lpstr>Good luck with your stories!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Sequencing</dc:title>
  <dc:creator>Olga Borisova</dc:creator>
  <cp:lastModifiedBy>Olga Borisova</cp:lastModifiedBy>
  <cp:revision>3</cp:revision>
  <dcterms:created xsi:type="dcterms:W3CDTF">2019-06-22T07:56:39Z</dcterms:created>
  <dcterms:modified xsi:type="dcterms:W3CDTF">2019-06-22T10:06:57Z</dcterms:modified>
</cp:coreProperties>
</file>