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9" d="100"/>
          <a:sy n="39" d="100"/>
        </p:scale>
        <p:origin x="186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2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9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0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7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3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8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4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DC24-E93A-476A-B45E-B4F12E28E8DD}" type="datetimeFigureOut">
              <a:rPr lang="en-US" smtClean="0"/>
              <a:t>15-May-18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DC90D-043F-4311-BCA6-DCEA99831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7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71E10F6B-6CF5-45C4-B41C-C6F0CCCCF403}"/>
              </a:ext>
            </a:extLst>
          </p:cNvPr>
          <p:cNvSpPr/>
          <p:nvPr/>
        </p:nvSpPr>
        <p:spPr>
          <a:xfrm>
            <a:off x="190500" y="171450"/>
            <a:ext cx="6400800" cy="9563100"/>
          </a:xfrm>
          <a:prstGeom prst="round2Diag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9F042847-6352-49EE-9A01-E8C18FE7E711}"/>
              </a:ext>
            </a:extLst>
          </p:cNvPr>
          <p:cNvSpPr/>
          <p:nvPr/>
        </p:nvSpPr>
        <p:spPr>
          <a:xfrm>
            <a:off x="447675" y="1225550"/>
            <a:ext cx="5962650" cy="381000"/>
          </a:xfrm>
          <a:prstGeom prst="round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A) Sort the linking words below in the correct box.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4CB376-55D7-4E44-B0DB-257D9EBCA63E}"/>
              </a:ext>
            </a:extLst>
          </p:cNvPr>
          <p:cNvSpPr/>
          <p:nvPr/>
        </p:nvSpPr>
        <p:spPr>
          <a:xfrm>
            <a:off x="210026" y="1831779"/>
            <a:ext cx="66479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addition		For example		such as	</a:t>
            </a:r>
          </a:p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Like	Furthermore		Also		For instance 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90CBD1-D79B-4E70-A401-3A952B7F64CC}"/>
              </a:ext>
            </a:extLst>
          </p:cNvPr>
          <p:cNvSpPr/>
          <p:nvPr/>
        </p:nvSpPr>
        <p:spPr>
          <a:xfrm>
            <a:off x="940402" y="124420"/>
            <a:ext cx="4977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LINKING WORDS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BB6D1063-2C55-4231-8347-DC9214997E40}"/>
              </a:ext>
            </a:extLst>
          </p:cNvPr>
          <p:cNvSpPr/>
          <p:nvPr/>
        </p:nvSpPr>
        <p:spPr>
          <a:xfrm>
            <a:off x="1741895" y="4735952"/>
            <a:ext cx="453814" cy="1769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CD061435-6F80-4D29-96EA-336B9CB95A38}"/>
              </a:ext>
            </a:extLst>
          </p:cNvPr>
          <p:cNvSpPr/>
          <p:nvPr/>
        </p:nvSpPr>
        <p:spPr>
          <a:xfrm>
            <a:off x="4657682" y="4758767"/>
            <a:ext cx="515040" cy="17694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llout: Right Arrow 9">
            <a:extLst>
              <a:ext uri="{FF2B5EF4-FFF2-40B4-BE49-F238E27FC236}">
                <a16:creationId xmlns:a16="http://schemas.microsoft.com/office/drawing/2014/main" id="{9A099128-3F79-474B-BD9C-C8C9EFFF530C}"/>
              </a:ext>
            </a:extLst>
          </p:cNvPr>
          <p:cNvSpPr/>
          <p:nvPr/>
        </p:nvSpPr>
        <p:spPr>
          <a:xfrm rot="16200000">
            <a:off x="712937" y="2858884"/>
            <a:ext cx="2563736" cy="2488598"/>
          </a:xfrm>
          <a:prstGeom prst="rightArrowCallout">
            <a:avLst>
              <a:gd name="adj1" fmla="val 25000"/>
              <a:gd name="adj2" fmla="val 22448"/>
              <a:gd name="adj3" fmla="val 30614"/>
              <a:gd name="adj4" fmla="val 6497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llout: Right Arrow 11">
            <a:extLst>
              <a:ext uri="{FF2B5EF4-FFF2-40B4-BE49-F238E27FC236}">
                <a16:creationId xmlns:a16="http://schemas.microsoft.com/office/drawing/2014/main" id="{884DFE49-04ED-45D2-86C4-B17006D83E87}"/>
              </a:ext>
            </a:extLst>
          </p:cNvPr>
          <p:cNvSpPr/>
          <p:nvPr/>
        </p:nvSpPr>
        <p:spPr>
          <a:xfrm rot="16200000">
            <a:off x="3633334" y="2858884"/>
            <a:ext cx="2563736" cy="2488598"/>
          </a:xfrm>
          <a:prstGeom prst="rightArrowCallout">
            <a:avLst>
              <a:gd name="adj1" fmla="val 25000"/>
              <a:gd name="adj2" fmla="val 22448"/>
              <a:gd name="adj3" fmla="val 30614"/>
              <a:gd name="adj4" fmla="val 6497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C41E44E-435E-4101-B2B1-FC6ADD9A5ADE}"/>
              </a:ext>
            </a:extLst>
          </p:cNvPr>
          <p:cNvSpPr/>
          <p:nvPr/>
        </p:nvSpPr>
        <p:spPr>
          <a:xfrm>
            <a:off x="-866266" y="3138389"/>
            <a:ext cx="552394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erlin Sans FB Demi" panose="020E0802020502020306" pitchFamily="34" charset="0"/>
              </a:rPr>
              <a:t>GIVING EXAMPLES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250E53-51DF-4A3D-A58F-4C5862ABC714}"/>
              </a:ext>
            </a:extLst>
          </p:cNvPr>
          <p:cNvSpPr/>
          <p:nvPr/>
        </p:nvSpPr>
        <p:spPr>
          <a:xfrm>
            <a:off x="2124118" y="3151234"/>
            <a:ext cx="552394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erlin Sans FB Demi" panose="020E0802020502020306" pitchFamily="34" charset="0"/>
              </a:rPr>
              <a:t>ADDING INFORMATION</a:t>
            </a:r>
            <a:endParaRPr lang="en-US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F965CD-CEE9-413F-A21A-A412C3A1B620}"/>
              </a:ext>
            </a:extLst>
          </p:cNvPr>
          <p:cNvSpPr txBox="1"/>
          <p:nvPr/>
        </p:nvSpPr>
        <p:spPr>
          <a:xfrm>
            <a:off x="3928423" y="4583668"/>
            <a:ext cx="986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Also</a:t>
            </a:r>
          </a:p>
        </p:txBody>
      </p:sp>
      <p:sp>
        <p:nvSpPr>
          <p:cNvPr id="18" name="Rectangle: Single Corner Rounded 17">
            <a:extLst>
              <a:ext uri="{FF2B5EF4-FFF2-40B4-BE49-F238E27FC236}">
                <a16:creationId xmlns:a16="http://schemas.microsoft.com/office/drawing/2014/main" id="{2B82379A-6EA5-4140-910F-DFEF4503DB2B}"/>
              </a:ext>
            </a:extLst>
          </p:cNvPr>
          <p:cNvSpPr/>
          <p:nvPr/>
        </p:nvSpPr>
        <p:spPr>
          <a:xfrm>
            <a:off x="409575" y="5605597"/>
            <a:ext cx="5962650" cy="381000"/>
          </a:xfrm>
          <a:prstGeom prst="round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B) Write sentences using the linking words above.</a:t>
            </a:r>
          </a:p>
        </p:txBody>
      </p:sp>
      <p:sp>
        <p:nvSpPr>
          <p:cNvPr id="19" name="Rectangle: Folded Corner 18">
            <a:extLst>
              <a:ext uri="{FF2B5EF4-FFF2-40B4-BE49-F238E27FC236}">
                <a16:creationId xmlns:a16="http://schemas.microsoft.com/office/drawing/2014/main" id="{DA3E2B4C-9F45-4BBD-B98C-147EE4660758}"/>
              </a:ext>
            </a:extLst>
          </p:cNvPr>
          <p:cNvSpPr/>
          <p:nvPr/>
        </p:nvSpPr>
        <p:spPr>
          <a:xfrm>
            <a:off x="241522" y="6582505"/>
            <a:ext cx="3102140" cy="297115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1._________________________________________________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dirty="0"/>
              <a:t>2._________________________________________________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dirty="0"/>
              <a:t>3._______________________________________________</a:t>
            </a:r>
          </a:p>
        </p:txBody>
      </p:sp>
      <p:sp>
        <p:nvSpPr>
          <p:cNvPr id="21" name="Rectangle: Folded Corner 20">
            <a:extLst>
              <a:ext uri="{FF2B5EF4-FFF2-40B4-BE49-F238E27FC236}">
                <a16:creationId xmlns:a16="http://schemas.microsoft.com/office/drawing/2014/main" id="{2948C21E-6163-42F7-9103-3E4C1E6F433A}"/>
              </a:ext>
            </a:extLst>
          </p:cNvPr>
          <p:cNvSpPr/>
          <p:nvPr/>
        </p:nvSpPr>
        <p:spPr>
          <a:xfrm>
            <a:off x="3403697" y="6582505"/>
            <a:ext cx="3102140" cy="2919841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1._________________________________________________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dirty="0"/>
              <a:t>2._________________________________________________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dirty="0"/>
              <a:t>3._______________________________________________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31964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71E10F6B-6CF5-45C4-B41C-C6F0CCCCF403}"/>
              </a:ext>
            </a:extLst>
          </p:cNvPr>
          <p:cNvSpPr/>
          <p:nvPr/>
        </p:nvSpPr>
        <p:spPr>
          <a:xfrm>
            <a:off x="190500" y="171450"/>
            <a:ext cx="6400800" cy="9563100"/>
          </a:xfrm>
          <a:prstGeom prst="round2Diag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9F042847-6352-49EE-9A01-E8C18FE7E711}"/>
              </a:ext>
            </a:extLst>
          </p:cNvPr>
          <p:cNvSpPr/>
          <p:nvPr/>
        </p:nvSpPr>
        <p:spPr>
          <a:xfrm>
            <a:off x="447675" y="1225550"/>
            <a:ext cx="5962650" cy="381000"/>
          </a:xfrm>
          <a:prstGeom prst="round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A) Fill in the gap using the appropriate linking word from below.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90CBD1-D79B-4E70-A401-3A952B7F64CC}"/>
              </a:ext>
            </a:extLst>
          </p:cNvPr>
          <p:cNvSpPr/>
          <p:nvPr/>
        </p:nvSpPr>
        <p:spPr>
          <a:xfrm>
            <a:off x="940402" y="124420"/>
            <a:ext cx="4977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LINKING WORDS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7AD688-C4BC-40F0-928B-A51F887E7AC1}"/>
              </a:ext>
            </a:extLst>
          </p:cNvPr>
          <p:cNvSpPr/>
          <p:nvPr/>
        </p:nvSpPr>
        <p:spPr>
          <a:xfrm>
            <a:off x="210026" y="1732923"/>
            <a:ext cx="66479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addition		For example		such as	</a:t>
            </a:r>
          </a:p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Like	Furthermore		Also		For instance 	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CAA4392-3BB4-4706-9C77-64E71707A1CA}"/>
              </a:ext>
            </a:extLst>
          </p:cNvPr>
          <p:cNvGrpSpPr/>
          <p:nvPr/>
        </p:nvGrpSpPr>
        <p:grpSpPr>
          <a:xfrm>
            <a:off x="404622" y="2669978"/>
            <a:ext cx="5972556" cy="7294305"/>
            <a:chOff x="404622" y="2669978"/>
            <a:chExt cx="5972556" cy="7294305"/>
          </a:xfrm>
        </p:grpSpPr>
        <p:sp>
          <p:nvSpPr>
            <p:cNvPr id="2" name="Rectangle: Top Corners Rounded 1">
              <a:extLst>
                <a:ext uri="{FF2B5EF4-FFF2-40B4-BE49-F238E27FC236}">
                  <a16:creationId xmlns:a16="http://schemas.microsoft.com/office/drawing/2014/main" id="{90A4958D-2967-406B-B535-F09E1DABFDC3}"/>
                </a:ext>
              </a:extLst>
            </p:cNvPr>
            <p:cNvSpPr/>
            <p:nvPr/>
          </p:nvSpPr>
          <p:spPr>
            <a:xfrm rot="10800000">
              <a:off x="404622" y="2708079"/>
              <a:ext cx="5972556" cy="7026470"/>
            </a:xfrm>
            <a:prstGeom prst="round2Same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D2DE904-0D01-4F89-9EE1-FB27C963EEB8}"/>
                </a:ext>
              </a:extLst>
            </p:cNvPr>
            <p:cNvSpPr txBox="1"/>
            <p:nvPr/>
          </p:nvSpPr>
          <p:spPr>
            <a:xfrm>
              <a:off x="447675" y="2669978"/>
              <a:ext cx="5929503" cy="7294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dirty="0"/>
                <a:t>Chuck enjoys desserts __________ brownies, cheesecake, and macaroons.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When I go camping, I bring lots of things. __________, I take a fishing rod, matches, and a sleeping bag.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In big cities __________ London and Tokyo, accommodation is very expensive.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Driving while distracted increases your chances of getting into an accident. __________, it endangers the lives of other drivers.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Juan loves rock musicians from the 1970s __________ Jimmy Hendrix and Janis Joplin.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Car companies __________ Toyota and Ford make their automobiles in many different countries.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If you’re having visitors for dinner, try to get as much done in advance as possible. __________, set the table the day before.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She always arrives on time. __________, her work is always excellent.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Characters __________ Cinderella, Dracula, and Frankenstein continue to appear in movies and novels.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This college has a great reputation. __________, you’ll be close to the city so we can visit easily.</a:t>
              </a:r>
            </a:p>
            <a:p>
              <a:pPr marL="342900" indent="-342900">
                <a:buAutoNum type="arabicPeriod"/>
              </a:pPr>
              <a:r>
                <a:rPr lang="en-US" dirty="0"/>
                <a:t>Reading is a good way to learn new vocabulary words. __________, it can improve your ability to spell words correctly.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669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256</Words>
  <Application>Microsoft Office PowerPoint</Application>
  <PresentationFormat>A4 Paper (210x297 mm)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Berlin Sans FB Demi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Amira AlBalushi</dc:creator>
  <cp:lastModifiedBy>Amira AlBalushi</cp:lastModifiedBy>
  <cp:revision>34</cp:revision>
  <dcterms:created xsi:type="dcterms:W3CDTF">2018-05-14T22:49:18Z</dcterms:created>
  <dcterms:modified xsi:type="dcterms:W3CDTF">2018-05-14T23:28:17Z</dcterms:modified>
</cp:coreProperties>
</file>