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embeddedFontLst>
    <p:embeddedFont>
      <p:font typeface="Sora Light" panose="020B0604020202020204" charset="0"/>
      <p:regular r:id="rId13"/>
    </p:embeddedFont>
    <p:embeddedFont>
      <p:font typeface="Sora SemiBold" panose="020B0604020202020204" charset="0"/>
      <p:regular r:id="rId14"/>
    </p:embeddedFont>
    <p:embeddedFont>
      <p:font typeface="Trebuchet MS" panose="020B0603020202020204" pitchFamily="34" charset="0"/>
      <p:regular r:id="rId15"/>
      <p:bold r:id="rId16"/>
      <p:italic r:id="rId17"/>
      <p:boldItalic r:id="rId1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382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txBody>
          <a:bodyPr/>
          <a:lstStyle/>
          <a:p>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google.com/search?q=%CE%B5%CE%B9%CE%BA%CE%BF%CE%BD%CE%BF%CE%BC%CE%B1%CF%87%CE%B9%CE%B1+%CE%BF%CF%81%CE%B9%CF%83%CE%BC%CE%BF%CF%83+%CE%91%CF%81%CE%B2%CE%B5%CE%BB%CE%AD%CF%81&amp;sca_esv=4ef347e5cd8f3683&amp;biw=1536&amp;bih=695&amp;sxsrf=APpeQntAHyywAPskEr6j-QdsJC8SkB1erA%3A1790176893554&amp;ei=fe6zavWrIcesxc8PseKDmAs&amp;ved=2ahUKEwi13szOgIWXAxVHVvEDHTHxALMQ4dUDegQIBhAM&amp;uact=5&amp;oq=%CE%B5%CE%B9%CE%BA%CE%BF%CE%BD%CE%BF%CE%BC%CE%B1%CF%87%CE%B9%CE%B1+%CE%BF%CF%81%CE%B9%CF%83%CE%BC%CE%BF%CF%83+%CE%91%CF%81%CE%B2%CE%B5%CE%BB%CE%AD%CF%81&amp;gs_lp=Egxnd3Mtd2l6LXNlcnAiNM61zrnOus6_zr3Ov868zrHPh865zrEgzr_Pgc65z4POvM6_z4MgzpHPgc6yzrXOu86tz4EyBRAhGKABMgUQIRigATIFECEYnwVIti1Q1QJYviZwAXgBkAEAmAGSA6ABzA2qAQkwLjQuMy4wLjG4AQPIAQD4AQGYAgmgApoOwgIKEAAYRxjWBBiwA8ICFxAuGNwGGLgGGNoGGNgCGMgDGLAD2AEBwgIGEAAYFhgewgIFEAAY7wXCAggQABiJBRiiBMICBxAhGAoYoAGYAwCIBgGQBhC6BgYIARABGBmSBwkxLjMuNC4wLjGgB6EksgcJMC4zLjQuMC4xuAeQDsIHBzAuMS42LjLIBy2ACAE&amp;sclient=gws-wiz-serp#fpstate=ive&amp;vld=cid:8b1c082f,vid:1g1YNK4_PtQ,st: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hyperlink" Target="https://ebooks.edu.gr/ebooks/v/html/8547/2698/Istoria_B-Lykeiou_html-empl/index_glos.html#p203"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03794" y="2538214"/>
            <a:ext cx="6355993" cy="1039217"/>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1F1E1E"/>
                </a:solidFill>
                <a:latin typeface="Sora SemiBold" pitchFamily="34" charset="0"/>
                <a:ea typeface="Sora SemiBold" pitchFamily="34" charset="-122"/>
                <a:cs typeface="Sora SemiBold" pitchFamily="34" charset="-120"/>
                <a:hlinkClick r:id="rId4"/>
              </a:rPr>
              <a:t>ΕΙΚΟΝΟΜΑΧΙΑ</a:t>
            </a:r>
            <a:r>
              <a:rPr lang="en-US" sz="3250" dirty="0">
                <a:solidFill>
                  <a:srgbClr val="1F1E1E"/>
                </a:solidFill>
                <a:latin typeface="Sora SemiBold" pitchFamily="34" charset="0"/>
                <a:ea typeface="Sora SemiBold" pitchFamily="34" charset="-122"/>
                <a:cs typeface="Sora SemiBold" pitchFamily="34" charset="-120"/>
              </a:rPr>
              <a:t> ( 726 – 843 </a:t>
            </a:r>
            <a:r>
              <a:rPr lang="el-GR" sz="3250" dirty="0" err="1">
                <a:solidFill>
                  <a:srgbClr val="1F1E1E"/>
                </a:solidFill>
                <a:latin typeface="Sora SemiBold" pitchFamily="34" charset="0"/>
                <a:ea typeface="Sora SemiBold" pitchFamily="34" charset="-122"/>
                <a:cs typeface="Sora SemiBold" pitchFamily="34" charset="-120"/>
              </a:rPr>
              <a:t>μ.Χ</a:t>
            </a:r>
            <a:endParaRPr lang="en-US" sz="3250" dirty="0"/>
          </a:p>
        </p:txBody>
      </p:sp>
      <p:sp>
        <p:nvSpPr>
          <p:cNvPr id="4" name="Text 1"/>
          <p:cNvSpPr/>
          <p:nvPr/>
        </p:nvSpPr>
        <p:spPr>
          <a:xfrm>
            <a:off x="5203794" y="3814366"/>
            <a:ext cx="6355993" cy="1039216"/>
          </a:xfrm>
          <a:prstGeom prst="rect">
            <a:avLst/>
          </a:prstGeom>
          <a:noFill/>
          <a:ln/>
        </p:spPr>
        <p:txBody>
          <a:bodyPr wrap="square" lIns="0" tIns="0" rIns="0" bIns="0" rtlCol="0" anchor="t">
            <a:normAutofit/>
          </a:bodyPr>
          <a:lstStyle/>
          <a:p>
            <a:pPr marL="0" indent="0" algn="l">
              <a:lnSpc>
                <a:spcPct val="133000"/>
              </a:lnSpc>
              <a:buNone/>
            </a:pPr>
            <a:r>
              <a:rPr lang="en-US" b="1" dirty="0">
                <a:solidFill>
                  <a:srgbClr val="3B3535"/>
                </a:solidFill>
                <a:latin typeface="Sora Light" pitchFamily="34" charset="0"/>
                <a:ea typeface="Sora Light" pitchFamily="34" charset="-122"/>
                <a:cs typeface="Sora Light" pitchFamily="34" charset="-120"/>
              </a:rPr>
              <a:t>Ξεκινά στα χρόνια των Ισαύρων – πρωτεργάτες οι δύο πρώτοι Ίσαυροι ( Λέων Γ' και Κωνσταντίνος Ε' )</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932359"/>
            <a:ext cx="10927878" cy="519609"/>
          </a:xfrm>
          <a:prstGeom prst="rect">
            <a:avLst/>
          </a:prstGeom>
          <a:noFill/>
          <a:ln/>
        </p:spPr>
        <p:txBody>
          <a:bodyPr wrap="none" lIns="0" tIns="0" rIns="0" bIns="0" rtlCol="0" anchor="t"/>
          <a:lstStyle/>
          <a:p>
            <a:pPr marL="0" indent="0" algn="l">
              <a:lnSpc>
                <a:spcPct val="104000"/>
              </a:lnSpc>
              <a:buNone/>
            </a:pPr>
            <a:r>
              <a:rPr lang="en-US" sz="3250" dirty="0">
                <a:solidFill>
                  <a:srgbClr val="1F1E1E"/>
                </a:solidFill>
                <a:latin typeface="Sora SemiBold" pitchFamily="34" charset="0"/>
                <a:ea typeface="Sora SemiBold" pitchFamily="34" charset="-122"/>
                <a:cs typeface="Sora SemiBold" pitchFamily="34" charset="-120"/>
              </a:rPr>
              <a:t>Συνθήκες εκδήλωσης</a:t>
            </a:r>
            <a:endParaRPr lang="en-US" sz="32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767880"/>
            <a:ext cx="5384963" cy="1364853"/>
          </a:xfrm>
          <a:prstGeom prst="rect">
            <a:avLst/>
          </a:prstGeom>
        </p:spPr>
      </p:pic>
      <p:sp>
        <p:nvSpPr>
          <p:cNvPr id="4" name="Text 1"/>
          <p:cNvSpPr/>
          <p:nvPr/>
        </p:nvSpPr>
        <p:spPr>
          <a:xfrm>
            <a:off x="885108" y="1944886"/>
            <a:ext cx="4954761" cy="758130"/>
          </a:xfrm>
          <a:prstGeom prst="rect">
            <a:avLst/>
          </a:prstGeom>
          <a:noFill/>
          <a:ln/>
        </p:spPr>
        <p:txBody>
          <a:bodyPr wrap="square" lIns="0" tIns="0" rIns="0" bIns="0" rtlCol="0" anchor="t">
            <a:normAutofit/>
          </a:bodyPr>
          <a:lstStyle/>
          <a:p>
            <a:pPr marL="0" indent="0" algn="l">
              <a:lnSpc>
                <a:spcPct val="133000"/>
              </a:lnSpc>
              <a:buNone/>
            </a:pPr>
            <a:r>
              <a:rPr lang="en-US" sz="1200" b="1" dirty="0">
                <a:solidFill>
                  <a:srgbClr val="3B3535"/>
                </a:solidFill>
                <a:latin typeface="Sora Light" pitchFamily="34" charset="0"/>
                <a:ea typeface="Sora Light" pitchFamily="34" charset="-122"/>
                <a:cs typeface="Sora Light" pitchFamily="34" charset="-120"/>
              </a:rPr>
              <a:t>Συχνές οι υπερβολές κατά τη λατρεία των εικόνων και των λειψάνων, που φτάνουν στα όρια της δεισιδαιμονίας – οι Άραβες χαρακτηρίζουν τους Βυζαντινούς ειδωλολάτρες</a:t>
            </a:r>
            <a:endParaRPr lang="en-US" sz="1200" b="1"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4824" y="1767880"/>
            <a:ext cx="5384963" cy="1364853"/>
          </a:xfrm>
          <a:prstGeom prst="rect">
            <a:avLst/>
          </a:prstGeom>
        </p:spPr>
      </p:pic>
      <p:sp>
        <p:nvSpPr>
          <p:cNvPr id="6" name="Text 2"/>
          <p:cNvSpPr/>
          <p:nvPr/>
        </p:nvSpPr>
        <p:spPr>
          <a:xfrm>
            <a:off x="6428024" y="1944886"/>
            <a:ext cx="4954761" cy="1010841"/>
          </a:xfrm>
          <a:prstGeom prst="rect">
            <a:avLst/>
          </a:prstGeom>
          <a:noFill/>
          <a:ln/>
        </p:spPr>
        <p:txBody>
          <a:bodyPr wrap="square" lIns="0" tIns="0" rIns="0" bIns="0" rtlCol="0" anchor="t">
            <a:normAutofit/>
          </a:bodyPr>
          <a:lstStyle/>
          <a:p>
            <a:pPr marL="0" indent="0" algn="l">
              <a:lnSpc>
                <a:spcPct val="133000"/>
              </a:lnSpc>
              <a:buNone/>
            </a:pPr>
            <a:r>
              <a:rPr lang="en-US" sz="1200" b="1" dirty="0">
                <a:solidFill>
                  <a:srgbClr val="3B3535"/>
                </a:solidFill>
                <a:latin typeface="Sora Light" pitchFamily="34" charset="0"/>
                <a:ea typeface="Sora Light" pitchFamily="34" charset="-122"/>
                <a:cs typeface="Sora Light" pitchFamily="34" charset="-120"/>
              </a:rPr>
              <a:t>Οι κάτοικοι των ανατολικών επαρχιών υποστηρίζουν την ανεικονική παράσταση του θείου : ο χριστιανισμός καθαρά πνευματική θρησκεία – δε συμβιβάζεται με την απεικόνιση του θείου με μορφή ανθρώπινη.</a:t>
            </a:r>
            <a:endParaRPr lang="en-US" sz="1200" b="1"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290689"/>
            <a:ext cx="5384963" cy="1617563"/>
          </a:xfrm>
          <a:prstGeom prst="rect">
            <a:avLst/>
          </a:prstGeom>
        </p:spPr>
      </p:pic>
      <p:sp>
        <p:nvSpPr>
          <p:cNvPr id="8" name="Text 3"/>
          <p:cNvSpPr/>
          <p:nvPr/>
        </p:nvSpPr>
        <p:spPr>
          <a:xfrm>
            <a:off x="885108" y="3467695"/>
            <a:ext cx="4954761" cy="1010841"/>
          </a:xfrm>
          <a:prstGeom prst="rect">
            <a:avLst/>
          </a:prstGeom>
          <a:noFill/>
          <a:ln/>
        </p:spPr>
        <p:txBody>
          <a:bodyPr wrap="square" lIns="0" tIns="0" rIns="0" bIns="0" rtlCol="0" anchor="t">
            <a:normAutofit/>
          </a:bodyPr>
          <a:lstStyle/>
          <a:p>
            <a:pPr marL="0" indent="0" algn="l">
              <a:lnSpc>
                <a:spcPct val="133000"/>
              </a:lnSpc>
              <a:buNone/>
            </a:pPr>
            <a:r>
              <a:rPr lang="en-US" sz="1200" b="1" dirty="0">
                <a:solidFill>
                  <a:srgbClr val="3B3535"/>
                </a:solidFill>
                <a:latin typeface="Sora Light" pitchFamily="34" charset="0"/>
                <a:ea typeface="Sora Light" pitchFamily="34" charset="-122"/>
                <a:cs typeface="Sora Light" pitchFamily="34" charset="-120"/>
              </a:rPr>
              <a:t>Το βυζαντινό κράτος στηρίζεται σ' αυτούς, για να αντιμετωπίσει τους πειρατές στα παράλια και τα νησιά , τους Σλάβους και τους Βούλγαρους στη Βαλκανική. Οι αυτοκράτορες αναγκασμένοι σχεδόν να υποστηρίξουν τους εικονομάχους</a:t>
            </a:r>
            <a:endParaRPr lang="en-US" sz="1200" b="1" dirty="0"/>
          </a:p>
        </p:txBody>
      </p:sp>
      <p:pic>
        <p:nvPicPr>
          <p:cNvPr id="9"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4824" y="3290689"/>
            <a:ext cx="5384963" cy="1617563"/>
          </a:xfrm>
          <a:prstGeom prst="rect">
            <a:avLst/>
          </a:prstGeom>
        </p:spPr>
      </p:pic>
      <p:sp>
        <p:nvSpPr>
          <p:cNvPr id="10" name="Text 4"/>
          <p:cNvSpPr/>
          <p:nvPr/>
        </p:nvSpPr>
        <p:spPr>
          <a:xfrm>
            <a:off x="6428024" y="3467695"/>
            <a:ext cx="4954761" cy="1263551"/>
          </a:xfrm>
          <a:prstGeom prst="rect">
            <a:avLst/>
          </a:prstGeom>
          <a:noFill/>
          <a:ln/>
        </p:spPr>
        <p:txBody>
          <a:bodyPr wrap="square" lIns="0" tIns="0" rIns="0" bIns="0" rtlCol="0" anchor="t">
            <a:normAutofit/>
          </a:bodyPr>
          <a:lstStyle/>
          <a:p>
            <a:pPr marL="0" indent="0" algn="l">
              <a:lnSpc>
                <a:spcPct val="133000"/>
              </a:lnSpc>
              <a:buNone/>
            </a:pPr>
            <a:r>
              <a:rPr lang="en-US" sz="1200" b="1" dirty="0">
                <a:solidFill>
                  <a:srgbClr val="3B3535"/>
                </a:solidFill>
                <a:latin typeface="Sora Light" pitchFamily="34" charset="0"/>
                <a:ea typeface="Sora Light" pitchFamily="34" charset="-122"/>
                <a:cs typeface="Sora Light" pitchFamily="34" charset="-120"/>
              </a:rPr>
              <a:t>Οι μοναχοί, των οποίων ο αριθμός συνεχώς αυξάνεται,, είναι απαλλαγμένοι από τη στρατιωτική θητεία, σε μια εποχή που το κράτος κινδυνεύει από εξωτερικούς εχθρούς . Επιπλέον είναι αντίθετοι σε κάθε μεταρρυθμιστική προσπάθεια. Είναι οι κυρίως υπέρμαχοι της λατρείας των εικόνων</a:t>
            </a:r>
            <a:endParaRPr lang="en-US" sz="1200" b="1"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1908" y="5066209"/>
            <a:ext cx="5384963" cy="859433"/>
          </a:xfrm>
          <a:prstGeom prst="rect">
            <a:avLst/>
          </a:prstGeom>
        </p:spPr>
      </p:pic>
      <p:sp>
        <p:nvSpPr>
          <p:cNvPr id="12" name="Text 5"/>
          <p:cNvSpPr/>
          <p:nvPr/>
        </p:nvSpPr>
        <p:spPr>
          <a:xfrm>
            <a:off x="885108" y="5243215"/>
            <a:ext cx="4954761" cy="505420"/>
          </a:xfrm>
          <a:prstGeom prst="rect">
            <a:avLst/>
          </a:prstGeom>
          <a:noFill/>
          <a:ln/>
        </p:spPr>
        <p:txBody>
          <a:bodyPr wrap="square" lIns="0" tIns="0" rIns="0" bIns="0" rtlCol="0" anchor="t">
            <a:normAutofit/>
          </a:bodyPr>
          <a:lstStyle/>
          <a:p>
            <a:pPr marL="0" indent="0" algn="l">
              <a:lnSpc>
                <a:spcPct val="133000"/>
              </a:lnSpc>
              <a:buNone/>
            </a:pPr>
            <a:r>
              <a:rPr lang="en-US" sz="1200" b="1" dirty="0">
                <a:solidFill>
                  <a:srgbClr val="3B3535"/>
                </a:solidFill>
                <a:latin typeface="Sora Light" pitchFamily="34" charset="0"/>
                <a:ea typeface="Sora Light" pitchFamily="34" charset="-122"/>
                <a:cs typeface="Sora Light" pitchFamily="34" charset="-120"/>
              </a:rPr>
              <a:t>Οι μονές , αν και διαθέτουν μεγάλα κτήματα, είναι απαλλαγμένες από τη φορολογία – το κράτος ζημιώνεται οικονομικά</a:t>
            </a:r>
            <a:endParaRPr lang="en-US" sz="1200" b="1" dirty="0"/>
          </a:p>
        </p:txBody>
      </p:sp>
      <p:pic>
        <p:nvPicPr>
          <p:cNvPr id="13"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74824" y="5066209"/>
            <a:ext cx="5384963" cy="859433"/>
          </a:xfrm>
          <a:prstGeom prst="rect">
            <a:avLst/>
          </a:prstGeom>
        </p:spPr>
      </p:pic>
      <p:sp>
        <p:nvSpPr>
          <p:cNvPr id="14" name="Text 6"/>
          <p:cNvSpPr/>
          <p:nvPr/>
        </p:nvSpPr>
        <p:spPr>
          <a:xfrm>
            <a:off x="6428024" y="5243215"/>
            <a:ext cx="4954761" cy="505420"/>
          </a:xfrm>
          <a:prstGeom prst="rect">
            <a:avLst/>
          </a:prstGeom>
          <a:noFill/>
          <a:ln/>
        </p:spPr>
        <p:txBody>
          <a:bodyPr wrap="square" lIns="0" tIns="0" rIns="0" bIns="0" rtlCol="0" anchor="t">
            <a:normAutofit/>
          </a:bodyPr>
          <a:lstStyle/>
          <a:p>
            <a:pPr marL="0" indent="0" algn="l">
              <a:lnSpc>
                <a:spcPct val="133000"/>
              </a:lnSpc>
              <a:buNone/>
            </a:pPr>
            <a:r>
              <a:rPr lang="en-US" sz="1200" b="1" dirty="0">
                <a:solidFill>
                  <a:srgbClr val="3B3535"/>
                </a:solidFill>
                <a:latin typeface="Sora Light" pitchFamily="34" charset="0"/>
                <a:ea typeface="Sora Light" pitchFamily="34" charset="-122"/>
                <a:cs typeface="Sora Light" pitchFamily="34" charset="-120"/>
              </a:rPr>
              <a:t>Οι αυτοκράτορες κάνουν μια γενικότερη προσπάθεια να υποτάξουν την Εκκλησία στη βούλησή τους</a:t>
            </a:r>
            <a:endParaRPr lang="en-US" sz="1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7619809" y="0"/>
            <a:ext cx="4571886" cy="6858000"/>
          </a:xfrm>
          <a:prstGeom prst="rect">
            <a:avLst/>
          </a:prstGeom>
          <a:solidFill>
            <a:srgbClr val="DFDFE0"/>
          </a:solidFill>
          <a:ln/>
        </p:spPr>
        <p:txBody>
          <a:bodyPr/>
          <a:lstStyle/>
          <a:p>
            <a:endParaRPr lang="el-GR"/>
          </a:p>
        </p:txBody>
      </p:sp>
      <p:pic>
        <p:nvPicPr>
          <p:cNvPr id="4" name="Image 1" descr="preencoded.png"/>
          <p:cNvPicPr>
            <a:picLocks noChangeAspect="1"/>
          </p:cNvPicPr>
          <p:nvPr/>
        </p:nvPicPr>
        <p:blipFill>
          <a:blip r:embed="rId4"/>
          <a:stretch>
            <a:fillRect/>
          </a:stretch>
        </p:blipFill>
        <p:spPr>
          <a:xfrm>
            <a:off x="7619809" y="0"/>
            <a:ext cx="4571886" cy="6858000"/>
          </a:xfrm>
          <a:prstGeom prst="rect">
            <a:avLst/>
          </a:prstGeom>
        </p:spPr>
      </p:pic>
      <p:sp>
        <p:nvSpPr>
          <p:cNvPr id="5" name="Text 1"/>
          <p:cNvSpPr/>
          <p:nvPr/>
        </p:nvSpPr>
        <p:spPr>
          <a:xfrm>
            <a:off x="631908" y="1190923"/>
            <a:ext cx="6355993" cy="519609"/>
          </a:xfrm>
          <a:prstGeom prst="rect">
            <a:avLst/>
          </a:prstGeom>
          <a:noFill/>
          <a:ln/>
        </p:spPr>
        <p:txBody>
          <a:bodyPr wrap="none" lIns="0" tIns="0" rIns="0" bIns="0" rtlCol="0" anchor="t"/>
          <a:lstStyle/>
          <a:p>
            <a:pPr marL="0" indent="0" algn="l">
              <a:lnSpc>
                <a:spcPct val="104000"/>
              </a:lnSpc>
              <a:buNone/>
            </a:pPr>
            <a:r>
              <a:rPr lang="en-US" sz="3250" dirty="0">
                <a:solidFill>
                  <a:srgbClr val="1F1E1E"/>
                </a:solidFill>
                <a:latin typeface="Sora SemiBold" pitchFamily="34" charset="0"/>
                <a:ea typeface="Sora SemiBold" pitchFamily="34" charset="-122"/>
                <a:cs typeface="Sora SemiBold" pitchFamily="34" charset="-120"/>
              </a:rPr>
              <a:t>Έναρξη εικονομαχίας</a:t>
            </a:r>
            <a:endParaRPr lang="en-US" sz="3250" dirty="0"/>
          </a:p>
        </p:txBody>
      </p:sp>
      <p:sp>
        <p:nvSpPr>
          <p:cNvPr id="6" name="Shape 2"/>
          <p:cNvSpPr/>
          <p:nvPr/>
        </p:nvSpPr>
        <p:spPr>
          <a:xfrm>
            <a:off x="631908" y="1947466"/>
            <a:ext cx="355393" cy="355402"/>
          </a:xfrm>
          <a:prstGeom prst="roundRect">
            <a:avLst>
              <a:gd name="adj" fmla="val 18670"/>
            </a:avLst>
          </a:prstGeom>
          <a:solidFill>
            <a:srgbClr val="F9D2D6"/>
          </a:solidFill>
          <a:ln w="6350">
            <a:solidFill>
              <a:srgbClr val="DFB8BC"/>
            </a:solidFill>
            <a:prstDash val="solid"/>
          </a:ln>
        </p:spPr>
        <p:txBody>
          <a:bodyPr/>
          <a:lstStyle/>
          <a:p>
            <a:endParaRPr lang="el-GR"/>
          </a:p>
        </p:txBody>
      </p:sp>
      <p:sp>
        <p:nvSpPr>
          <p:cNvPr id="7" name="Text 3"/>
          <p:cNvSpPr/>
          <p:nvPr/>
        </p:nvSpPr>
        <p:spPr>
          <a:xfrm>
            <a:off x="684890" y="1969294"/>
            <a:ext cx="249430" cy="311745"/>
          </a:xfrm>
          <a:prstGeom prst="rect">
            <a:avLst/>
          </a:prstGeom>
          <a:noFill/>
          <a:ln/>
        </p:spPr>
        <p:txBody>
          <a:bodyPr wrap="none" lIns="0" tIns="0" rIns="0" bIns="0" rtlCol="0" anchor="ctr"/>
          <a:lstStyle/>
          <a:p>
            <a:pPr marL="0" indent="0" algn="ctr">
              <a:lnSpc>
                <a:spcPct val="100000"/>
              </a:lnSpc>
              <a:buNone/>
            </a:pPr>
            <a:r>
              <a:rPr lang="en-US" sz="1950" dirty="0">
                <a:solidFill>
                  <a:srgbClr val="3B3535"/>
                </a:solidFill>
                <a:latin typeface="Sora SemiBold" pitchFamily="34" charset="0"/>
                <a:ea typeface="Sora SemiBold" pitchFamily="34" charset="-122"/>
                <a:cs typeface="Sora SemiBold" pitchFamily="34" charset="-120"/>
              </a:rPr>
              <a:t>1</a:t>
            </a:r>
            <a:endParaRPr lang="en-US" sz="1950" dirty="0"/>
          </a:p>
        </p:txBody>
      </p:sp>
      <p:sp>
        <p:nvSpPr>
          <p:cNvPr id="8" name="Text 4"/>
          <p:cNvSpPr/>
          <p:nvPr/>
        </p:nvSpPr>
        <p:spPr>
          <a:xfrm>
            <a:off x="1145253" y="1998762"/>
            <a:ext cx="5842648" cy="505420"/>
          </a:xfrm>
          <a:prstGeom prst="rect">
            <a:avLst/>
          </a:prstGeom>
          <a:noFill/>
          <a:ln/>
        </p:spPr>
        <p:txBody>
          <a:bodyPr wrap="square" lIns="0" tIns="0" rIns="0" bIns="0" rtlCol="0" anchor="t">
            <a:normAutofit/>
          </a:bodyPr>
          <a:lstStyle/>
          <a:p>
            <a:pPr marL="0" indent="0" algn="l">
              <a:lnSpc>
                <a:spcPct val="133000"/>
              </a:lnSpc>
              <a:buNone/>
            </a:pPr>
            <a:r>
              <a:rPr lang="en-US" sz="1200" dirty="0">
                <a:solidFill>
                  <a:srgbClr val="3B3535"/>
                </a:solidFill>
                <a:latin typeface="Sora Light" pitchFamily="34" charset="0"/>
                <a:ea typeface="Sora Light" pitchFamily="34" charset="-122"/>
                <a:cs typeface="Sora Light" pitchFamily="34" charset="-120"/>
              </a:rPr>
              <a:t>Ένας μεγάλος σεισμός στη Σαντορίνη ερμηνεύεται ως θεϊκή οργή για την ειδωλολατρική προσκύνηση των εικόνων</a:t>
            </a:r>
            <a:endParaRPr lang="en-US" sz="1200" dirty="0"/>
          </a:p>
        </p:txBody>
      </p:sp>
      <p:sp>
        <p:nvSpPr>
          <p:cNvPr id="9" name="Shape 5"/>
          <p:cNvSpPr/>
          <p:nvPr/>
        </p:nvSpPr>
        <p:spPr>
          <a:xfrm>
            <a:off x="631908" y="2820095"/>
            <a:ext cx="355393" cy="355402"/>
          </a:xfrm>
          <a:prstGeom prst="roundRect">
            <a:avLst>
              <a:gd name="adj" fmla="val 18670"/>
            </a:avLst>
          </a:prstGeom>
          <a:solidFill>
            <a:srgbClr val="F9D2D6"/>
          </a:solidFill>
          <a:ln w="6350">
            <a:solidFill>
              <a:srgbClr val="DFB8BC"/>
            </a:solidFill>
            <a:prstDash val="solid"/>
          </a:ln>
        </p:spPr>
        <p:txBody>
          <a:bodyPr/>
          <a:lstStyle/>
          <a:p>
            <a:endParaRPr lang="el-GR"/>
          </a:p>
        </p:txBody>
      </p:sp>
      <p:sp>
        <p:nvSpPr>
          <p:cNvPr id="10" name="Text 6"/>
          <p:cNvSpPr/>
          <p:nvPr/>
        </p:nvSpPr>
        <p:spPr>
          <a:xfrm>
            <a:off x="684890" y="2841923"/>
            <a:ext cx="249430" cy="311745"/>
          </a:xfrm>
          <a:prstGeom prst="rect">
            <a:avLst/>
          </a:prstGeom>
          <a:noFill/>
          <a:ln/>
        </p:spPr>
        <p:txBody>
          <a:bodyPr wrap="none" lIns="0" tIns="0" rIns="0" bIns="0" rtlCol="0" anchor="ctr"/>
          <a:lstStyle/>
          <a:p>
            <a:pPr marL="0" indent="0" algn="ctr">
              <a:lnSpc>
                <a:spcPct val="100000"/>
              </a:lnSpc>
              <a:buNone/>
            </a:pPr>
            <a:r>
              <a:rPr lang="en-US" sz="1950" dirty="0">
                <a:solidFill>
                  <a:srgbClr val="3B3535"/>
                </a:solidFill>
                <a:latin typeface="Sora SemiBold" pitchFamily="34" charset="0"/>
                <a:ea typeface="Sora SemiBold" pitchFamily="34" charset="-122"/>
                <a:cs typeface="Sora SemiBold" pitchFamily="34" charset="-120"/>
              </a:rPr>
              <a:t>2</a:t>
            </a:r>
            <a:endParaRPr lang="en-US" sz="1950" dirty="0"/>
          </a:p>
        </p:txBody>
      </p:sp>
      <p:sp>
        <p:nvSpPr>
          <p:cNvPr id="11" name="Text 7"/>
          <p:cNvSpPr/>
          <p:nvPr/>
        </p:nvSpPr>
        <p:spPr>
          <a:xfrm>
            <a:off x="1145253" y="2871391"/>
            <a:ext cx="5842648" cy="505420"/>
          </a:xfrm>
          <a:prstGeom prst="rect">
            <a:avLst/>
          </a:prstGeom>
          <a:noFill/>
          <a:ln/>
        </p:spPr>
        <p:txBody>
          <a:bodyPr wrap="square" lIns="0" tIns="0" rIns="0" bIns="0" rtlCol="0" anchor="t">
            <a:normAutofit/>
          </a:bodyPr>
          <a:lstStyle/>
          <a:p>
            <a:pPr marL="0" indent="0" algn="l">
              <a:lnSpc>
                <a:spcPct val="133000"/>
              </a:lnSpc>
              <a:buNone/>
            </a:pPr>
            <a:r>
              <a:rPr lang="en-US" sz="1200" dirty="0">
                <a:solidFill>
                  <a:srgbClr val="3B3535"/>
                </a:solidFill>
                <a:latin typeface="Sora Light" pitchFamily="34" charset="0"/>
                <a:ea typeface="Sora Light" pitchFamily="34" charset="-122"/>
                <a:cs typeface="Sora Light" pitchFamily="34" charset="-120"/>
              </a:rPr>
              <a:t>Πρώτη εκδήλωση της εικονομαχίας η διαταγή του Λέοντα Γ' να απομακρυνθεί μια εικόνα του Χριστού από τη Χαλκή Πύλη του Παλατιού</a:t>
            </a:r>
            <a:endParaRPr lang="en-US" sz="1200" dirty="0"/>
          </a:p>
        </p:txBody>
      </p:sp>
      <p:sp>
        <p:nvSpPr>
          <p:cNvPr id="12" name="Text 8"/>
          <p:cNvSpPr/>
          <p:nvPr/>
        </p:nvSpPr>
        <p:spPr>
          <a:xfrm>
            <a:off x="631908" y="3554512"/>
            <a:ext cx="6355993" cy="505420"/>
          </a:xfrm>
          <a:prstGeom prst="rect">
            <a:avLst/>
          </a:prstGeom>
          <a:noFill/>
          <a:ln/>
        </p:spPr>
        <p:txBody>
          <a:bodyPr wrap="square" lIns="0" tIns="0" rIns="0" bIns="0" rtlCol="0" anchor="t">
            <a:normAutofit/>
          </a:bodyPr>
          <a:lstStyle/>
          <a:p>
            <a:pPr marL="0" indent="0" algn="l">
              <a:lnSpc>
                <a:spcPct val="133000"/>
              </a:lnSpc>
              <a:buNone/>
            </a:pPr>
            <a:r>
              <a:rPr lang="en-US" sz="1200" dirty="0">
                <a:solidFill>
                  <a:srgbClr val="3B3535"/>
                </a:solidFill>
                <a:latin typeface="Sora Light" pitchFamily="34" charset="0"/>
                <a:ea typeface="Sora Light" pitchFamily="34" charset="-122"/>
                <a:cs typeface="Sora Light" pitchFamily="34" charset="-120"/>
              </a:rPr>
              <a:t>Ξεσπούν αντιδράσεις που απλώνονται ως τη Στερεά Ελλάδα – ο θεματικός στόλος κινείται εναντίον του αυτοκράτορα, αλλά νικιέται σον Ελλήσποντο</a:t>
            </a:r>
            <a:endParaRPr lang="en-US" sz="1200" dirty="0"/>
          </a:p>
        </p:txBody>
      </p:sp>
      <p:sp>
        <p:nvSpPr>
          <p:cNvPr id="13" name="Shape 9"/>
          <p:cNvSpPr/>
          <p:nvPr/>
        </p:nvSpPr>
        <p:spPr>
          <a:xfrm>
            <a:off x="631908" y="4237633"/>
            <a:ext cx="355393" cy="355402"/>
          </a:xfrm>
          <a:prstGeom prst="roundRect">
            <a:avLst>
              <a:gd name="adj" fmla="val 18670"/>
            </a:avLst>
          </a:prstGeom>
          <a:solidFill>
            <a:srgbClr val="F9D2D6"/>
          </a:solidFill>
          <a:ln w="6350">
            <a:solidFill>
              <a:srgbClr val="DFB8BC"/>
            </a:solidFill>
            <a:prstDash val="solid"/>
          </a:ln>
        </p:spPr>
        <p:txBody>
          <a:bodyPr/>
          <a:lstStyle/>
          <a:p>
            <a:endParaRPr lang="el-GR"/>
          </a:p>
        </p:txBody>
      </p:sp>
      <p:sp>
        <p:nvSpPr>
          <p:cNvPr id="14" name="Text 10"/>
          <p:cNvSpPr/>
          <p:nvPr/>
        </p:nvSpPr>
        <p:spPr>
          <a:xfrm>
            <a:off x="684890" y="4259461"/>
            <a:ext cx="249430" cy="311745"/>
          </a:xfrm>
          <a:prstGeom prst="rect">
            <a:avLst/>
          </a:prstGeom>
          <a:noFill/>
          <a:ln/>
        </p:spPr>
        <p:txBody>
          <a:bodyPr wrap="none" lIns="0" tIns="0" rIns="0" bIns="0" rtlCol="0" anchor="ctr"/>
          <a:lstStyle/>
          <a:p>
            <a:pPr marL="0" indent="0" algn="ctr">
              <a:lnSpc>
                <a:spcPct val="100000"/>
              </a:lnSpc>
              <a:buNone/>
            </a:pPr>
            <a:r>
              <a:rPr lang="en-US" sz="1950" dirty="0">
                <a:solidFill>
                  <a:srgbClr val="3B3535"/>
                </a:solidFill>
                <a:latin typeface="Sora SemiBold" pitchFamily="34" charset="0"/>
                <a:ea typeface="Sora SemiBold" pitchFamily="34" charset="-122"/>
                <a:cs typeface="Sora SemiBold" pitchFamily="34" charset="-120"/>
              </a:rPr>
              <a:t>1</a:t>
            </a:r>
            <a:endParaRPr lang="en-US" sz="1950" dirty="0"/>
          </a:p>
        </p:txBody>
      </p:sp>
      <p:sp>
        <p:nvSpPr>
          <p:cNvPr id="15" name="Text 11"/>
          <p:cNvSpPr/>
          <p:nvPr/>
        </p:nvSpPr>
        <p:spPr>
          <a:xfrm>
            <a:off x="1145253" y="4288929"/>
            <a:ext cx="5842648" cy="505420"/>
          </a:xfrm>
          <a:prstGeom prst="rect">
            <a:avLst/>
          </a:prstGeom>
          <a:noFill/>
          <a:ln/>
        </p:spPr>
        <p:txBody>
          <a:bodyPr wrap="square" lIns="0" tIns="0" rIns="0" bIns="0" rtlCol="0" anchor="t">
            <a:normAutofit/>
          </a:bodyPr>
          <a:lstStyle/>
          <a:p>
            <a:pPr marL="0" indent="0" algn="l">
              <a:lnSpc>
                <a:spcPct val="133000"/>
              </a:lnSpc>
              <a:buNone/>
            </a:pPr>
            <a:r>
              <a:rPr lang="en-US" sz="1200" dirty="0">
                <a:solidFill>
                  <a:srgbClr val="3B3535"/>
                </a:solidFill>
                <a:latin typeface="Sora Light" pitchFamily="34" charset="0"/>
                <a:ea typeface="Sora Light" pitchFamily="34" charset="-122"/>
                <a:cs typeface="Sora Light" pitchFamily="34" charset="-120"/>
              </a:rPr>
              <a:t>Το 730 το πρώτο επίσημο εικονομαχικό διάταγμα : κατά την εφαρμογή του έχουμε βασανισμούς, διώξεις, δημεύσεις περιουσιών των εικονολατρών</a:t>
            </a:r>
            <a:endParaRPr lang="en-US" sz="1200" dirty="0"/>
          </a:p>
        </p:txBody>
      </p:sp>
      <p:sp>
        <p:nvSpPr>
          <p:cNvPr id="16" name="Shape 12"/>
          <p:cNvSpPr/>
          <p:nvPr/>
        </p:nvSpPr>
        <p:spPr>
          <a:xfrm>
            <a:off x="631908" y="5110262"/>
            <a:ext cx="355393" cy="355402"/>
          </a:xfrm>
          <a:prstGeom prst="roundRect">
            <a:avLst>
              <a:gd name="adj" fmla="val 18670"/>
            </a:avLst>
          </a:prstGeom>
          <a:solidFill>
            <a:srgbClr val="F9D2D6"/>
          </a:solidFill>
          <a:ln w="6350">
            <a:solidFill>
              <a:srgbClr val="DFB8BC"/>
            </a:solidFill>
            <a:prstDash val="solid"/>
          </a:ln>
        </p:spPr>
        <p:txBody>
          <a:bodyPr/>
          <a:lstStyle/>
          <a:p>
            <a:endParaRPr lang="el-GR"/>
          </a:p>
        </p:txBody>
      </p:sp>
      <p:sp>
        <p:nvSpPr>
          <p:cNvPr id="17" name="Text 13"/>
          <p:cNvSpPr/>
          <p:nvPr/>
        </p:nvSpPr>
        <p:spPr>
          <a:xfrm>
            <a:off x="684890" y="5132090"/>
            <a:ext cx="249430" cy="311745"/>
          </a:xfrm>
          <a:prstGeom prst="rect">
            <a:avLst/>
          </a:prstGeom>
          <a:noFill/>
          <a:ln/>
        </p:spPr>
        <p:txBody>
          <a:bodyPr wrap="none" lIns="0" tIns="0" rIns="0" bIns="0" rtlCol="0" anchor="ctr"/>
          <a:lstStyle/>
          <a:p>
            <a:pPr marL="0" indent="0" algn="ctr">
              <a:lnSpc>
                <a:spcPct val="100000"/>
              </a:lnSpc>
              <a:buNone/>
            </a:pPr>
            <a:r>
              <a:rPr lang="en-US" sz="1950" dirty="0">
                <a:solidFill>
                  <a:srgbClr val="3B3535"/>
                </a:solidFill>
                <a:latin typeface="Sora SemiBold" pitchFamily="34" charset="0"/>
                <a:ea typeface="Sora SemiBold" pitchFamily="34" charset="-122"/>
                <a:cs typeface="Sora SemiBold" pitchFamily="34" charset="-120"/>
              </a:rPr>
              <a:t>2</a:t>
            </a:r>
            <a:endParaRPr lang="en-US" sz="1950" dirty="0"/>
          </a:p>
        </p:txBody>
      </p:sp>
      <p:sp>
        <p:nvSpPr>
          <p:cNvPr id="18" name="Text 14"/>
          <p:cNvSpPr/>
          <p:nvPr/>
        </p:nvSpPr>
        <p:spPr>
          <a:xfrm>
            <a:off x="1145253" y="5161558"/>
            <a:ext cx="5842648" cy="505420"/>
          </a:xfrm>
          <a:prstGeom prst="rect">
            <a:avLst/>
          </a:prstGeom>
          <a:noFill/>
          <a:ln/>
        </p:spPr>
        <p:txBody>
          <a:bodyPr wrap="square" lIns="0" tIns="0" rIns="0" bIns="0" rtlCol="0" anchor="t">
            <a:normAutofit/>
          </a:bodyPr>
          <a:lstStyle/>
          <a:p>
            <a:pPr marL="0" indent="0" algn="l">
              <a:lnSpc>
                <a:spcPct val="133000"/>
              </a:lnSpc>
              <a:buNone/>
            </a:pPr>
            <a:r>
              <a:rPr lang="en-US" sz="1200" dirty="0">
                <a:solidFill>
                  <a:srgbClr val="3B3535"/>
                </a:solidFill>
                <a:latin typeface="Sora Light" pitchFamily="34" charset="0"/>
                <a:ea typeface="Sora Light" pitchFamily="34" charset="-122"/>
                <a:cs typeface="Sora Light" pitchFamily="34" charset="-120"/>
              </a:rPr>
              <a:t>Ο Πάπας αντιδρά στο διάταγμα και στρέφεται πλέον προς τους Φράγκους – αρχίζει να γίνεται φανερή η ρήξη Ανατολικής – Δυτικής Εκκλησίας</a:t>
            </a:r>
            <a:endParaRPr lang="en-US" sz="1200" dirty="0"/>
          </a:p>
        </p:txBody>
      </p:sp>
      <p:sp>
        <p:nvSpPr>
          <p:cNvPr id="20" name="TextBox 19">
            <a:extLst>
              <a:ext uri="{FF2B5EF4-FFF2-40B4-BE49-F238E27FC236}">
                <a16:creationId xmlns:a16="http://schemas.microsoft.com/office/drawing/2014/main" id="{E3B733B1-782F-B1FF-75AC-6D002547C8DF}"/>
              </a:ext>
            </a:extLst>
          </p:cNvPr>
          <p:cNvSpPr txBox="1"/>
          <p:nvPr/>
        </p:nvSpPr>
        <p:spPr>
          <a:xfrm>
            <a:off x="7620114" y="1747855"/>
            <a:ext cx="4571886" cy="3577903"/>
          </a:xfrm>
          <a:prstGeom prst="rect">
            <a:avLst/>
          </a:prstGeom>
          <a:noFill/>
        </p:spPr>
        <p:txBody>
          <a:bodyPr wrap="square">
            <a:spAutoFit/>
          </a:bodyPr>
          <a:lstStyle/>
          <a:p>
            <a:pPr marL="0" marR="0" indent="0" algn="ctr">
              <a:spcAft>
                <a:spcPts val="1200"/>
              </a:spcAft>
              <a:buNone/>
            </a:pPr>
            <a:r>
              <a:rPr lang="el-GR" sz="1200" b="1" i="1" dirty="0">
                <a:solidFill>
                  <a:srgbClr val="000000"/>
                </a:solidFill>
                <a:effectLst/>
                <a:latin typeface="Trebuchet MS" panose="020B0603020202020204" pitchFamily="34" charset="0"/>
              </a:rPr>
              <a:t>Η έκρηξη του ηφαιστείου της Θήρας και η έναρξη της </a:t>
            </a:r>
            <a:r>
              <a:rPr lang="el-GR" sz="1600" b="1" i="1" dirty="0">
                <a:solidFill>
                  <a:srgbClr val="000000"/>
                </a:solidFill>
                <a:effectLst/>
                <a:latin typeface="Trebuchet MS" panose="020B0603020202020204" pitchFamily="34" charset="0"/>
              </a:rPr>
              <a:t>εικονομαχίας</a:t>
            </a:r>
          </a:p>
          <a:p>
            <a:pPr marL="0" marR="0" indent="0" algn="just">
              <a:spcAft>
                <a:spcPts val="1200"/>
              </a:spcAft>
              <a:buNone/>
            </a:pPr>
            <a:r>
              <a:rPr lang="el-GR" sz="1050" b="1" i="0" dirty="0">
                <a:solidFill>
                  <a:srgbClr val="000000"/>
                </a:solidFill>
                <a:effectLst/>
                <a:latin typeface="Trebuchet MS" panose="020B0603020202020204" pitchFamily="34" charset="0"/>
              </a:rPr>
              <a:t>Τον ίδιο χρόνο (726), το καλοκαίρι, ανέβρασε η θάλασσα και σαν από καμίνι σηκώθηκε ατμός από το βυθό ανάμεσα στη Θήρα και τη </a:t>
            </a:r>
            <a:r>
              <a:rPr lang="el-GR" sz="1050" b="1" i="0" dirty="0" err="1">
                <a:solidFill>
                  <a:srgbClr val="000000"/>
                </a:solidFill>
                <a:effectLst/>
                <a:latin typeface="Trebuchet MS" panose="020B0603020202020204" pitchFamily="34" charset="0"/>
              </a:rPr>
              <a:t>Θηρασία</a:t>
            </a:r>
            <a:r>
              <a:rPr lang="el-GR" sz="1050" b="1" i="0" dirty="0">
                <a:solidFill>
                  <a:srgbClr val="000000"/>
                </a:solidFill>
                <a:effectLst/>
                <a:latin typeface="Trebuchet MS" panose="020B0603020202020204" pitchFamily="34" charset="0"/>
              </a:rPr>
              <a:t> . Αυτό κράτησε κάμποσες μέρες. Στο μέσο αυτό της φοβερής φωτιάς σχηματίστηκε ένα νέο νησί που συνενώθηκε με το νησί Ιερά. Όπως η Θήρα και η </a:t>
            </a:r>
            <a:r>
              <a:rPr lang="el-GR" sz="1050" b="1" i="0" dirty="0" err="1">
                <a:solidFill>
                  <a:srgbClr val="000000"/>
                </a:solidFill>
                <a:effectLst/>
                <a:latin typeface="Trebuchet MS" panose="020B0603020202020204" pitchFamily="34" charset="0"/>
              </a:rPr>
              <a:t>Θηρασία</a:t>
            </a:r>
            <a:r>
              <a:rPr lang="el-GR" sz="1050" b="1" i="0" dirty="0">
                <a:solidFill>
                  <a:srgbClr val="000000"/>
                </a:solidFill>
                <a:effectLst/>
                <a:latin typeface="Trebuchet MS" panose="020B0603020202020204" pitchFamily="34" charset="0"/>
              </a:rPr>
              <a:t>, έτσι και το </a:t>
            </a:r>
            <a:r>
              <a:rPr lang="el-GR" sz="1050" b="1" i="0" dirty="0" err="1">
                <a:solidFill>
                  <a:srgbClr val="000000"/>
                </a:solidFill>
                <a:effectLst/>
                <a:latin typeface="Trebuchet MS" panose="020B0603020202020204" pitchFamily="34" charset="0"/>
              </a:rPr>
              <a:t>νεοσχημάτιστο</a:t>
            </a:r>
            <a:r>
              <a:rPr lang="el-GR" sz="1050" b="1" i="0" dirty="0">
                <a:solidFill>
                  <a:srgbClr val="000000"/>
                </a:solidFill>
                <a:effectLst/>
                <a:latin typeface="Trebuchet MS" panose="020B0603020202020204" pitchFamily="34" charset="0"/>
              </a:rPr>
              <a:t> νησί όφειλε τη γένεσή του στην έκρηξη του ηφαιστείου και δημιουργήθηκε στη διάρκεια της βασιλείας του αντίχριστου Λέοντος. Ο αυτοκράτορας εξήγησε αυτό το σημάδι της θείας οργής εναντίον του με τρόπο ευνοϊκό για τον εαυτό του και σήκωσε ακόμη πιο αναίσχυντο πόλεμο εναντίον των αγίων και σεπτών εικόνων. Και ο λαός της Βασιλεύουσας εξαιτίας της απέραντης λύπης του για τις καινοφανείς διδασκαλίες προσπάθησε να επιτεθεί και να σκοτώσει τους στρατιώτες του αυτοκράτορα που καθαίρεσαν την εικόνα του Χριστού στη Χαλκή Πύλη. Και τότε πολλοί από αυτούς τιμωρήθηκαν για την ευσέβειά τους με ακρωτηριασμούς, μαστιγώσεις, εξορίες και πρόστιμα και ιδιαίτερα οι αριστοκράτες και επιφανείς.</a:t>
            </a:r>
          </a:p>
          <a:p>
            <a:pPr marL="0" marR="0" indent="0" algn="just">
              <a:spcAft>
                <a:spcPts val="1200"/>
              </a:spcAft>
              <a:buNone/>
            </a:pPr>
            <a:r>
              <a:rPr lang="el-GR" sz="1050" b="1" i="0" dirty="0">
                <a:solidFill>
                  <a:srgbClr val="000000"/>
                </a:solidFill>
                <a:effectLst/>
                <a:latin typeface="Trebuchet MS" panose="020B0603020202020204" pitchFamily="34" charset="0"/>
              </a:rPr>
              <a:t>Θεοφάνης, </a:t>
            </a:r>
            <a:r>
              <a:rPr lang="el-GR" sz="1050" b="1" i="1" dirty="0">
                <a:solidFill>
                  <a:srgbClr val="000000"/>
                </a:solidFill>
                <a:effectLst/>
                <a:latin typeface="inherit"/>
              </a:rPr>
              <a:t>Χρονογραφία, </a:t>
            </a:r>
            <a:r>
              <a:rPr lang="el-GR" sz="1050" b="1" i="1" dirty="0" err="1">
                <a:solidFill>
                  <a:srgbClr val="000000"/>
                </a:solidFill>
                <a:effectLst/>
                <a:latin typeface="inherit"/>
              </a:rPr>
              <a:t>έκδ</a:t>
            </a:r>
            <a:r>
              <a:rPr lang="el-GR" sz="1050" b="1" i="1" dirty="0">
                <a:solidFill>
                  <a:srgbClr val="000000"/>
                </a:solidFill>
                <a:effectLst/>
                <a:latin typeface="inherit"/>
              </a:rPr>
              <a:t>. C. de </a:t>
            </a:r>
            <a:r>
              <a:rPr lang="el-GR" sz="1050" b="1" i="1" dirty="0" err="1">
                <a:solidFill>
                  <a:srgbClr val="000000"/>
                </a:solidFill>
                <a:effectLst/>
                <a:latin typeface="inherit"/>
              </a:rPr>
              <a:t>Boor</a:t>
            </a:r>
            <a:r>
              <a:rPr lang="el-GR" sz="1050" b="1" i="1" dirty="0">
                <a:solidFill>
                  <a:srgbClr val="000000"/>
                </a:solidFill>
                <a:effectLst/>
                <a:latin typeface="inherit"/>
              </a:rPr>
              <a:t>, </a:t>
            </a:r>
            <a:r>
              <a:rPr lang="el-GR" sz="1050" b="1" i="1" dirty="0" err="1">
                <a:solidFill>
                  <a:srgbClr val="000000"/>
                </a:solidFill>
                <a:effectLst/>
                <a:latin typeface="inherit"/>
              </a:rPr>
              <a:t>τόμ</a:t>
            </a:r>
            <a:r>
              <a:rPr lang="el-GR" sz="1050" b="1" i="1" dirty="0">
                <a:solidFill>
                  <a:srgbClr val="000000"/>
                </a:solidFill>
                <a:effectLst/>
                <a:latin typeface="inherit"/>
              </a:rPr>
              <a:t>. 1, Λειψία 1883, 404-405</a:t>
            </a:r>
            <a:endParaRPr lang="el-GR" sz="1050" b="1" i="0" dirty="0">
              <a:solidFill>
                <a:srgbClr val="000000"/>
              </a:solidFill>
              <a:effectLst/>
              <a:latin typeface="Trebuchet MS" panose="020B0603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03794" y="402229"/>
            <a:ext cx="6355993" cy="519609"/>
          </a:xfrm>
          <a:prstGeom prst="rect">
            <a:avLst/>
          </a:prstGeom>
          <a:noFill/>
          <a:ln/>
        </p:spPr>
        <p:txBody>
          <a:bodyPr wrap="none" lIns="0" tIns="0" rIns="0" bIns="0" rtlCol="0" anchor="t"/>
          <a:lstStyle/>
          <a:p>
            <a:pPr marL="0" indent="0" algn="l">
              <a:lnSpc>
                <a:spcPct val="104000"/>
              </a:lnSpc>
              <a:buNone/>
            </a:pPr>
            <a:r>
              <a:rPr lang="en-US" sz="3250" dirty="0">
                <a:solidFill>
                  <a:srgbClr val="1F1E1E"/>
                </a:solidFill>
                <a:latin typeface="Sora SemiBold" pitchFamily="34" charset="0"/>
                <a:ea typeface="Sora SemiBold" pitchFamily="34" charset="-122"/>
                <a:cs typeface="Sora SemiBold" pitchFamily="34" charset="-120"/>
              </a:rPr>
              <a:t>Κορύφωση</a:t>
            </a:r>
            <a:endParaRPr lang="en-US" sz="3250" dirty="0"/>
          </a:p>
        </p:txBody>
      </p:sp>
      <p:sp>
        <p:nvSpPr>
          <p:cNvPr id="4" name="Shape 1"/>
          <p:cNvSpPr/>
          <p:nvPr/>
        </p:nvSpPr>
        <p:spPr>
          <a:xfrm>
            <a:off x="5138479" y="2448470"/>
            <a:ext cx="6355993" cy="1441252"/>
          </a:xfrm>
          <a:prstGeom prst="roundRect">
            <a:avLst>
              <a:gd name="adj" fmla="val 4604"/>
            </a:avLst>
          </a:prstGeom>
          <a:solidFill>
            <a:srgbClr val="F9D2D6"/>
          </a:solidFill>
          <a:ln w="6350">
            <a:solidFill>
              <a:srgbClr val="DFB8BC"/>
            </a:solidFill>
            <a:prstDash val="solid"/>
          </a:ln>
        </p:spPr>
        <p:txBody>
          <a:bodyPr/>
          <a:lstStyle/>
          <a:p>
            <a:endParaRPr lang="el-GR"/>
          </a:p>
        </p:txBody>
      </p:sp>
      <p:sp>
        <p:nvSpPr>
          <p:cNvPr id="5" name="Text 2"/>
          <p:cNvSpPr/>
          <p:nvPr/>
        </p:nvSpPr>
        <p:spPr>
          <a:xfrm>
            <a:off x="5368096" y="2544290"/>
            <a:ext cx="6027388" cy="259755"/>
          </a:xfrm>
          <a:prstGeom prst="rect">
            <a:avLst/>
          </a:prstGeom>
          <a:noFill/>
          <a:ln/>
        </p:spPr>
        <p:txBody>
          <a:bodyPr wrap="none" lIns="0" tIns="0" rIns="0" bIns="0" rtlCol="0" anchor="t"/>
          <a:lstStyle/>
          <a:p>
            <a:pPr marL="0" indent="0" algn="l">
              <a:lnSpc>
                <a:spcPct val="104000"/>
              </a:lnSpc>
              <a:buNone/>
            </a:pPr>
            <a:r>
              <a:rPr lang="en-US" sz="1600" b="1" dirty="0">
                <a:solidFill>
                  <a:srgbClr val="3B3535"/>
                </a:solidFill>
                <a:latin typeface="Sora SemiBold" pitchFamily="34" charset="0"/>
                <a:ea typeface="Sora SemiBold" pitchFamily="34" charset="-122"/>
                <a:cs typeface="Sora SemiBold" pitchFamily="34" charset="-120"/>
              </a:rPr>
              <a:t>Διώξεις επί Κωνσταντίνου Ε'</a:t>
            </a:r>
            <a:endParaRPr lang="en-US" sz="1600" b="1" dirty="0"/>
          </a:p>
        </p:txBody>
      </p:sp>
      <p:sp>
        <p:nvSpPr>
          <p:cNvPr id="6" name="Text 3"/>
          <p:cNvSpPr/>
          <p:nvPr/>
        </p:nvSpPr>
        <p:spPr>
          <a:xfrm>
            <a:off x="5302781" y="2881709"/>
            <a:ext cx="6027388" cy="916087"/>
          </a:xfrm>
          <a:prstGeom prst="rect">
            <a:avLst/>
          </a:prstGeom>
          <a:noFill/>
          <a:ln/>
        </p:spPr>
        <p:txBody>
          <a:bodyPr wrap="square" lIns="0" tIns="0" rIns="0" bIns="0" rtlCol="0" anchor="t">
            <a:normAutofit/>
          </a:bodyPr>
          <a:lstStyle/>
          <a:p>
            <a:pPr marL="0" indent="0" algn="l">
              <a:lnSpc>
                <a:spcPct val="133000"/>
              </a:lnSpc>
              <a:buNone/>
            </a:pPr>
            <a:r>
              <a:rPr lang="en-US" sz="1400" b="1" dirty="0">
                <a:solidFill>
                  <a:srgbClr val="3B3535"/>
                </a:solidFill>
                <a:latin typeface="Sora Light" pitchFamily="34" charset="0"/>
                <a:ea typeface="Sora Light" pitchFamily="34" charset="-122"/>
                <a:cs typeface="Sora Light" pitchFamily="34" charset="-120"/>
              </a:rPr>
              <a:t>Στα χρόνια του Κωνσταντίνου Ε' ανελέητη εκστρατεία εναντίον μοναχών και μοναστηριών που αποτελούσαν προπύργια εικονολατρίας . Οι διώξεις νομιμοποιούνται με τη Σύνοδο της Ιέρειας</a:t>
            </a:r>
            <a:r>
              <a:rPr lang="el-GR" sz="1400" b="1" dirty="0">
                <a:solidFill>
                  <a:srgbClr val="3B3535"/>
                </a:solidFill>
                <a:latin typeface="Sora Light" pitchFamily="34" charset="0"/>
                <a:ea typeface="Sora Light" pitchFamily="34" charset="-122"/>
                <a:cs typeface="Sora Light" pitchFamily="34" charset="-120"/>
              </a:rPr>
              <a:t> 754 </a:t>
            </a:r>
            <a:r>
              <a:rPr lang="el-GR" sz="1400" b="1" dirty="0" err="1">
                <a:solidFill>
                  <a:srgbClr val="3B3535"/>
                </a:solidFill>
                <a:latin typeface="Sora Light" pitchFamily="34" charset="0"/>
                <a:ea typeface="Sora Light" pitchFamily="34" charset="-122"/>
                <a:cs typeface="Sora Light" pitchFamily="34" charset="-120"/>
              </a:rPr>
              <a:t>μ.Χ</a:t>
            </a:r>
            <a:endParaRPr lang="en-US" sz="1400" b="1" dirty="0"/>
          </a:p>
        </p:txBody>
      </p:sp>
      <p:sp>
        <p:nvSpPr>
          <p:cNvPr id="7" name="Shape 4"/>
          <p:cNvSpPr/>
          <p:nvPr/>
        </p:nvSpPr>
        <p:spPr>
          <a:xfrm>
            <a:off x="5203794" y="4138910"/>
            <a:ext cx="6355993" cy="935831"/>
          </a:xfrm>
          <a:prstGeom prst="roundRect">
            <a:avLst>
              <a:gd name="adj" fmla="val 7090"/>
            </a:avLst>
          </a:prstGeom>
          <a:solidFill>
            <a:srgbClr val="F9D2D6"/>
          </a:solidFill>
          <a:ln w="6350">
            <a:solidFill>
              <a:srgbClr val="DFB8BC"/>
            </a:solidFill>
            <a:prstDash val="solid"/>
          </a:ln>
        </p:spPr>
        <p:txBody>
          <a:bodyPr/>
          <a:lstStyle/>
          <a:p>
            <a:endParaRPr lang="el-GR" dirty="0"/>
          </a:p>
        </p:txBody>
      </p:sp>
      <p:sp>
        <p:nvSpPr>
          <p:cNvPr id="8" name="Text 5"/>
          <p:cNvSpPr/>
          <p:nvPr/>
        </p:nvSpPr>
        <p:spPr>
          <a:xfrm>
            <a:off x="5368096" y="4303216"/>
            <a:ext cx="6027388" cy="259755"/>
          </a:xfrm>
          <a:prstGeom prst="rect">
            <a:avLst/>
          </a:prstGeom>
          <a:noFill/>
          <a:ln/>
        </p:spPr>
        <p:txBody>
          <a:bodyPr wrap="none" lIns="0" tIns="0" rIns="0" bIns="0" rtlCol="0" anchor="t"/>
          <a:lstStyle/>
          <a:p>
            <a:pPr marL="0" indent="0" algn="l">
              <a:lnSpc>
                <a:spcPct val="104000"/>
              </a:lnSpc>
              <a:buNone/>
            </a:pPr>
            <a:r>
              <a:rPr lang="en-US" sz="1600" b="1" dirty="0">
                <a:solidFill>
                  <a:srgbClr val="3B3535"/>
                </a:solidFill>
                <a:latin typeface="Sora SemiBold" pitchFamily="34" charset="0"/>
                <a:ea typeface="Sora SemiBold" pitchFamily="34" charset="-122"/>
                <a:cs typeface="Sora SemiBold" pitchFamily="34" charset="-120"/>
              </a:rPr>
              <a:t>Ζ' </a:t>
            </a:r>
            <a:r>
              <a:rPr lang="en-US" sz="1600" b="1" dirty="0" err="1">
                <a:solidFill>
                  <a:srgbClr val="3B3535"/>
                </a:solidFill>
                <a:latin typeface="Sora SemiBold" pitchFamily="34" charset="0"/>
                <a:ea typeface="Sora SemiBold" pitchFamily="34" charset="-122"/>
                <a:cs typeface="Sora SemiBold" pitchFamily="34" charset="-120"/>
              </a:rPr>
              <a:t>Οικουμενική</a:t>
            </a:r>
            <a:r>
              <a:rPr lang="en-US" sz="1600" b="1" dirty="0">
                <a:solidFill>
                  <a:srgbClr val="3B3535"/>
                </a:solidFill>
                <a:latin typeface="Sora SemiBold" pitchFamily="34" charset="0"/>
                <a:ea typeface="Sora SemiBold" pitchFamily="34" charset="-122"/>
                <a:cs typeface="Sora SemiBold" pitchFamily="34" charset="-120"/>
              </a:rPr>
              <a:t> </a:t>
            </a:r>
            <a:r>
              <a:rPr lang="en-US" sz="1600" b="1" dirty="0" err="1">
                <a:solidFill>
                  <a:srgbClr val="3B3535"/>
                </a:solidFill>
                <a:latin typeface="Sora SemiBold" pitchFamily="34" charset="0"/>
                <a:ea typeface="Sora SemiBold" pitchFamily="34" charset="-122"/>
                <a:cs typeface="Sora SemiBold" pitchFamily="34" charset="-120"/>
              </a:rPr>
              <a:t>Σύνοδος</a:t>
            </a:r>
            <a:r>
              <a:rPr lang="el-GR" sz="1600" b="1" dirty="0">
                <a:solidFill>
                  <a:srgbClr val="3B3535"/>
                </a:solidFill>
                <a:latin typeface="Sora SemiBold" pitchFamily="34" charset="0"/>
                <a:ea typeface="Sora SemiBold" pitchFamily="34" charset="-122"/>
                <a:cs typeface="Sora SemiBold" pitchFamily="34" charset="-120"/>
              </a:rPr>
              <a:t> 787 </a:t>
            </a:r>
            <a:r>
              <a:rPr lang="el-GR" sz="1600" b="1" dirty="0" err="1">
                <a:solidFill>
                  <a:srgbClr val="3B3535"/>
                </a:solidFill>
                <a:latin typeface="Sora SemiBold" pitchFamily="34" charset="0"/>
                <a:ea typeface="Sora SemiBold" pitchFamily="34" charset="-122"/>
                <a:cs typeface="Sora SemiBold" pitchFamily="34" charset="-120"/>
              </a:rPr>
              <a:t>μ.Χ</a:t>
            </a:r>
            <a:endParaRPr lang="en-US" sz="1600" b="1" dirty="0"/>
          </a:p>
        </p:txBody>
      </p:sp>
      <p:sp>
        <p:nvSpPr>
          <p:cNvPr id="9" name="Text 6"/>
          <p:cNvSpPr/>
          <p:nvPr/>
        </p:nvSpPr>
        <p:spPr>
          <a:xfrm>
            <a:off x="5368096" y="4657725"/>
            <a:ext cx="6027388" cy="252710"/>
          </a:xfrm>
          <a:prstGeom prst="rect">
            <a:avLst/>
          </a:prstGeom>
          <a:noFill/>
          <a:ln/>
        </p:spPr>
        <p:txBody>
          <a:bodyPr wrap="none" lIns="0" tIns="0" rIns="0" bIns="0" rtlCol="0" anchor="t"/>
          <a:lstStyle/>
          <a:p>
            <a:pPr marL="0" indent="0" algn="l">
              <a:lnSpc>
                <a:spcPct val="133000"/>
              </a:lnSpc>
              <a:buNone/>
            </a:pPr>
            <a:r>
              <a:rPr lang="en-US" sz="1400" b="1" dirty="0">
                <a:solidFill>
                  <a:srgbClr val="3B3535"/>
                </a:solidFill>
                <a:latin typeface="Sora Light" pitchFamily="34" charset="0"/>
                <a:ea typeface="Sora Light" pitchFamily="34" charset="-122"/>
                <a:cs typeface="Sora Light" pitchFamily="34" charset="-120"/>
              </a:rPr>
              <a:t>Ζ' Οικουμενική Σύνοδος : η Ειρήνη η Αθηναία καταδικάζει την εικονομαχία</a:t>
            </a:r>
            <a:endParaRPr lang="en-US" sz="1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03794" y="1232495"/>
            <a:ext cx="6355993" cy="1039217"/>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1F1E1E"/>
                </a:solidFill>
                <a:latin typeface="Sora SemiBold" pitchFamily="34" charset="0"/>
                <a:ea typeface="Sora SemiBold" pitchFamily="34" charset="-122"/>
                <a:cs typeface="Sora SemiBold" pitchFamily="34" charset="-120"/>
              </a:rPr>
              <a:t>Αναζωπύρωση και τέλος Εικονομαχίας</a:t>
            </a:r>
            <a:endParaRPr lang="en-US" sz="3250" dirty="0"/>
          </a:p>
        </p:txBody>
      </p:sp>
      <p:sp>
        <p:nvSpPr>
          <p:cNvPr id="4" name="Text 1"/>
          <p:cNvSpPr/>
          <p:nvPr/>
        </p:nvSpPr>
        <p:spPr>
          <a:xfrm>
            <a:off x="5203794" y="2508647"/>
            <a:ext cx="6965577" cy="252710"/>
          </a:xfrm>
          <a:prstGeom prst="rect">
            <a:avLst/>
          </a:prstGeom>
          <a:noFill/>
          <a:ln/>
        </p:spPr>
        <p:txBody>
          <a:bodyPr wrap="none" lIns="0" tIns="0" rIns="0" bIns="0" rtlCol="0" anchor="t"/>
          <a:lstStyle/>
          <a:p>
            <a:pPr marL="0" indent="0" algn="l">
              <a:lnSpc>
                <a:spcPct val="133000"/>
              </a:lnSpc>
              <a:buNone/>
            </a:pPr>
            <a:r>
              <a:rPr lang="en-US" sz="1400" b="1" dirty="0">
                <a:solidFill>
                  <a:srgbClr val="3B3535"/>
                </a:solidFill>
                <a:latin typeface="Sora Light" pitchFamily="34" charset="0"/>
                <a:ea typeface="Sora Light" pitchFamily="34" charset="-122"/>
                <a:cs typeface="Sora Light" pitchFamily="34" charset="-120"/>
              </a:rPr>
              <a:t>Η τελική φάση πιο ήπια</a:t>
            </a:r>
            <a:endParaRPr lang="en-US" sz="1400" b="1"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03794" y="2939058"/>
            <a:ext cx="6355993" cy="606723"/>
          </a:xfrm>
          <a:prstGeom prst="rect">
            <a:avLst/>
          </a:prstGeom>
        </p:spPr>
      </p:pic>
      <p:sp>
        <p:nvSpPr>
          <p:cNvPr id="6" name="Text 2"/>
          <p:cNvSpPr/>
          <p:nvPr/>
        </p:nvSpPr>
        <p:spPr>
          <a:xfrm>
            <a:off x="5456994" y="3116064"/>
            <a:ext cx="5925791" cy="252710"/>
          </a:xfrm>
          <a:prstGeom prst="rect">
            <a:avLst/>
          </a:prstGeom>
          <a:noFill/>
          <a:ln/>
        </p:spPr>
        <p:txBody>
          <a:bodyPr wrap="none" lIns="0" tIns="0" rIns="0" bIns="0" rtlCol="0" anchor="t"/>
          <a:lstStyle/>
          <a:p>
            <a:pPr marL="0" indent="0" algn="l">
              <a:lnSpc>
                <a:spcPct val="133000"/>
              </a:lnSpc>
              <a:buNone/>
            </a:pPr>
            <a:r>
              <a:rPr lang="en-US" sz="1400" b="1" dirty="0">
                <a:solidFill>
                  <a:srgbClr val="3B3535"/>
                </a:solidFill>
                <a:latin typeface="Sora Light" pitchFamily="34" charset="0"/>
                <a:ea typeface="Sora Light" pitchFamily="34" charset="-122"/>
                <a:cs typeface="Sora Light" pitchFamily="34" charset="-120"/>
              </a:rPr>
              <a:t>Το θέμα επαναφέρουν οι αυτοκράτορες Λέοντας Ε' και Θεόφιλος</a:t>
            </a:r>
            <a:endParaRPr lang="en-US" sz="1400" b="1"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03794" y="3703737"/>
            <a:ext cx="6355993" cy="859433"/>
          </a:xfrm>
          <a:prstGeom prst="rect">
            <a:avLst/>
          </a:prstGeom>
        </p:spPr>
      </p:pic>
      <p:sp>
        <p:nvSpPr>
          <p:cNvPr id="8" name="Text 3"/>
          <p:cNvSpPr/>
          <p:nvPr/>
        </p:nvSpPr>
        <p:spPr>
          <a:xfrm>
            <a:off x="5456994" y="3880743"/>
            <a:ext cx="5925791" cy="505420"/>
          </a:xfrm>
          <a:prstGeom prst="rect">
            <a:avLst/>
          </a:prstGeom>
          <a:noFill/>
          <a:ln/>
        </p:spPr>
        <p:txBody>
          <a:bodyPr wrap="square" lIns="0" tIns="0" rIns="0" bIns="0" rtlCol="0" anchor="t">
            <a:normAutofit fontScale="92500"/>
          </a:bodyPr>
          <a:lstStyle/>
          <a:p>
            <a:pPr marL="0" indent="0" algn="l">
              <a:lnSpc>
                <a:spcPct val="133000"/>
              </a:lnSpc>
              <a:buNone/>
            </a:pPr>
            <a:r>
              <a:rPr lang="en-US" sz="1400" b="1" dirty="0">
                <a:solidFill>
                  <a:srgbClr val="3B3535"/>
                </a:solidFill>
                <a:latin typeface="Sora Light" pitchFamily="34" charset="0"/>
                <a:ea typeface="Sora Light" pitchFamily="34" charset="-122"/>
                <a:cs typeface="Sora Light" pitchFamily="34" charset="-120"/>
              </a:rPr>
              <a:t>Οριστική λύση από τη Θεοδώρα ( γυναίκα Θεόφιλου, κρυφή εικονολάτρισσα ) – επικυρώνει τα πρακτικά της Ζ' Οικουμενικής Συνόδου</a:t>
            </a:r>
            <a:r>
              <a:rPr lang="el-GR" sz="1400" b="1" dirty="0">
                <a:solidFill>
                  <a:srgbClr val="3B3535"/>
                </a:solidFill>
                <a:latin typeface="Sora Light" pitchFamily="34" charset="0"/>
                <a:ea typeface="Sora Light" pitchFamily="34" charset="-122"/>
                <a:cs typeface="Sora Light" pitchFamily="34" charset="-120"/>
              </a:rPr>
              <a:t> Μάρτιος του 847</a:t>
            </a:r>
            <a:endParaRPr lang="en-US" sz="1400" b="1" dirty="0"/>
          </a:p>
        </p:txBody>
      </p:sp>
      <p:sp>
        <p:nvSpPr>
          <p:cNvPr id="9" name="Shape 4"/>
          <p:cNvSpPr/>
          <p:nvPr/>
        </p:nvSpPr>
        <p:spPr>
          <a:xfrm>
            <a:off x="5203794" y="4740870"/>
            <a:ext cx="6355993" cy="884535"/>
          </a:xfrm>
          <a:prstGeom prst="roundRect">
            <a:avLst>
              <a:gd name="adj" fmla="val 7501"/>
            </a:avLst>
          </a:prstGeom>
          <a:solidFill>
            <a:srgbClr val="F9D2D6"/>
          </a:solidFill>
          <a:ln/>
        </p:spPr>
        <p:txBody>
          <a:bodyPr/>
          <a:lstStyle/>
          <a:p>
            <a:endParaRPr lang="el-GR"/>
          </a:p>
        </p:txBody>
      </p:sp>
      <p:pic>
        <p:nvPicPr>
          <p:cNvPr id="10" name="Image 3" descr="preencoded.png"/>
          <p:cNvPicPr>
            <a:picLocks noChangeAspect="1"/>
          </p:cNvPicPr>
          <p:nvPr/>
        </p:nvPicPr>
        <p:blipFill>
          <a:blip r:embed="rId6"/>
          <a:stretch>
            <a:fillRect/>
          </a:stretch>
        </p:blipFill>
        <p:spPr>
          <a:xfrm>
            <a:off x="5361746" y="4965204"/>
            <a:ext cx="197440" cy="157956"/>
          </a:xfrm>
          <a:prstGeom prst="rect">
            <a:avLst/>
          </a:prstGeom>
        </p:spPr>
      </p:pic>
      <p:sp>
        <p:nvSpPr>
          <p:cNvPr id="11" name="Text 5"/>
          <p:cNvSpPr/>
          <p:nvPr/>
        </p:nvSpPr>
        <p:spPr>
          <a:xfrm>
            <a:off x="5717139" y="4938316"/>
            <a:ext cx="5684695" cy="505420"/>
          </a:xfrm>
          <a:prstGeom prst="rect">
            <a:avLst/>
          </a:prstGeom>
          <a:noFill/>
          <a:ln/>
        </p:spPr>
        <p:txBody>
          <a:bodyPr wrap="square" lIns="0" tIns="0" rIns="0" bIns="0" rtlCol="0" anchor="t">
            <a:normAutofit fontScale="92500"/>
          </a:bodyPr>
          <a:lstStyle/>
          <a:p>
            <a:pPr marL="0" indent="0" algn="l">
              <a:lnSpc>
                <a:spcPct val="133000"/>
              </a:lnSpc>
              <a:buNone/>
            </a:pPr>
            <a:r>
              <a:rPr lang="en-US" sz="1400" b="1" dirty="0">
                <a:solidFill>
                  <a:srgbClr val="000000"/>
                </a:solidFill>
                <a:latin typeface="Sora Light" pitchFamily="34" charset="0"/>
                <a:ea typeface="Sora Light" pitchFamily="34" charset="-122"/>
                <a:cs typeface="Sora Light" pitchFamily="34" charset="-120"/>
              </a:rPr>
              <a:t>Οριστική αποτυχία του κράτους να υποτάξει οριστικά στη βούλησή του την Εκκλησία</a:t>
            </a:r>
            <a:endParaRPr lang="en-US" sz="1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51B180-5A1A-8270-D3EE-D6F28E7333E6}"/>
              </a:ext>
            </a:extLst>
          </p:cNvPr>
          <p:cNvSpPr txBox="1"/>
          <p:nvPr/>
        </p:nvSpPr>
        <p:spPr>
          <a:xfrm>
            <a:off x="830423" y="593734"/>
            <a:ext cx="9974425" cy="5386090"/>
          </a:xfrm>
          <a:prstGeom prst="rect">
            <a:avLst/>
          </a:prstGeom>
          <a:noFill/>
        </p:spPr>
        <p:txBody>
          <a:bodyPr wrap="square">
            <a:spAutoFit/>
          </a:bodyPr>
          <a:lstStyle/>
          <a:p>
            <a:pPr marL="0" marR="0" indent="0" algn="ctr">
              <a:spcAft>
                <a:spcPts val="1200"/>
              </a:spcAft>
              <a:buNone/>
            </a:pPr>
            <a:r>
              <a:rPr lang="el-GR" sz="1800" b="1" i="1" dirty="0">
                <a:solidFill>
                  <a:schemeClr val="tx1"/>
                </a:solidFill>
                <a:effectLst/>
                <a:latin typeface="+mn-lt"/>
              </a:rPr>
              <a:t>Τα επιχειρήματα των </a:t>
            </a:r>
            <a:r>
              <a:rPr lang="el-GR" sz="1800" b="1" i="1" u="none" strike="noStrike" dirty="0">
                <a:solidFill>
                  <a:schemeClr val="tx1"/>
                </a:solidFill>
                <a:effectLst/>
                <a:latin typeface="+mn-lt"/>
                <a:hlinkClick r:id="rId2" tooltip="Γλωσσάρι"/>
              </a:rPr>
              <a:t>εικονοκλαστών*</a:t>
            </a:r>
            <a:r>
              <a:rPr lang="el-GR" sz="1800" b="1" i="1" dirty="0">
                <a:solidFill>
                  <a:schemeClr val="tx1"/>
                </a:solidFill>
                <a:effectLst/>
                <a:latin typeface="+mn-lt"/>
              </a:rPr>
              <a:t>.</a:t>
            </a:r>
          </a:p>
          <a:p>
            <a:pPr marL="0" marR="0" indent="0" algn="ctr">
              <a:spcAft>
                <a:spcPts val="1200"/>
              </a:spcAft>
              <a:buNone/>
            </a:pPr>
            <a:endParaRPr lang="el-GR" sz="1800" b="1" i="1" dirty="0">
              <a:solidFill>
                <a:schemeClr val="tx1"/>
              </a:solidFill>
              <a:effectLst/>
              <a:latin typeface="+mn-lt"/>
            </a:endParaRPr>
          </a:p>
          <a:p>
            <a:pPr marL="0" marR="0" indent="0" algn="just">
              <a:spcAft>
                <a:spcPts val="1200"/>
              </a:spcAft>
              <a:buNone/>
            </a:pPr>
            <a:r>
              <a:rPr lang="el-GR" sz="1800" b="0" i="0" dirty="0">
                <a:solidFill>
                  <a:schemeClr val="tx1"/>
                </a:solidFill>
                <a:effectLst/>
                <a:latin typeface="+mn-lt"/>
              </a:rPr>
              <a:t>Οι εικόνες αναπληρώνουν τα είδωλα και άρα αυτοί που τις προσκυνούν είναι ειδωλολάτρες. </a:t>
            </a:r>
            <a:r>
              <a:rPr lang="el-GR" sz="1800" b="0" i="0" dirty="0" err="1">
                <a:solidFill>
                  <a:schemeClr val="tx1"/>
                </a:solidFill>
                <a:effectLst/>
                <a:latin typeface="+mn-lt"/>
              </a:rPr>
              <a:t>Ομως</a:t>
            </a:r>
            <a:r>
              <a:rPr lang="el-GR" sz="1800" b="0" i="0" dirty="0">
                <a:solidFill>
                  <a:schemeClr val="tx1"/>
                </a:solidFill>
                <a:effectLst/>
                <a:latin typeface="+mn-lt"/>
              </a:rPr>
              <a:t> δεν</a:t>
            </a:r>
          </a:p>
          <a:p>
            <a:pPr marL="0" marR="0" indent="0" algn="just">
              <a:spcAft>
                <a:spcPts val="1200"/>
              </a:spcAft>
              <a:buNone/>
            </a:pPr>
            <a:endParaRPr lang="el-GR" sz="1800" b="0" i="0" dirty="0">
              <a:solidFill>
                <a:schemeClr val="tx1"/>
              </a:solidFill>
              <a:effectLst/>
              <a:latin typeface="+mn-lt"/>
            </a:endParaRPr>
          </a:p>
          <a:p>
            <a:pPr marL="0" marR="0" indent="0" algn="just">
              <a:spcAft>
                <a:spcPts val="1200"/>
              </a:spcAft>
              <a:buNone/>
            </a:pPr>
            <a:r>
              <a:rPr lang="el-GR" sz="1800" b="0" i="0" dirty="0">
                <a:solidFill>
                  <a:schemeClr val="tx1"/>
                </a:solidFill>
                <a:effectLst/>
                <a:latin typeface="+mn-lt"/>
              </a:rPr>
              <a:t> πρέπει να προσκυνούμε κατασκευάσματα των ανθρώπινων χεριών και κάθε είδους ομοίωμα.</a:t>
            </a:r>
          </a:p>
          <a:p>
            <a:pPr marL="0" marR="0" indent="0" algn="just">
              <a:spcAft>
                <a:spcPts val="1200"/>
              </a:spcAft>
              <a:buNone/>
            </a:pPr>
            <a:endParaRPr lang="el-GR" sz="1800" b="0" i="0" dirty="0">
              <a:solidFill>
                <a:schemeClr val="tx1"/>
              </a:solidFill>
              <a:effectLst/>
              <a:latin typeface="+mn-lt"/>
            </a:endParaRPr>
          </a:p>
          <a:p>
            <a:pPr marL="0" marR="0" indent="0" algn="just">
              <a:spcAft>
                <a:spcPts val="1200"/>
              </a:spcAft>
              <a:buNone/>
            </a:pPr>
            <a:r>
              <a:rPr lang="el-GR" sz="1800" b="0" i="0" dirty="0">
                <a:solidFill>
                  <a:schemeClr val="tx1"/>
                </a:solidFill>
                <a:effectLst/>
                <a:latin typeface="+mn-lt"/>
              </a:rPr>
              <a:t> Πληροφόρησέ με ποιος μας άφησε ως κληρονομιά αυτήν την παράδοση, δηλαδή να σεβόμαστε και να</a:t>
            </a:r>
          </a:p>
          <a:p>
            <a:pPr marL="0" marR="0" indent="0" algn="just">
              <a:spcAft>
                <a:spcPts val="1200"/>
              </a:spcAft>
              <a:buNone/>
            </a:pPr>
            <a:endParaRPr lang="el-GR" sz="1800" b="0" i="0" dirty="0">
              <a:solidFill>
                <a:schemeClr val="tx1"/>
              </a:solidFill>
              <a:effectLst/>
              <a:latin typeface="+mn-lt"/>
            </a:endParaRPr>
          </a:p>
          <a:p>
            <a:pPr marL="0" marR="0" indent="0" algn="just">
              <a:spcAft>
                <a:spcPts val="1200"/>
              </a:spcAft>
              <a:buNone/>
            </a:pPr>
            <a:r>
              <a:rPr lang="el-GR" sz="1800" b="0" i="0" dirty="0">
                <a:solidFill>
                  <a:schemeClr val="tx1"/>
                </a:solidFill>
                <a:effectLst/>
                <a:latin typeface="+mn-lt"/>
              </a:rPr>
              <a:t> προσκυνούμε κατασκευάσματα χεριών, και εγώ θα συμφωνήσω ότι αυτό είναι νόμος του Θεού.</a:t>
            </a:r>
          </a:p>
          <a:p>
            <a:pPr marL="0" marR="0" indent="0" algn="just">
              <a:spcAft>
                <a:spcPts val="1200"/>
              </a:spcAft>
              <a:buNone/>
            </a:pPr>
            <a:endParaRPr lang="el-GR" dirty="0"/>
          </a:p>
          <a:p>
            <a:pPr marL="0" marR="0" indent="0" algn="just">
              <a:spcAft>
                <a:spcPts val="1200"/>
              </a:spcAft>
              <a:buNone/>
            </a:pPr>
            <a:endParaRPr lang="el-GR" sz="1800" b="0" i="0" dirty="0">
              <a:solidFill>
                <a:schemeClr val="tx1"/>
              </a:solidFill>
              <a:effectLst/>
              <a:latin typeface="+mn-lt"/>
            </a:endParaRPr>
          </a:p>
          <a:p>
            <a:pPr marL="0" marR="0" indent="0" algn="just">
              <a:spcAft>
                <a:spcPts val="1200"/>
              </a:spcAft>
              <a:buNone/>
            </a:pPr>
            <a:r>
              <a:rPr lang="el-GR" sz="1800" b="0" i="1" dirty="0">
                <a:solidFill>
                  <a:schemeClr val="tx1"/>
                </a:solidFill>
                <a:effectLst/>
                <a:latin typeface="+mn-lt"/>
              </a:rPr>
              <a:t>Επιστολή του Λέοντος Γ' στον πάπα Γρηγόριο Β', στο: Μ. </a:t>
            </a:r>
            <a:r>
              <a:rPr lang="el-GR" sz="1800" b="0" i="1" dirty="0" err="1">
                <a:solidFill>
                  <a:schemeClr val="tx1"/>
                </a:solidFill>
                <a:effectLst/>
                <a:latin typeface="+mn-lt"/>
              </a:rPr>
              <a:t>Kaplan</a:t>
            </a:r>
            <a:r>
              <a:rPr lang="el-GR" sz="1800" b="0" i="1" dirty="0">
                <a:solidFill>
                  <a:schemeClr val="tx1"/>
                </a:solidFill>
                <a:effectLst/>
                <a:latin typeface="+mn-lt"/>
              </a:rPr>
              <a:t>, Βυζάντιο και Ελλάδα, μετ. Μ. </a:t>
            </a:r>
            <a:r>
              <a:rPr lang="el-GR" sz="1800" b="0" i="1" dirty="0" err="1">
                <a:solidFill>
                  <a:schemeClr val="tx1"/>
                </a:solidFill>
                <a:effectLst/>
                <a:latin typeface="+mn-lt"/>
              </a:rPr>
              <a:t>Βαρέπας</a:t>
            </a:r>
            <a:r>
              <a:rPr lang="el-GR" sz="1800" b="0" i="1" dirty="0">
                <a:solidFill>
                  <a:schemeClr val="tx1"/>
                </a:solidFill>
                <a:effectLst/>
                <a:latin typeface="+mn-lt"/>
              </a:rPr>
              <a:t>, </a:t>
            </a:r>
            <a:r>
              <a:rPr lang="el-GR" sz="1800" b="0" i="1" dirty="0" err="1">
                <a:solidFill>
                  <a:schemeClr val="tx1"/>
                </a:solidFill>
                <a:effectLst/>
                <a:latin typeface="+mn-lt"/>
              </a:rPr>
              <a:t>εκδ</a:t>
            </a:r>
            <a:r>
              <a:rPr lang="el-GR" sz="1800" b="0" i="1" dirty="0">
                <a:solidFill>
                  <a:schemeClr val="tx1"/>
                </a:solidFill>
                <a:effectLst/>
                <a:latin typeface="+mn-lt"/>
              </a:rPr>
              <a:t>. Α. </a:t>
            </a:r>
            <a:r>
              <a:rPr lang="el-GR" sz="1800" b="0" i="1" dirty="0" err="1">
                <a:solidFill>
                  <a:schemeClr val="tx1"/>
                </a:solidFill>
                <a:effectLst/>
                <a:latin typeface="+mn-lt"/>
              </a:rPr>
              <a:t>Δεληθανάσης</a:t>
            </a:r>
            <a:r>
              <a:rPr lang="el-GR" sz="1800" b="0" i="1" dirty="0">
                <a:solidFill>
                  <a:schemeClr val="tx1"/>
                </a:solidFill>
                <a:effectLst/>
                <a:latin typeface="+mn-lt"/>
              </a:rPr>
              <a:t>, Αθήνα 1994, 158.</a:t>
            </a:r>
            <a:endParaRPr lang="el-GR" sz="900" b="0" i="0" dirty="0">
              <a:solidFill>
                <a:srgbClr val="000000"/>
              </a:solidFill>
              <a:effectLst/>
              <a:latin typeface="Trebuchet MS" panose="020B0603020202020204" pitchFamily="34" charset="0"/>
            </a:endParaRPr>
          </a:p>
        </p:txBody>
      </p:sp>
    </p:spTree>
    <p:extLst>
      <p:ext uri="{BB962C8B-B14F-4D97-AF65-F5344CB8AC3E}">
        <p14:creationId xmlns:p14="http://schemas.microsoft.com/office/powerpoint/2010/main" val="3012082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464C75-A9C7-91BD-FEA3-D1CAA4796781}"/>
              </a:ext>
            </a:extLst>
          </p:cNvPr>
          <p:cNvSpPr txBox="1"/>
          <p:nvPr/>
        </p:nvSpPr>
        <p:spPr>
          <a:xfrm>
            <a:off x="2731537" y="267869"/>
            <a:ext cx="6097554" cy="369332"/>
          </a:xfrm>
          <a:prstGeom prst="rect">
            <a:avLst/>
          </a:prstGeom>
          <a:noFill/>
        </p:spPr>
        <p:txBody>
          <a:bodyPr wrap="square">
            <a:spAutoFit/>
          </a:bodyPr>
          <a:lstStyle/>
          <a:p>
            <a:r>
              <a:rPr lang="el-GR" b="1" dirty="0"/>
              <a:t>Ανάλυση της επιχειρηματολογίας των εικονοκλαστών</a:t>
            </a:r>
            <a:endParaRPr lang="el-GR" dirty="0"/>
          </a:p>
        </p:txBody>
      </p:sp>
      <p:sp>
        <p:nvSpPr>
          <p:cNvPr id="9" name="TextBox 8">
            <a:extLst>
              <a:ext uri="{FF2B5EF4-FFF2-40B4-BE49-F238E27FC236}">
                <a16:creationId xmlns:a16="http://schemas.microsoft.com/office/drawing/2014/main" id="{6A75EE64-5E83-9A64-E205-908B71CEC8B1}"/>
              </a:ext>
            </a:extLst>
          </p:cNvPr>
          <p:cNvSpPr txBox="1"/>
          <p:nvPr/>
        </p:nvSpPr>
        <p:spPr>
          <a:xfrm>
            <a:off x="522515" y="1582341"/>
            <a:ext cx="11028784" cy="3693319"/>
          </a:xfrm>
          <a:prstGeom prst="rect">
            <a:avLst/>
          </a:prstGeom>
          <a:noFill/>
        </p:spPr>
        <p:txBody>
          <a:bodyPr wrap="square">
            <a:spAutoFit/>
          </a:bodyPr>
          <a:lstStyle/>
          <a:p>
            <a:r>
              <a:rPr lang="el-GR" dirty="0"/>
              <a:t>Στο απόσπασμα ο Λέων Γ΄ εκφράζει την κεντρική θέση των εικονοκλαστών, ταυτίζοντας τις εικόνες με τα</a:t>
            </a:r>
          </a:p>
          <a:p>
            <a:endParaRPr lang="el-GR" dirty="0"/>
          </a:p>
          <a:p>
            <a:r>
              <a:rPr lang="el-GR" dirty="0"/>
              <a:t> ειδωλολατρικά είδωλα και θεωρώντας ότι η προσκύνησή τους παραβιάζει τη θεία εντολή κατά των ομοιωμάτων. Η</a:t>
            </a:r>
          </a:p>
          <a:p>
            <a:endParaRPr lang="el-GR" dirty="0"/>
          </a:p>
          <a:p>
            <a:r>
              <a:rPr lang="el-GR" dirty="0"/>
              <a:t> επιχειρηματολογία του στηρίζεται σε μια αυστηρή, γραμματική ερμηνεία της Παλαιάς Διαθήκης και απορρίπτει </a:t>
            </a:r>
          </a:p>
          <a:p>
            <a:endParaRPr lang="el-GR" dirty="0"/>
          </a:p>
          <a:p>
            <a:r>
              <a:rPr lang="el-GR" dirty="0"/>
              <a:t>κάθε θρησκευτική χρήση της ύλης. Με ρητορικό τρόπο ζητά να αποδειχθεί ότι η τιμή των εικόνων έχει θεόπνευστη </a:t>
            </a:r>
          </a:p>
          <a:p>
            <a:endParaRPr lang="el-GR" dirty="0"/>
          </a:p>
          <a:p>
            <a:r>
              <a:rPr lang="el-GR" dirty="0"/>
              <a:t>ή αποστολική προέλευση, υπονοώντας ότι πρόκειται για ανθρώπινη επινόηση και όχι για θεϊκό νόμο. Έτσι, η </a:t>
            </a:r>
          </a:p>
          <a:p>
            <a:endParaRPr lang="el-GR" dirty="0"/>
          </a:p>
          <a:p>
            <a:r>
              <a:rPr lang="el-GR" dirty="0"/>
              <a:t>επιχειρηματολογία των εικονοκλαστών εμφανίζεται ως προσπάθεια να παρουσιαστεί η παράδοση των εικόνων όχι </a:t>
            </a:r>
          </a:p>
          <a:p>
            <a:endParaRPr lang="el-GR" dirty="0"/>
          </a:p>
          <a:p>
            <a:r>
              <a:rPr lang="el-GR" dirty="0"/>
              <a:t>μόνο ως θεολογικά λανθασμένη αλλά και ως ιστορικά αθεμελίωτη.</a:t>
            </a:r>
          </a:p>
        </p:txBody>
      </p:sp>
    </p:spTree>
    <p:extLst>
      <p:ext uri="{BB962C8B-B14F-4D97-AF65-F5344CB8AC3E}">
        <p14:creationId xmlns:p14="http://schemas.microsoft.com/office/powerpoint/2010/main" val="2682970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C93216-B8C7-9311-53A4-1F0EB8DC0CC4}"/>
              </a:ext>
            </a:extLst>
          </p:cNvPr>
          <p:cNvSpPr txBox="1"/>
          <p:nvPr/>
        </p:nvSpPr>
        <p:spPr>
          <a:xfrm>
            <a:off x="643812" y="741508"/>
            <a:ext cx="10384971" cy="4093428"/>
          </a:xfrm>
          <a:prstGeom prst="rect">
            <a:avLst/>
          </a:prstGeom>
          <a:noFill/>
        </p:spPr>
        <p:txBody>
          <a:bodyPr wrap="square">
            <a:spAutoFit/>
          </a:bodyPr>
          <a:lstStyle/>
          <a:p>
            <a:pPr marL="0" marR="0" indent="0" algn="ctr">
              <a:spcAft>
                <a:spcPts val="1200"/>
              </a:spcAft>
              <a:buNone/>
            </a:pPr>
            <a:r>
              <a:rPr lang="el-GR" sz="1800" b="1" i="1" dirty="0">
                <a:solidFill>
                  <a:schemeClr val="tx1"/>
                </a:solidFill>
                <a:effectLst/>
                <a:latin typeface="+mn-lt"/>
              </a:rPr>
              <a:t>Τα επιχειρήματα των εικονολατρών</a:t>
            </a:r>
          </a:p>
          <a:p>
            <a:pPr marL="0" marR="0" indent="0" algn="just">
              <a:spcAft>
                <a:spcPts val="1200"/>
              </a:spcAft>
              <a:buNone/>
            </a:pPr>
            <a:r>
              <a:rPr lang="el-GR" sz="1800" b="0" i="0" dirty="0">
                <a:solidFill>
                  <a:schemeClr val="tx1"/>
                </a:solidFill>
                <a:effectLst/>
                <a:latin typeface="+mn-lt"/>
              </a:rPr>
              <a:t>Προσκυνώ και σέβομαι το Σταυρό και τη λόγχη, τον κάλαμο και το σπόγγο, με τα οποία οι </a:t>
            </a:r>
            <a:r>
              <a:rPr lang="el-GR" sz="1800" b="0" i="0" dirty="0" err="1">
                <a:solidFill>
                  <a:schemeClr val="tx1"/>
                </a:solidFill>
                <a:effectLst/>
                <a:latin typeface="+mn-lt"/>
              </a:rPr>
              <a:t>θεοκτόνοι</a:t>
            </a:r>
            <a:endParaRPr lang="el-GR" sz="1800" b="0" i="0" dirty="0">
              <a:solidFill>
                <a:schemeClr val="tx1"/>
              </a:solidFill>
              <a:effectLst/>
              <a:latin typeface="+mn-lt"/>
            </a:endParaRPr>
          </a:p>
          <a:p>
            <a:pPr marL="0" marR="0" indent="0" algn="just">
              <a:spcAft>
                <a:spcPts val="1200"/>
              </a:spcAft>
              <a:buNone/>
            </a:pPr>
            <a:r>
              <a:rPr lang="el-GR" sz="1800" b="0" i="0" dirty="0">
                <a:solidFill>
                  <a:schemeClr val="tx1"/>
                </a:solidFill>
                <a:effectLst/>
                <a:latin typeface="+mn-lt"/>
              </a:rPr>
              <a:t> Ιουδαίοι βασάνισαν και ύβρισαν και τέλος σκότωσαν τον Κύριό μου, γιατί όλα αυτά στάθηκαν όργανο του</a:t>
            </a:r>
          </a:p>
          <a:p>
            <a:pPr marL="0" marR="0" indent="0" algn="just">
              <a:spcAft>
                <a:spcPts val="1200"/>
              </a:spcAft>
              <a:buNone/>
            </a:pPr>
            <a:r>
              <a:rPr lang="el-GR" sz="1800" b="0" i="0" dirty="0">
                <a:solidFill>
                  <a:schemeClr val="tx1"/>
                </a:solidFill>
                <a:effectLst/>
                <a:latin typeface="+mn-lt"/>
              </a:rPr>
              <a:t> έργου της σωτηρίας των ανθρώπων. Πώς λοιπόν, να μην προσκυνήσω και τις εικόνες που κατασκευάζουν οι</a:t>
            </a:r>
          </a:p>
          <a:p>
            <a:pPr marL="0" marR="0" indent="0" algn="just">
              <a:spcAft>
                <a:spcPts val="1200"/>
              </a:spcAft>
              <a:buNone/>
            </a:pPr>
            <a:r>
              <a:rPr lang="el-GR" sz="1800" b="0" i="0" dirty="0">
                <a:solidFill>
                  <a:schemeClr val="tx1"/>
                </a:solidFill>
                <a:effectLst/>
                <a:latin typeface="+mn-lt"/>
              </a:rPr>
              <a:t> πιστοί με αγαθή προαίρεση και με σκοπό τη δοξολογία και την ανάμνηση των παθημάτων του Χριστού</a:t>
            </a:r>
            <a:endParaRPr lang="el-GR" dirty="0"/>
          </a:p>
          <a:p>
            <a:pPr marL="0" marR="0" indent="0" algn="just">
              <a:spcAft>
                <a:spcPts val="1200"/>
              </a:spcAft>
              <a:buNone/>
            </a:pPr>
            <a:r>
              <a:rPr lang="el-GR" sz="1800" b="0" i="0" dirty="0">
                <a:solidFill>
                  <a:schemeClr val="tx1"/>
                </a:solidFill>
                <a:effectLst/>
                <a:latin typeface="+mn-lt"/>
              </a:rPr>
              <a:t>Ότι δεν προσκυνώ την ύλη, είναι φανερό. Διότι, αν καταστραφεί το σχήμα ενός σταυρού που είναι </a:t>
            </a:r>
          </a:p>
          <a:p>
            <a:pPr marL="0" marR="0" indent="0" algn="just">
              <a:spcAft>
                <a:spcPts val="1200"/>
              </a:spcAft>
              <a:buNone/>
            </a:pPr>
            <a:r>
              <a:rPr lang="el-GR" sz="1800" b="0" i="0" dirty="0">
                <a:solidFill>
                  <a:schemeClr val="tx1"/>
                </a:solidFill>
                <a:effectLst/>
                <a:latin typeface="+mn-lt"/>
              </a:rPr>
              <a:t>κατασκευασμένος από ξύλο, το ρίχνω στη φωτιά να καεί. Το ίδιο συμβαίνει και με το ξύλο των εικονισμάτων, </a:t>
            </a:r>
          </a:p>
          <a:p>
            <a:pPr marL="0" marR="0" indent="0" algn="just">
              <a:spcAft>
                <a:spcPts val="1200"/>
              </a:spcAft>
              <a:buNone/>
            </a:pPr>
            <a:r>
              <a:rPr lang="el-GR" sz="1800" b="0" i="0" dirty="0">
                <a:solidFill>
                  <a:schemeClr val="tx1"/>
                </a:solidFill>
                <a:effectLst/>
                <a:latin typeface="+mn-lt"/>
              </a:rPr>
              <a:t>όταν καταστραφεί,</a:t>
            </a:r>
          </a:p>
          <a:p>
            <a:pPr marL="0" marR="0" indent="0" algn="just">
              <a:spcAft>
                <a:spcPts val="1200"/>
              </a:spcAft>
              <a:buNone/>
            </a:pPr>
            <a:r>
              <a:rPr lang="el-GR" sz="1800" b="0" i="0" dirty="0">
                <a:solidFill>
                  <a:schemeClr val="tx1"/>
                </a:solidFill>
                <a:effectLst/>
                <a:latin typeface="+mn-lt"/>
              </a:rPr>
              <a:t>Ιωάννης Δαμασκηνός, </a:t>
            </a:r>
            <a:r>
              <a:rPr lang="el-GR" sz="1800" b="0" i="1" dirty="0">
                <a:solidFill>
                  <a:schemeClr val="tx1"/>
                </a:solidFill>
                <a:effectLst/>
                <a:latin typeface="+mn-lt"/>
              </a:rPr>
              <a:t>Περί εικόνων, μετ. </a:t>
            </a:r>
            <a:r>
              <a:rPr lang="el-GR" sz="1800" b="0" i="1" dirty="0" err="1">
                <a:solidFill>
                  <a:schemeClr val="tx1"/>
                </a:solidFill>
                <a:effectLst/>
                <a:latin typeface="+mn-lt"/>
              </a:rPr>
              <a:t>Λ.Τσακτσίρας</a:t>
            </a:r>
            <a:r>
              <a:rPr lang="el-GR" sz="1800" b="0" i="1" dirty="0">
                <a:solidFill>
                  <a:schemeClr val="tx1"/>
                </a:solidFill>
                <a:effectLst/>
                <a:latin typeface="+mn-lt"/>
              </a:rPr>
              <a:t>, στο: Λ. </a:t>
            </a:r>
            <a:r>
              <a:rPr lang="el-GR" sz="1800" b="0" i="1" dirty="0" err="1">
                <a:solidFill>
                  <a:schemeClr val="tx1"/>
                </a:solidFill>
                <a:effectLst/>
                <a:latin typeface="+mn-lt"/>
              </a:rPr>
              <a:t>Τσακτσίρας</a:t>
            </a:r>
            <a:r>
              <a:rPr lang="el-GR" sz="1800" b="0" i="1" dirty="0">
                <a:solidFill>
                  <a:schemeClr val="tx1"/>
                </a:solidFill>
                <a:effectLst/>
                <a:latin typeface="+mn-lt"/>
              </a:rPr>
              <a:t>-Ζ. </a:t>
            </a:r>
            <a:r>
              <a:rPr lang="el-GR" sz="1800" b="0" i="1" dirty="0" err="1">
                <a:solidFill>
                  <a:schemeClr val="tx1"/>
                </a:solidFill>
                <a:effectLst/>
                <a:latin typeface="+mn-lt"/>
              </a:rPr>
              <a:t>Ορφανουδάκης</a:t>
            </a:r>
            <a:r>
              <a:rPr lang="el-GR" sz="1800" b="0" i="1" dirty="0">
                <a:solidFill>
                  <a:schemeClr val="tx1"/>
                </a:solidFill>
                <a:effectLst/>
                <a:latin typeface="+mn-lt"/>
              </a:rPr>
              <a:t>-Μ. Θεοχάρη. Ιστορία Ρωμαϊκή και Βυζαντινή, ΟΕΔΒ, Αθήνα 1999, 183.</a:t>
            </a:r>
            <a:endParaRPr lang="el-GR" sz="900" b="0" i="0" dirty="0">
              <a:solidFill>
                <a:srgbClr val="000000"/>
              </a:solidFill>
              <a:effectLst/>
              <a:latin typeface="Trebuchet MS" panose="020B0603020202020204" pitchFamily="34" charset="0"/>
            </a:endParaRPr>
          </a:p>
        </p:txBody>
      </p:sp>
    </p:spTree>
    <p:extLst>
      <p:ext uri="{BB962C8B-B14F-4D97-AF65-F5344CB8AC3E}">
        <p14:creationId xmlns:p14="http://schemas.microsoft.com/office/powerpoint/2010/main" val="275378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545A26-BE9E-7DAD-0A00-CA8C6B5285D2}"/>
              </a:ext>
            </a:extLst>
          </p:cNvPr>
          <p:cNvSpPr txBox="1"/>
          <p:nvPr/>
        </p:nvSpPr>
        <p:spPr>
          <a:xfrm>
            <a:off x="1063690" y="1305342"/>
            <a:ext cx="9937102" cy="4801314"/>
          </a:xfrm>
          <a:prstGeom prst="rect">
            <a:avLst/>
          </a:prstGeom>
          <a:noFill/>
        </p:spPr>
        <p:txBody>
          <a:bodyPr wrap="square">
            <a:spAutoFit/>
          </a:bodyPr>
          <a:lstStyle/>
          <a:p>
            <a:r>
              <a:rPr lang="el-GR" dirty="0"/>
              <a:t>Στο κείμενο ο Ιωάννης Δαμασκηνός παρουσιάζει την κεντρική επιχειρηματολογία των εικονολατρών, </a:t>
            </a:r>
          </a:p>
          <a:p>
            <a:endParaRPr lang="el-GR" dirty="0"/>
          </a:p>
          <a:p>
            <a:r>
              <a:rPr lang="el-GR" dirty="0"/>
              <a:t>στηρίζοντας την τιμή των εικόνων στην ίδια τη </a:t>
            </a:r>
            <a:r>
              <a:rPr lang="el-GR" dirty="0" err="1"/>
              <a:t>σωτηριολογική</a:t>
            </a:r>
            <a:r>
              <a:rPr lang="el-GR" dirty="0"/>
              <a:t> ιστορία. Υπογραμμίζει ότι οι χριστιανοί </a:t>
            </a:r>
          </a:p>
          <a:p>
            <a:endParaRPr lang="el-GR" dirty="0"/>
          </a:p>
          <a:p>
            <a:r>
              <a:rPr lang="el-GR" dirty="0"/>
              <a:t>προσκυνούν αντικείμενα όπως ο Σταυρός, η λόγχη ή ο σπόγγος, όχι λόγω της ύλης τους, αλλά επειδή </a:t>
            </a:r>
          </a:p>
          <a:p>
            <a:endParaRPr lang="el-GR" dirty="0"/>
          </a:p>
          <a:p>
            <a:r>
              <a:rPr lang="el-GR" dirty="0"/>
              <a:t>συνδέονται με το έργο της σωτηρίας και τα πάθη του Χριστού. Με αυτό το παράδειγμα δείχνει ότι η </a:t>
            </a:r>
          </a:p>
          <a:p>
            <a:endParaRPr lang="el-GR" dirty="0"/>
          </a:p>
          <a:p>
            <a:r>
              <a:rPr lang="el-GR" dirty="0"/>
              <a:t>προσκύνηση των εικόνων δεν είναι λατρεία της ύλης, αλλά </a:t>
            </a:r>
            <a:r>
              <a:rPr lang="el-GR" b="1" dirty="0"/>
              <a:t>τιμητική αναφορά</a:t>
            </a:r>
            <a:r>
              <a:rPr lang="el-GR" dirty="0"/>
              <a:t> στο πρωτότυπο, δηλαδή </a:t>
            </a:r>
          </a:p>
          <a:p>
            <a:endParaRPr lang="el-GR" dirty="0"/>
          </a:p>
          <a:p>
            <a:r>
              <a:rPr lang="el-GR" dirty="0"/>
              <a:t>στον Χριστό και στα γεγονότα της πίστης. Επιπλέον, τονίζει ότι η ύλη δεν έχει από μόνη της αξία: όταν </a:t>
            </a:r>
          </a:p>
          <a:p>
            <a:endParaRPr lang="el-GR" dirty="0"/>
          </a:p>
          <a:p>
            <a:r>
              <a:rPr lang="el-GR" dirty="0"/>
              <a:t>φθαρεί, καταστρέφεται χωρίς δισταγμό. Άρα, η εικόνα λειτουργεί ως μέσο μνήμης και δοξολογίας, όχι </a:t>
            </a:r>
          </a:p>
          <a:p>
            <a:endParaRPr lang="el-GR" dirty="0"/>
          </a:p>
          <a:p>
            <a:r>
              <a:rPr lang="el-GR" dirty="0"/>
              <a:t>ως αντικείμενο λατρείας. Με αυτή τη συλλογιστική, οι εικονολάτρες υπερασπίζονται θεολογικά και </a:t>
            </a:r>
          </a:p>
          <a:p>
            <a:endParaRPr lang="el-GR" dirty="0"/>
          </a:p>
          <a:p>
            <a:r>
              <a:rPr lang="el-GR" dirty="0"/>
              <a:t>πρακτικά τη χρήση των εικόνων μέσα στη χριστιανική παράδοση.</a:t>
            </a:r>
          </a:p>
        </p:txBody>
      </p:sp>
      <p:sp>
        <p:nvSpPr>
          <p:cNvPr id="5" name="TextBox 4">
            <a:extLst>
              <a:ext uri="{FF2B5EF4-FFF2-40B4-BE49-F238E27FC236}">
                <a16:creationId xmlns:a16="http://schemas.microsoft.com/office/drawing/2014/main" id="{012283C1-A71A-9CAD-8F83-7ACBD76FC3E0}"/>
              </a:ext>
            </a:extLst>
          </p:cNvPr>
          <p:cNvSpPr txBox="1"/>
          <p:nvPr/>
        </p:nvSpPr>
        <p:spPr>
          <a:xfrm>
            <a:off x="2731537" y="267869"/>
            <a:ext cx="6097554" cy="369332"/>
          </a:xfrm>
          <a:prstGeom prst="rect">
            <a:avLst/>
          </a:prstGeom>
          <a:noFill/>
        </p:spPr>
        <p:txBody>
          <a:bodyPr wrap="square">
            <a:spAutoFit/>
          </a:bodyPr>
          <a:lstStyle/>
          <a:p>
            <a:r>
              <a:rPr lang="el-GR" b="1" dirty="0"/>
              <a:t>Ανάλυση της επιχειρηματολογίας των εικονολατρών</a:t>
            </a:r>
            <a:endParaRPr lang="el-GR" dirty="0"/>
          </a:p>
        </p:txBody>
      </p:sp>
    </p:spTree>
    <p:extLst>
      <p:ext uri="{BB962C8B-B14F-4D97-AF65-F5344CB8AC3E}">
        <p14:creationId xmlns:p14="http://schemas.microsoft.com/office/powerpoint/2010/main" val="2927656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9A89A8B8-C72E-4668-A857-FF57DF0A7C3B}"/>
              </a:ext>
            </a:extLst>
          </p:cNvPr>
          <p:cNvGraphicFramePr>
            <a:graphicFrameLocks noGrp="1"/>
          </p:cNvGraphicFramePr>
          <p:nvPr>
            <p:extLst>
              <p:ext uri="{D42A27DB-BD31-4B8C-83A1-F6EECF244321}">
                <p14:modId xmlns:p14="http://schemas.microsoft.com/office/powerpoint/2010/main" val="3874147731"/>
              </p:ext>
            </p:extLst>
          </p:nvPr>
        </p:nvGraphicFramePr>
        <p:xfrm>
          <a:off x="1436915" y="1592360"/>
          <a:ext cx="9395925" cy="4378810"/>
        </p:xfrm>
        <a:graphic>
          <a:graphicData uri="http://schemas.openxmlformats.org/drawingml/2006/table">
            <a:tbl>
              <a:tblPr>
                <a:tableStyleId>{5C22544A-7EE6-4342-B048-85BDC9FD1C3A}</a:tableStyleId>
              </a:tblPr>
              <a:tblGrid>
                <a:gridCol w="3131975">
                  <a:extLst>
                    <a:ext uri="{9D8B030D-6E8A-4147-A177-3AD203B41FA5}">
                      <a16:colId xmlns:a16="http://schemas.microsoft.com/office/drawing/2014/main" val="4145863133"/>
                    </a:ext>
                  </a:extLst>
                </a:gridCol>
                <a:gridCol w="3131975">
                  <a:extLst>
                    <a:ext uri="{9D8B030D-6E8A-4147-A177-3AD203B41FA5}">
                      <a16:colId xmlns:a16="http://schemas.microsoft.com/office/drawing/2014/main" val="658841827"/>
                    </a:ext>
                  </a:extLst>
                </a:gridCol>
                <a:gridCol w="3131975">
                  <a:extLst>
                    <a:ext uri="{9D8B030D-6E8A-4147-A177-3AD203B41FA5}">
                      <a16:colId xmlns:a16="http://schemas.microsoft.com/office/drawing/2014/main" val="2366696582"/>
                    </a:ext>
                  </a:extLst>
                </a:gridCol>
              </a:tblGrid>
              <a:tr h="207207">
                <a:tc>
                  <a:txBody>
                    <a:bodyPr/>
                    <a:lstStyle/>
                    <a:p>
                      <a:pPr>
                        <a:buNone/>
                      </a:pPr>
                      <a:r>
                        <a:rPr lang="el-GR" sz="1200" b="1"/>
                        <a:t>Κριτήριο</a:t>
                      </a:r>
                    </a:p>
                  </a:txBody>
                  <a:tcPr marL="51802" marR="51802" marT="25901" marB="25901" anchor="ctr"/>
                </a:tc>
                <a:tc>
                  <a:txBody>
                    <a:bodyPr/>
                    <a:lstStyle/>
                    <a:p>
                      <a:pPr>
                        <a:buNone/>
                      </a:pPr>
                      <a:r>
                        <a:rPr lang="el-GR" sz="1200" b="1"/>
                        <a:t>Εικονοκλάστες</a:t>
                      </a:r>
                    </a:p>
                  </a:txBody>
                  <a:tcPr marL="51802" marR="51802" marT="25901" marB="25901" anchor="ctr"/>
                </a:tc>
                <a:tc>
                  <a:txBody>
                    <a:bodyPr/>
                    <a:lstStyle/>
                    <a:p>
                      <a:pPr>
                        <a:buNone/>
                      </a:pPr>
                      <a:r>
                        <a:rPr lang="el-GR" sz="1200" b="1"/>
                        <a:t>Εικονολάτρες</a:t>
                      </a:r>
                    </a:p>
                  </a:txBody>
                  <a:tcPr marL="51802" marR="51802" marT="25901" marB="25901" anchor="ctr"/>
                </a:tc>
                <a:extLst>
                  <a:ext uri="{0D108BD9-81ED-4DB2-BD59-A6C34878D82A}">
                    <a16:rowId xmlns:a16="http://schemas.microsoft.com/office/drawing/2014/main" val="2374056931"/>
                  </a:ext>
                </a:extLst>
              </a:tr>
              <a:tr h="518016">
                <a:tc>
                  <a:txBody>
                    <a:bodyPr/>
                    <a:lstStyle/>
                    <a:p>
                      <a:pPr>
                        <a:buNone/>
                      </a:pPr>
                      <a:r>
                        <a:rPr lang="el-GR" sz="1200" b="1"/>
                        <a:t>Βασική θεολογική αφετηρία</a:t>
                      </a:r>
                    </a:p>
                  </a:txBody>
                  <a:tcPr marL="51802" marR="51802" marT="25901" marB="25901" anchor="ctr"/>
                </a:tc>
                <a:tc>
                  <a:txBody>
                    <a:bodyPr/>
                    <a:lstStyle/>
                    <a:p>
                      <a:pPr>
                        <a:buNone/>
                      </a:pPr>
                      <a:r>
                        <a:rPr lang="el-GR" sz="1200" b="1"/>
                        <a:t>Αυστηρή προσήλωση στην παλαιοδιαθηκική απαγόρευση των ειδώλων.</a:t>
                      </a:r>
                    </a:p>
                  </a:txBody>
                  <a:tcPr marL="51802" marR="51802" marT="25901" marB="25901" anchor="ctr"/>
                </a:tc>
                <a:tc>
                  <a:txBody>
                    <a:bodyPr/>
                    <a:lstStyle/>
                    <a:p>
                      <a:pPr>
                        <a:buNone/>
                      </a:pPr>
                      <a:r>
                        <a:rPr lang="el-GR" sz="1200" b="1"/>
                        <a:t>Θεμελίωση στην Ενσάρκωση και στη σωτηριολογική ιστορία του Χριστού.</a:t>
                      </a:r>
                    </a:p>
                  </a:txBody>
                  <a:tcPr marL="51802" marR="51802" marT="25901" marB="25901" anchor="ctr"/>
                </a:tc>
                <a:extLst>
                  <a:ext uri="{0D108BD9-81ED-4DB2-BD59-A6C34878D82A}">
                    <a16:rowId xmlns:a16="http://schemas.microsoft.com/office/drawing/2014/main" val="1788510678"/>
                  </a:ext>
                </a:extLst>
              </a:tr>
              <a:tr h="518016">
                <a:tc>
                  <a:txBody>
                    <a:bodyPr/>
                    <a:lstStyle/>
                    <a:p>
                      <a:pPr>
                        <a:buNone/>
                      </a:pPr>
                      <a:r>
                        <a:rPr lang="el-GR" sz="1200" b="1"/>
                        <a:t>Κύριο επιχείρημα</a:t>
                      </a:r>
                    </a:p>
                  </a:txBody>
                  <a:tcPr marL="51802" marR="51802" marT="25901" marB="25901" anchor="ctr"/>
                </a:tc>
                <a:tc>
                  <a:txBody>
                    <a:bodyPr/>
                    <a:lstStyle/>
                    <a:p>
                      <a:pPr>
                        <a:buNone/>
                      </a:pPr>
                      <a:r>
                        <a:rPr lang="el-GR" sz="1200" b="1"/>
                        <a:t>Η εικόνα = είδωλο → η προσκύνηση είναι ειδωλολατρία.</a:t>
                      </a:r>
                    </a:p>
                  </a:txBody>
                  <a:tcPr marL="51802" marR="51802" marT="25901" marB="25901" anchor="ctr"/>
                </a:tc>
                <a:tc>
                  <a:txBody>
                    <a:bodyPr/>
                    <a:lstStyle/>
                    <a:p>
                      <a:pPr>
                        <a:buNone/>
                      </a:pPr>
                      <a:r>
                        <a:rPr lang="el-GR" sz="1200" b="1"/>
                        <a:t>Η εικόνα δεν λατρεύεται· τιμάται ως αναφορά στο πρωτότυπο (Χριστό, άγιο).</a:t>
                      </a:r>
                    </a:p>
                  </a:txBody>
                  <a:tcPr marL="51802" marR="51802" marT="25901" marB="25901" anchor="ctr"/>
                </a:tc>
                <a:extLst>
                  <a:ext uri="{0D108BD9-81ED-4DB2-BD59-A6C34878D82A}">
                    <a16:rowId xmlns:a16="http://schemas.microsoft.com/office/drawing/2014/main" val="3579806103"/>
                  </a:ext>
                </a:extLst>
              </a:tr>
              <a:tr h="518016">
                <a:tc>
                  <a:txBody>
                    <a:bodyPr/>
                    <a:lstStyle/>
                    <a:p>
                      <a:pPr>
                        <a:buNone/>
                      </a:pPr>
                      <a:r>
                        <a:rPr lang="el-GR" sz="1200" b="1"/>
                        <a:t>Σχέση με την ύλη</a:t>
                      </a:r>
                    </a:p>
                  </a:txBody>
                  <a:tcPr marL="51802" marR="51802" marT="25901" marB="25901" anchor="ctr"/>
                </a:tc>
                <a:tc>
                  <a:txBody>
                    <a:bodyPr/>
                    <a:lstStyle/>
                    <a:p>
                      <a:pPr>
                        <a:buNone/>
                      </a:pPr>
                      <a:r>
                        <a:rPr lang="el-GR" sz="1200" b="1"/>
                        <a:t>Απόλυτη απόρριψη κάθε ανθρώπινου κατασκευάσματος ως θρησκευτικού μέσου.</a:t>
                      </a:r>
                    </a:p>
                  </a:txBody>
                  <a:tcPr marL="51802" marR="51802" marT="25901" marB="25901" anchor="ctr"/>
                </a:tc>
                <a:tc>
                  <a:txBody>
                    <a:bodyPr/>
                    <a:lstStyle/>
                    <a:p>
                      <a:pPr>
                        <a:buNone/>
                      </a:pPr>
                      <a:r>
                        <a:rPr lang="el-GR" sz="1200" b="1"/>
                        <a:t>Διάκριση ύλης–πρωτοτύπου: η ύλη δεν έχει αξία από μόνη της.</a:t>
                      </a:r>
                    </a:p>
                  </a:txBody>
                  <a:tcPr marL="51802" marR="51802" marT="25901" marB="25901" anchor="ctr"/>
                </a:tc>
                <a:extLst>
                  <a:ext uri="{0D108BD9-81ED-4DB2-BD59-A6C34878D82A}">
                    <a16:rowId xmlns:a16="http://schemas.microsoft.com/office/drawing/2014/main" val="2639663878"/>
                  </a:ext>
                </a:extLst>
              </a:tr>
              <a:tr h="518016">
                <a:tc>
                  <a:txBody>
                    <a:bodyPr/>
                    <a:lstStyle/>
                    <a:p>
                      <a:pPr>
                        <a:buNone/>
                      </a:pPr>
                      <a:r>
                        <a:rPr lang="el-GR" sz="1200" b="1"/>
                        <a:t>Παραδείγματα – τεκμηρίωση</a:t>
                      </a:r>
                    </a:p>
                  </a:txBody>
                  <a:tcPr marL="51802" marR="51802" marT="25901" marB="25901" anchor="ctr"/>
                </a:tc>
                <a:tc>
                  <a:txBody>
                    <a:bodyPr/>
                    <a:lstStyle/>
                    <a:p>
                      <a:pPr>
                        <a:buNone/>
                      </a:pPr>
                      <a:r>
                        <a:rPr lang="el-GR" sz="1200" b="1"/>
                        <a:t>Επίκληση μόνο της απαγόρευσης των ομοιωμάτων.</a:t>
                      </a:r>
                    </a:p>
                  </a:txBody>
                  <a:tcPr marL="51802" marR="51802" marT="25901" marB="25901" anchor="ctr"/>
                </a:tc>
                <a:tc>
                  <a:txBody>
                    <a:bodyPr/>
                    <a:lstStyle/>
                    <a:p>
                      <a:pPr>
                        <a:buNone/>
                      </a:pPr>
                      <a:r>
                        <a:rPr lang="el-GR" sz="1200" b="1"/>
                        <a:t>Χρήση ισχυρών σωτηριολογικών παραδειγμάτων (Σταυρός, λόγχη, σπόγγος).</a:t>
                      </a:r>
                    </a:p>
                  </a:txBody>
                  <a:tcPr marL="51802" marR="51802" marT="25901" marB="25901" anchor="ctr"/>
                </a:tc>
                <a:extLst>
                  <a:ext uri="{0D108BD9-81ED-4DB2-BD59-A6C34878D82A}">
                    <a16:rowId xmlns:a16="http://schemas.microsoft.com/office/drawing/2014/main" val="3089623386"/>
                  </a:ext>
                </a:extLst>
              </a:tr>
              <a:tr h="518016">
                <a:tc>
                  <a:txBody>
                    <a:bodyPr/>
                    <a:lstStyle/>
                    <a:p>
                      <a:pPr>
                        <a:buNone/>
                      </a:pPr>
                      <a:r>
                        <a:rPr lang="el-GR" sz="1200" b="1"/>
                        <a:t>Ιστορική τεκμηρίωση</a:t>
                      </a:r>
                    </a:p>
                  </a:txBody>
                  <a:tcPr marL="51802" marR="51802" marT="25901" marB="25901" anchor="ctr"/>
                </a:tc>
                <a:tc>
                  <a:txBody>
                    <a:bodyPr/>
                    <a:lstStyle/>
                    <a:p>
                      <a:pPr>
                        <a:buNone/>
                      </a:pPr>
                      <a:r>
                        <a:rPr lang="el-GR" sz="1200" b="1"/>
                        <a:t>Αμφισβήτηση της αποστολικής παράδοσης των εικόνων.</a:t>
                      </a:r>
                    </a:p>
                  </a:txBody>
                  <a:tcPr marL="51802" marR="51802" marT="25901" marB="25901" anchor="ctr"/>
                </a:tc>
                <a:tc>
                  <a:txBody>
                    <a:bodyPr/>
                    <a:lstStyle/>
                    <a:p>
                      <a:pPr>
                        <a:buNone/>
                      </a:pPr>
                      <a:r>
                        <a:rPr lang="el-GR" sz="1200" b="1"/>
                        <a:t>Ενσωμάτωση της εικόνας στη μακραίωνη εκκλησιαστική πρακτική.</a:t>
                      </a:r>
                    </a:p>
                  </a:txBody>
                  <a:tcPr marL="51802" marR="51802" marT="25901" marB="25901" anchor="ctr"/>
                </a:tc>
                <a:extLst>
                  <a:ext uri="{0D108BD9-81ED-4DB2-BD59-A6C34878D82A}">
                    <a16:rowId xmlns:a16="http://schemas.microsoft.com/office/drawing/2014/main" val="2490341099"/>
                  </a:ext>
                </a:extLst>
              </a:tr>
              <a:tr h="518016">
                <a:tc>
                  <a:txBody>
                    <a:bodyPr/>
                    <a:lstStyle/>
                    <a:p>
                      <a:pPr>
                        <a:buNone/>
                      </a:pPr>
                      <a:r>
                        <a:rPr lang="el-GR" sz="1200" b="1"/>
                        <a:t>Βαρύτητα επιχειρημάτων</a:t>
                      </a:r>
                    </a:p>
                  </a:txBody>
                  <a:tcPr marL="51802" marR="51802" marT="25901" marB="25901" anchor="ctr"/>
                </a:tc>
                <a:tc>
                  <a:txBody>
                    <a:bodyPr/>
                    <a:lstStyle/>
                    <a:p>
                      <a:pPr>
                        <a:buNone/>
                      </a:pPr>
                      <a:r>
                        <a:rPr lang="el-GR" sz="1200" b="1"/>
                        <a:t>Σαφή, αυστηρά, αλλά μονοδιάστατα· αγνοούν την εξέλιξη της θεολογίας.</a:t>
                      </a:r>
                    </a:p>
                  </a:txBody>
                  <a:tcPr marL="51802" marR="51802" marT="25901" marB="25901" anchor="ctr"/>
                </a:tc>
                <a:tc>
                  <a:txBody>
                    <a:bodyPr/>
                    <a:lstStyle/>
                    <a:p>
                      <a:pPr>
                        <a:buNone/>
                      </a:pPr>
                      <a:r>
                        <a:rPr lang="el-GR" sz="1200" b="1"/>
                        <a:t>Πιο σύνθετα, θεολογικά ολοκληρωμένα, ενταγμένα στην πίστη και παράδοση.</a:t>
                      </a:r>
                    </a:p>
                  </a:txBody>
                  <a:tcPr marL="51802" marR="51802" marT="25901" marB="25901" anchor="ctr"/>
                </a:tc>
                <a:extLst>
                  <a:ext uri="{0D108BD9-81ED-4DB2-BD59-A6C34878D82A}">
                    <a16:rowId xmlns:a16="http://schemas.microsoft.com/office/drawing/2014/main" val="1201409230"/>
                  </a:ext>
                </a:extLst>
              </a:tr>
              <a:tr h="673421">
                <a:tc>
                  <a:txBody>
                    <a:bodyPr/>
                    <a:lstStyle/>
                    <a:p>
                      <a:pPr>
                        <a:buNone/>
                      </a:pPr>
                      <a:r>
                        <a:rPr lang="el-GR" sz="1200" b="1"/>
                        <a:t>Πειστική αξία</a:t>
                      </a:r>
                    </a:p>
                  </a:txBody>
                  <a:tcPr marL="51802" marR="51802" marT="25901" marB="25901" anchor="ctr"/>
                </a:tc>
                <a:tc>
                  <a:txBody>
                    <a:bodyPr/>
                    <a:lstStyle/>
                    <a:p>
                      <a:pPr>
                        <a:buNone/>
                      </a:pPr>
                      <a:r>
                        <a:rPr lang="el-GR" sz="1200" b="1"/>
                        <a:t>Πειστικά μόνο για όσους δέχονται κυριολεκτική ερμηνεία της απαγόρευσης των ειδώλων.</a:t>
                      </a:r>
                    </a:p>
                  </a:txBody>
                  <a:tcPr marL="51802" marR="51802" marT="25901" marB="25901" anchor="ctr"/>
                </a:tc>
                <a:tc>
                  <a:txBody>
                    <a:bodyPr/>
                    <a:lstStyle/>
                    <a:p>
                      <a:pPr>
                        <a:buNone/>
                      </a:pPr>
                      <a:r>
                        <a:rPr lang="el-GR" sz="1200" b="1"/>
                        <a:t>Υψηλή πειστικότητα λόγω της διάκρισης ύλης–πρωτοτύπου και της σύνδεσης με τα πάθη του Χριστού.</a:t>
                      </a:r>
                    </a:p>
                  </a:txBody>
                  <a:tcPr marL="51802" marR="51802" marT="25901" marB="25901" anchor="ctr"/>
                </a:tc>
                <a:extLst>
                  <a:ext uri="{0D108BD9-81ED-4DB2-BD59-A6C34878D82A}">
                    <a16:rowId xmlns:a16="http://schemas.microsoft.com/office/drawing/2014/main" val="3038158099"/>
                  </a:ext>
                </a:extLst>
              </a:tr>
              <a:tr h="362611">
                <a:tc>
                  <a:txBody>
                    <a:bodyPr/>
                    <a:lstStyle/>
                    <a:p>
                      <a:pPr>
                        <a:buNone/>
                      </a:pPr>
                      <a:r>
                        <a:rPr lang="el-GR" sz="1200" b="1"/>
                        <a:t>Συνολική εκτίμηση</a:t>
                      </a:r>
                    </a:p>
                  </a:txBody>
                  <a:tcPr marL="51802" marR="51802" marT="25901" marB="25901" anchor="ctr"/>
                </a:tc>
                <a:tc>
                  <a:txBody>
                    <a:bodyPr/>
                    <a:lstStyle/>
                    <a:p>
                      <a:pPr>
                        <a:buNone/>
                      </a:pPr>
                      <a:r>
                        <a:rPr lang="el-GR" sz="1200" b="1"/>
                        <a:t>Λογικά συνεπείς αλλά περιορισμένοι.</a:t>
                      </a:r>
                    </a:p>
                  </a:txBody>
                  <a:tcPr marL="51802" marR="51802" marT="25901" marB="25901" anchor="ctr"/>
                </a:tc>
                <a:tc>
                  <a:txBody>
                    <a:bodyPr/>
                    <a:lstStyle/>
                    <a:p>
                      <a:pPr>
                        <a:buNone/>
                      </a:pPr>
                      <a:r>
                        <a:rPr lang="el-GR" sz="1200" b="1" dirty="0"/>
                        <a:t>Θεολογικά ισχυρότεροι και πιο πειστικοί.</a:t>
                      </a:r>
                    </a:p>
                  </a:txBody>
                  <a:tcPr marL="51802" marR="51802" marT="25901" marB="25901" anchor="ctr"/>
                </a:tc>
                <a:extLst>
                  <a:ext uri="{0D108BD9-81ED-4DB2-BD59-A6C34878D82A}">
                    <a16:rowId xmlns:a16="http://schemas.microsoft.com/office/drawing/2014/main" val="2504379313"/>
                  </a:ext>
                </a:extLst>
              </a:tr>
            </a:tbl>
          </a:graphicData>
        </a:graphic>
      </p:graphicFrame>
      <p:sp>
        <p:nvSpPr>
          <p:cNvPr id="6" name="TextBox 5">
            <a:extLst>
              <a:ext uri="{FF2B5EF4-FFF2-40B4-BE49-F238E27FC236}">
                <a16:creationId xmlns:a16="http://schemas.microsoft.com/office/drawing/2014/main" id="{EC190FC7-6D22-6FF6-6AFD-5D607383778A}"/>
              </a:ext>
            </a:extLst>
          </p:cNvPr>
          <p:cNvSpPr txBox="1"/>
          <p:nvPr/>
        </p:nvSpPr>
        <p:spPr>
          <a:xfrm>
            <a:off x="905069" y="465272"/>
            <a:ext cx="10254343" cy="369332"/>
          </a:xfrm>
          <a:prstGeom prst="rect">
            <a:avLst/>
          </a:prstGeom>
          <a:noFill/>
        </p:spPr>
        <p:txBody>
          <a:bodyPr wrap="square">
            <a:spAutoFit/>
          </a:bodyPr>
          <a:lstStyle/>
          <a:p>
            <a:r>
              <a:rPr lang="el-GR" dirty="0"/>
              <a:t>Σύγκριση εικονοκλαστών – εικονολατρών ως προς τη βαρύτητα και την πειστική αξία των επιχειρημάτων</a:t>
            </a:r>
          </a:p>
        </p:txBody>
      </p:sp>
    </p:spTree>
    <p:extLst>
      <p:ext uri="{BB962C8B-B14F-4D97-AF65-F5344CB8AC3E}">
        <p14:creationId xmlns:p14="http://schemas.microsoft.com/office/powerpoint/2010/main" val="2406857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TotalTime>
  <Words>1345</Words>
  <Application>Microsoft Office PowerPoint</Application>
  <PresentationFormat>Ευρεία οθόνη</PresentationFormat>
  <Paragraphs>118</Paragraphs>
  <Slides>10</Slides>
  <Notes>5</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10</vt:i4>
      </vt:variant>
    </vt:vector>
  </HeadingPairs>
  <TitlesOfParts>
    <vt:vector size="17" baseType="lpstr">
      <vt:lpstr>Sora Light</vt:lpstr>
      <vt:lpstr>Trebuchet MS</vt:lpstr>
      <vt:lpstr>Sora SemiBold</vt:lpstr>
      <vt:lpstr>inherit</vt:lpstr>
      <vt:lpstr>Arial</vt:lpstr>
      <vt:lpstr>Calibri</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ΑΡΓΥΡΩ ΠΑΠΑΘΕΜΙΣΤΟΚΛΕΟΥΣ</cp:lastModifiedBy>
  <cp:revision>2</cp:revision>
  <dcterms:created xsi:type="dcterms:W3CDTF">2026-09-23T15:15:01Z</dcterms:created>
  <dcterms:modified xsi:type="dcterms:W3CDTF">2026-09-23T15:58:19Z</dcterms:modified>
</cp:coreProperties>
</file>