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62" r:id="rId10"/>
    <p:sldId id="275" r:id="rId11"/>
    <p:sldId id="263" r:id="rId12"/>
    <p:sldId id="264" r:id="rId13"/>
    <p:sldId id="265" r:id="rId14"/>
    <p:sldId id="266" r:id="rId15"/>
    <p:sldId id="267" r:id="rId16"/>
    <p:sldId id="272" r:id="rId17"/>
    <p:sldId id="268" r:id="rId18"/>
    <p:sldId id="269" r:id="rId19"/>
    <p:sldId id="270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411E2D-6F5D-F046-A6D7-2606D18BE50A}" type="doc">
      <dgm:prSet loTypeId="urn:microsoft.com/office/officeart/2008/layout/RadialCluster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B70737-A891-1B4A-A925-60ED8FED2CC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  <a:latin typeface="Times New Roman"/>
              <a:cs typeface="Times New Roman"/>
            </a:rPr>
            <a:t>Πηγές</a:t>
          </a:r>
          <a:endParaRPr lang="en-US" dirty="0">
            <a:solidFill>
              <a:schemeClr val="tx1"/>
            </a:solidFill>
            <a:latin typeface="Times New Roman"/>
            <a:cs typeface="Times New Roman"/>
          </a:endParaRPr>
        </a:p>
      </dgm:t>
    </dgm:pt>
    <dgm:pt modelId="{1404928D-7AE1-EB4D-8F41-A2F2035DB586}" type="parTrans" cxnId="{B3142B21-CB61-C942-8216-864E410D791F}">
      <dgm:prSet/>
      <dgm:spPr/>
      <dgm:t>
        <a:bodyPr/>
        <a:lstStyle/>
        <a:p>
          <a:endParaRPr lang="en-US"/>
        </a:p>
      </dgm:t>
    </dgm:pt>
    <dgm:pt modelId="{F92FB68D-1C34-DA4A-B61F-573579DBD02E}" type="sibTrans" cxnId="{B3142B21-CB61-C942-8216-864E410D791F}">
      <dgm:prSet/>
      <dgm:spPr/>
      <dgm:t>
        <a:bodyPr/>
        <a:lstStyle/>
        <a:p>
          <a:endParaRPr lang="en-US"/>
        </a:p>
      </dgm:t>
    </dgm:pt>
    <dgm:pt modelId="{FEB886F8-2184-0246-9D15-95E342DDF307}" type="asst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  <a:latin typeface="Times New Roman"/>
              <a:cs typeface="Times New Roman"/>
            </a:rPr>
            <a:t>Ανασκαφές</a:t>
          </a:r>
          <a:endParaRPr lang="en-US" dirty="0">
            <a:solidFill>
              <a:schemeClr val="tx1"/>
            </a:solidFill>
            <a:latin typeface="Times New Roman"/>
            <a:cs typeface="Times New Roman"/>
          </a:endParaRPr>
        </a:p>
      </dgm:t>
    </dgm:pt>
    <dgm:pt modelId="{4F362CEF-6FEE-7943-A79E-1F201B7FB1FE}" type="parTrans" cxnId="{7C1CBBB8-383A-E046-99FF-9953B5E6027E}">
      <dgm:prSet/>
      <dgm:spPr/>
      <dgm:t>
        <a:bodyPr/>
        <a:lstStyle/>
        <a:p>
          <a:endParaRPr lang="en-US"/>
        </a:p>
      </dgm:t>
    </dgm:pt>
    <dgm:pt modelId="{D59F340D-646D-F645-A589-1A46D7B2EE46}" type="sibTrans" cxnId="{7C1CBBB8-383A-E046-99FF-9953B5E6027E}">
      <dgm:prSet/>
      <dgm:spPr/>
      <dgm:t>
        <a:bodyPr/>
        <a:lstStyle/>
        <a:p>
          <a:endParaRPr lang="en-US"/>
        </a:p>
      </dgm:t>
    </dgm:pt>
    <dgm:pt modelId="{43F56EAC-BF12-3540-B932-0E1716F82752}" type="asst">
      <dgm:prSet phldrT="[Text]"/>
      <dgm:spPr/>
      <dgm:t>
        <a:bodyPr/>
        <a:lstStyle/>
        <a:p>
          <a:r>
            <a:rPr lang="el-GR" dirty="0" smtClean="0">
              <a:solidFill>
                <a:schemeClr val="accent3"/>
              </a:solidFill>
              <a:latin typeface="Times New Roman"/>
              <a:cs typeface="Times New Roman"/>
            </a:rPr>
            <a:t>Ομηρικά Έπη</a:t>
          </a:r>
          <a:endParaRPr lang="en-US" dirty="0">
            <a:solidFill>
              <a:schemeClr val="accent3"/>
            </a:solidFill>
            <a:latin typeface="Times New Roman"/>
            <a:cs typeface="Times New Roman"/>
          </a:endParaRPr>
        </a:p>
      </dgm:t>
    </dgm:pt>
    <dgm:pt modelId="{A99A3E45-99D0-4D4A-AB70-977BE783284B}" type="parTrans" cxnId="{E496BEAA-2589-124E-98C8-0E995555AF63}">
      <dgm:prSet/>
      <dgm:spPr/>
      <dgm:t>
        <a:bodyPr/>
        <a:lstStyle/>
        <a:p>
          <a:endParaRPr lang="en-US"/>
        </a:p>
      </dgm:t>
    </dgm:pt>
    <dgm:pt modelId="{56C7EA4D-3144-E443-BF48-877790D21117}" type="sibTrans" cxnId="{E496BEAA-2589-124E-98C8-0E995555AF63}">
      <dgm:prSet/>
      <dgm:spPr/>
      <dgm:t>
        <a:bodyPr/>
        <a:lstStyle/>
        <a:p>
          <a:endParaRPr lang="en-US"/>
        </a:p>
      </dgm:t>
    </dgm:pt>
    <dgm:pt modelId="{97B493BC-B2C1-1C46-A172-0DD39D98C98B}" type="asst">
      <dgm:prSet phldrT="[Text]" custT="1"/>
      <dgm:spPr/>
      <dgm:t>
        <a:bodyPr/>
        <a:lstStyle/>
        <a:p>
          <a:r>
            <a:rPr lang="el-GR" sz="3200" dirty="0" smtClean="0">
              <a:solidFill>
                <a:schemeClr val="accent3"/>
              </a:solidFill>
              <a:latin typeface="Times New Roman"/>
              <a:cs typeface="Times New Roman"/>
            </a:rPr>
            <a:t>Αποκρυπτογράφηση Γραμμικής Β</a:t>
          </a:r>
          <a:endParaRPr lang="en-US" sz="3200" dirty="0">
            <a:solidFill>
              <a:schemeClr val="accent3"/>
            </a:solidFill>
            <a:latin typeface="Times New Roman"/>
            <a:cs typeface="Times New Roman"/>
          </a:endParaRPr>
        </a:p>
      </dgm:t>
    </dgm:pt>
    <dgm:pt modelId="{B3995B46-F8CA-C440-94F1-D8AEAAB5B0D8}" type="parTrans" cxnId="{4F46317E-0586-994B-B3AC-96449A48009C}">
      <dgm:prSet/>
      <dgm:spPr/>
      <dgm:t>
        <a:bodyPr/>
        <a:lstStyle/>
        <a:p>
          <a:endParaRPr lang="en-US"/>
        </a:p>
      </dgm:t>
    </dgm:pt>
    <dgm:pt modelId="{EC7EFC21-CF2F-3540-8AEF-F2C4A37F6BD3}" type="sibTrans" cxnId="{4F46317E-0586-994B-B3AC-96449A48009C}">
      <dgm:prSet/>
      <dgm:spPr/>
      <dgm:t>
        <a:bodyPr/>
        <a:lstStyle/>
        <a:p>
          <a:endParaRPr lang="en-US"/>
        </a:p>
      </dgm:t>
    </dgm:pt>
    <dgm:pt modelId="{D03B6054-A310-1C43-B8B8-4CCFB53EC97D}" type="pres">
      <dgm:prSet presAssocID="{73411E2D-6F5D-F046-A6D7-2606D18BE50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430B244-8F3D-4E4D-99B8-7834BEE857DF}" type="pres">
      <dgm:prSet presAssocID="{A4B70737-A891-1B4A-A925-60ED8FED2CC9}" presName="singleCycle" presStyleCnt="0"/>
      <dgm:spPr/>
    </dgm:pt>
    <dgm:pt modelId="{85B5BCCA-369F-814A-A8A3-CF732644E0E1}" type="pres">
      <dgm:prSet presAssocID="{A4B70737-A891-1B4A-A925-60ED8FED2CC9}" presName="singleCenter" presStyleLbl="node1" presStyleIdx="0" presStyleCnt="4" custScaleX="150076" custScaleY="91266" custLinFactNeighborX="3945" custLinFactNeighborY="-1004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5778D3F6-B88A-FD43-A503-6FE7A191CE92}" type="pres">
      <dgm:prSet presAssocID="{4F362CEF-6FEE-7943-A79E-1F201B7FB1FE}" presName="Name56" presStyleLbl="parChTrans1D2" presStyleIdx="0" presStyleCnt="3"/>
      <dgm:spPr/>
      <dgm:t>
        <a:bodyPr/>
        <a:lstStyle/>
        <a:p>
          <a:endParaRPr lang="en-US"/>
        </a:p>
      </dgm:t>
    </dgm:pt>
    <dgm:pt modelId="{F258C9C2-B6C8-2C41-865A-3474FDD3E8F5}" type="pres">
      <dgm:prSet presAssocID="{FEB886F8-2184-0246-9D15-95E342DDF307}" presName="text0" presStyleLbl="node1" presStyleIdx="1" presStyleCnt="4" custScaleX="176243" custRadScaleRad="108001" custRadScaleInc="61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5E8425-2008-4D41-A7C9-DEBAC4A01C80}" type="pres">
      <dgm:prSet presAssocID="{B3995B46-F8CA-C440-94F1-D8AEAAB5B0D8}" presName="Name56" presStyleLbl="parChTrans1D2" presStyleIdx="1" presStyleCnt="3"/>
      <dgm:spPr/>
      <dgm:t>
        <a:bodyPr/>
        <a:lstStyle/>
        <a:p>
          <a:endParaRPr lang="en-US"/>
        </a:p>
      </dgm:t>
    </dgm:pt>
    <dgm:pt modelId="{16C24385-6F43-D145-B2F8-18A9497EDA59}" type="pres">
      <dgm:prSet presAssocID="{97B493BC-B2C1-1C46-A172-0DD39D98C98B}" presName="text0" presStyleLbl="node1" presStyleIdx="2" presStyleCnt="4" custScaleX="329971" custScaleY="123818" custRadScaleRad="122242" custRadScaleInc="-75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49893F-D026-F740-A7CA-C58E953368CE}" type="pres">
      <dgm:prSet presAssocID="{A99A3E45-99D0-4D4A-AB70-977BE783284B}" presName="Name56" presStyleLbl="parChTrans1D2" presStyleIdx="2" presStyleCnt="3"/>
      <dgm:spPr/>
      <dgm:t>
        <a:bodyPr/>
        <a:lstStyle/>
        <a:p>
          <a:endParaRPr lang="en-US"/>
        </a:p>
      </dgm:t>
    </dgm:pt>
    <dgm:pt modelId="{EBF1B51F-C8BA-6647-A831-973C8ED1DDED}" type="pres">
      <dgm:prSet presAssocID="{43F56EAC-BF12-3540-B932-0E1716F82752}" presName="text0" presStyleLbl="node1" presStyleIdx="3" presStyleCnt="4" custScaleX="168896" custScaleY="104992" custRadScaleRad="152402" custRadScaleInc="15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142B21-CB61-C942-8216-864E410D791F}" srcId="{73411E2D-6F5D-F046-A6D7-2606D18BE50A}" destId="{A4B70737-A891-1B4A-A925-60ED8FED2CC9}" srcOrd="0" destOrd="0" parTransId="{1404928D-7AE1-EB4D-8F41-A2F2035DB586}" sibTransId="{F92FB68D-1C34-DA4A-B61F-573579DBD02E}"/>
    <dgm:cxn modelId="{4F46317E-0586-994B-B3AC-96449A48009C}" srcId="{A4B70737-A891-1B4A-A925-60ED8FED2CC9}" destId="{97B493BC-B2C1-1C46-A172-0DD39D98C98B}" srcOrd="1" destOrd="0" parTransId="{B3995B46-F8CA-C440-94F1-D8AEAAB5B0D8}" sibTransId="{EC7EFC21-CF2F-3540-8AEF-F2C4A37F6BD3}"/>
    <dgm:cxn modelId="{B08C52FB-A87D-4A46-862B-DD3A88EA29B5}" type="presOf" srcId="{43F56EAC-BF12-3540-B932-0E1716F82752}" destId="{EBF1B51F-C8BA-6647-A831-973C8ED1DDED}" srcOrd="0" destOrd="0" presId="urn:microsoft.com/office/officeart/2008/layout/RadialCluster"/>
    <dgm:cxn modelId="{88F4922C-8F29-9045-869C-3D30B30B1648}" type="presOf" srcId="{A4B70737-A891-1B4A-A925-60ED8FED2CC9}" destId="{85B5BCCA-369F-814A-A8A3-CF732644E0E1}" srcOrd="0" destOrd="0" presId="urn:microsoft.com/office/officeart/2008/layout/RadialCluster"/>
    <dgm:cxn modelId="{462EA2E3-3359-1B4B-AE5B-B025D1C42E5D}" type="presOf" srcId="{97B493BC-B2C1-1C46-A172-0DD39D98C98B}" destId="{16C24385-6F43-D145-B2F8-18A9497EDA59}" srcOrd="0" destOrd="0" presId="urn:microsoft.com/office/officeart/2008/layout/RadialCluster"/>
    <dgm:cxn modelId="{1CF161C1-FE2E-B047-A7F7-F26DF351F8B4}" type="presOf" srcId="{4F362CEF-6FEE-7943-A79E-1F201B7FB1FE}" destId="{5778D3F6-B88A-FD43-A503-6FE7A191CE92}" srcOrd="0" destOrd="0" presId="urn:microsoft.com/office/officeart/2008/layout/RadialCluster"/>
    <dgm:cxn modelId="{5B90D96E-ED61-7D48-B474-CD7C644F4EC0}" type="presOf" srcId="{B3995B46-F8CA-C440-94F1-D8AEAAB5B0D8}" destId="{9C5E8425-2008-4D41-A7C9-DEBAC4A01C80}" srcOrd="0" destOrd="0" presId="urn:microsoft.com/office/officeart/2008/layout/RadialCluster"/>
    <dgm:cxn modelId="{4A92619C-9291-5E45-B306-082C26A0B779}" type="presOf" srcId="{A99A3E45-99D0-4D4A-AB70-977BE783284B}" destId="{6B49893F-D026-F740-A7CA-C58E953368CE}" srcOrd="0" destOrd="0" presId="urn:microsoft.com/office/officeart/2008/layout/RadialCluster"/>
    <dgm:cxn modelId="{E496BEAA-2589-124E-98C8-0E995555AF63}" srcId="{A4B70737-A891-1B4A-A925-60ED8FED2CC9}" destId="{43F56EAC-BF12-3540-B932-0E1716F82752}" srcOrd="2" destOrd="0" parTransId="{A99A3E45-99D0-4D4A-AB70-977BE783284B}" sibTransId="{56C7EA4D-3144-E443-BF48-877790D21117}"/>
    <dgm:cxn modelId="{3692351A-0D24-484F-82EC-ED4DB400A9F2}" type="presOf" srcId="{73411E2D-6F5D-F046-A6D7-2606D18BE50A}" destId="{D03B6054-A310-1C43-B8B8-4CCFB53EC97D}" srcOrd="0" destOrd="0" presId="urn:microsoft.com/office/officeart/2008/layout/RadialCluster"/>
    <dgm:cxn modelId="{D795A760-E426-BB42-8BEA-82938FFC2C94}" type="presOf" srcId="{FEB886F8-2184-0246-9D15-95E342DDF307}" destId="{F258C9C2-B6C8-2C41-865A-3474FDD3E8F5}" srcOrd="0" destOrd="0" presId="urn:microsoft.com/office/officeart/2008/layout/RadialCluster"/>
    <dgm:cxn modelId="{7C1CBBB8-383A-E046-99FF-9953B5E6027E}" srcId="{A4B70737-A891-1B4A-A925-60ED8FED2CC9}" destId="{FEB886F8-2184-0246-9D15-95E342DDF307}" srcOrd="0" destOrd="0" parTransId="{4F362CEF-6FEE-7943-A79E-1F201B7FB1FE}" sibTransId="{D59F340D-646D-F645-A589-1A46D7B2EE46}"/>
    <dgm:cxn modelId="{B7713F94-14A5-524A-86A7-FB6D6E9DAC73}" type="presParOf" srcId="{D03B6054-A310-1C43-B8B8-4CCFB53EC97D}" destId="{D430B244-8F3D-4E4D-99B8-7834BEE857DF}" srcOrd="0" destOrd="0" presId="urn:microsoft.com/office/officeart/2008/layout/RadialCluster"/>
    <dgm:cxn modelId="{F6C34B3E-2136-764A-B17C-E8EBAC54928E}" type="presParOf" srcId="{D430B244-8F3D-4E4D-99B8-7834BEE857DF}" destId="{85B5BCCA-369F-814A-A8A3-CF732644E0E1}" srcOrd="0" destOrd="0" presId="urn:microsoft.com/office/officeart/2008/layout/RadialCluster"/>
    <dgm:cxn modelId="{06E485B8-B223-3040-BFAB-BD7F807FD70C}" type="presParOf" srcId="{D430B244-8F3D-4E4D-99B8-7834BEE857DF}" destId="{5778D3F6-B88A-FD43-A503-6FE7A191CE92}" srcOrd="1" destOrd="0" presId="urn:microsoft.com/office/officeart/2008/layout/RadialCluster"/>
    <dgm:cxn modelId="{CAC10F93-6E27-3042-BE93-0C77F5363A00}" type="presParOf" srcId="{D430B244-8F3D-4E4D-99B8-7834BEE857DF}" destId="{F258C9C2-B6C8-2C41-865A-3474FDD3E8F5}" srcOrd="2" destOrd="0" presId="urn:microsoft.com/office/officeart/2008/layout/RadialCluster"/>
    <dgm:cxn modelId="{9631B65F-F3B6-CB48-9582-3B3E28EBB264}" type="presParOf" srcId="{D430B244-8F3D-4E4D-99B8-7834BEE857DF}" destId="{9C5E8425-2008-4D41-A7C9-DEBAC4A01C80}" srcOrd="3" destOrd="0" presId="urn:microsoft.com/office/officeart/2008/layout/RadialCluster"/>
    <dgm:cxn modelId="{DDFCD389-272E-1F4F-B028-76C22C3029B6}" type="presParOf" srcId="{D430B244-8F3D-4E4D-99B8-7834BEE857DF}" destId="{16C24385-6F43-D145-B2F8-18A9497EDA59}" srcOrd="4" destOrd="0" presId="urn:microsoft.com/office/officeart/2008/layout/RadialCluster"/>
    <dgm:cxn modelId="{C197CE64-3BDC-F84A-9941-AD025E8D5E77}" type="presParOf" srcId="{D430B244-8F3D-4E4D-99B8-7834BEE857DF}" destId="{6B49893F-D026-F740-A7CA-C58E953368CE}" srcOrd="5" destOrd="0" presId="urn:microsoft.com/office/officeart/2008/layout/RadialCluster"/>
    <dgm:cxn modelId="{BD04A381-D1EE-264A-91CA-BB06DC7F175D}" type="presParOf" srcId="{D430B244-8F3D-4E4D-99B8-7834BEE857DF}" destId="{EBF1B51F-C8BA-6647-A831-973C8ED1DDE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B5BCCA-369F-814A-A8A3-CF732644E0E1}">
      <dsp:nvSpPr>
        <dsp:cNvPr id="0" name=""/>
        <dsp:cNvSpPr/>
      </dsp:nvSpPr>
      <dsp:spPr>
        <a:xfrm>
          <a:off x="3002740" y="2174927"/>
          <a:ext cx="2619802" cy="15931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600" kern="1200" dirty="0">
              <a:solidFill>
                <a:schemeClr val="tx1"/>
              </a:solidFill>
              <a:latin typeface="Times New Roman"/>
              <a:cs typeface="Times New Roman"/>
            </a:rPr>
            <a:t>Πηγές</a:t>
          </a:r>
          <a:endParaRPr lang="en-US" sz="3600" kern="1200" dirty="0">
            <a:solidFill>
              <a:schemeClr val="tx1"/>
            </a:solidFill>
            <a:latin typeface="Times New Roman"/>
            <a:cs typeface="Times New Roman"/>
          </a:endParaRPr>
        </a:p>
      </dsp:txBody>
      <dsp:txXfrm>
        <a:off x="3002740" y="2174927"/>
        <a:ext cx="2619802" cy="1593185"/>
      </dsp:txXfrm>
    </dsp:sp>
    <dsp:sp modelId="{5778D3F6-B88A-FD43-A503-6FE7A191CE92}">
      <dsp:nvSpPr>
        <dsp:cNvPr id="0" name=""/>
        <dsp:cNvSpPr/>
      </dsp:nvSpPr>
      <dsp:spPr>
        <a:xfrm rot="16163665">
          <a:off x="3813805" y="1689668"/>
          <a:ext cx="97057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057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58C9C2-B6C8-2C41-865A-3474FDD3E8F5}">
      <dsp:nvSpPr>
        <dsp:cNvPr id="0" name=""/>
        <dsp:cNvSpPr/>
      </dsp:nvSpPr>
      <dsp:spPr>
        <a:xfrm>
          <a:off x="3257125" y="34822"/>
          <a:ext cx="2061313" cy="11695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>
              <a:solidFill>
                <a:schemeClr val="tx1"/>
              </a:solidFill>
              <a:latin typeface="Times New Roman"/>
              <a:cs typeface="Times New Roman"/>
            </a:rPr>
            <a:t>Ανασκαφές</a:t>
          </a:r>
          <a:endParaRPr lang="en-US" sz="2900" kern="1200" dirty="0">
            <a:solidFill>
              <a:schemeClr val="tx1"/>
            </a:solidFill>
            <a:latin typeface="Times New Roman"/>
            <a:cs typeface="Times New Roman"/>
          </a:endParaRPr>
        </a:p>
      </dsp:txBody>
      <dsp:txXfrm>
        <a:off x="3257125" y="34822"/>
        <a:ext cx="2061313" cy="1169586"/>
      </dsp:txXfrm>
    </dsp:sp>
    <dsp:sp modelId="{9C5E8425-2008-4D41-A7C9-DEBAC4A01C80}">
      <dsp:nvSpPr>
        <dsp:cNvPr id="0" name=""/>
        <dsp:cNvSpPr/>
      </dsp:nvSpPr>
      <dsp:spPr>
        <a:xfrm rot="2121750">
          <a:off x="5366674" y="3982799"/>
          <a:ext cx="74189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4189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C24385-6F43-D145-B2F8-18A9497EDA59}">
      <dsp:nvSpPr>
        <dsp:cNvPr id="0" name=""/>
        <dsp:cNvSpPr/>
      </dsp:nvSpPr>
      <dsp:spPr>
        <a:xfrm>
          <a:off x="5130778" y="4197484"/>
          <a:ext cx="3859294" cy="14481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solidFill>
                <a:schemeClr val="accent3"/>
              </a:solidFill>
              <a:latin typeface="Times New Roman"/>
              <a:cs typeface="Times New Roman"/>
            </a:rPr>
            <a:t>Αποκρυπτογράφηση Γραμμικής Β</a:t>
          </a:r>
          <a:endParaRPr lang="en-US" sz="3200" kern="1200" dirty="0">
            <a:solidFill>
              <a:schemeClr val="accent3"/>
            </a:solidFill>
            <a:latin typeface="Times New Roman"/>
            <a:cs typeface="Times New Roman"/>
          </a:endParaRPr>
        </a:p>
      </dsp:txBody>
      <dsp:txXfrm>
        <a:off x="5130778" y="4197484"/>
        <a:ext cx="3859294" cy="1448158"/>
      </dsp:txXfrm>
    </dsp:sp>
    <dsp:sp modelId="{6B49893F-D026-F740-A7CA-C58E953368CE}">
      <dsp:nvSpPr>
        <dsp:cNvPr id="0" name=""/>
        <dsp:cNvSpPr/>
      </dsp:nvSpPr>
      <dsp:spPr>
        <a:xfrm rot="8947560">
          <a:off x="1890577" y="4061787"/>
          <a:ext cx="11969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696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F1B51F-C8BA-6647-A831-973C8ED1DDED}">
      <dsp:nvSpPr>
        <dsp:cNvPr id="0" name=""/>
        <dsp:cNvSpPr/>
      </dsp:nvSpPr>
      <dsp:spPr>
        <a:xfrm>
          <a:off x="0" y="4345427"/>
          <a:ext cx="1975384" cy="12279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400" kern="1200" dirty="0" smtClean="0">
              <a:solidFill>
                <a:schemeClr val="accent3"/>
              </a:solidFill>
              <a:latin typeface="Times New Roman"/>
              <a:cs typeface="Times New Roman"/>
            </a:rPr>
            <a:t>Ομηρικά Έπη</a:t>
          </a:r>
          <a:endParaRPr lang="en-US" sz="3400" kern="1200" dirty="0">
            <a:solidFill>
              <a:schemeClr val="accent3"/>
            </a:solidFill>
            <a:latin typeface="Times New Roman"/>
            <a:cs typeface="Times New Roman"/>
          </a:endParaRPr>
        </a:p>
      </dsp:txBody>
      <dsp:txXfrm>
        <a:off x="0" y="4345427"/>
        <a:ext cx="1975384" cy="1227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638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4434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508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871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806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9875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1152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562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186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5055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15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707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193115"/>
            <a:ext cx="6498158" cy="2669591"/>
          </a:xfrm>
        </p:spPr>
        <p:txBody>
          <a:bodyPr>
            <a:normAutofit fontScale="90000"/>
          </a:bodyPr>
          <a:lstStyle/>
          <a:p>
            <a:r>
              <a:rPr lang="el-GR" b="1" u="sng" dirty="0">
                <a:solidFill>
                  <a:schemeClr val="tx1"/>
                </a:solidFill>
                <a:latin typeface="Times New Roman"/>
                <a:cs typeface="Times New Roman"/>
              </a:rPr>
              <a:t>Ο Μυκηναϊκός Πολιτισμός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l-GR" b="1" dirty="0">
                <a:solidFill>
                  <a:schemeClr val="tx1"/>
                </a:solidFill>
                <a:latin typeface="Times New Roman"/>
                <a:cs typeface="Times New Roman"/>
              </a:rPr>
              <a:t>(1600-1100 π.Χ)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944974"/>
            <a:ext cx="9144000" cy="291302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mykene_0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" y="3136736"/>
            <a:ext cx="9143998" cy="372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81714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83" y="107576"/>
            <a:ext cx="9009316" cy="1027807"/>
          </a:xfrm>
        </p:spPr>
        <p:txBody>
          <a:bodyPr/>
          <a:lstStyle/>
          <a:p>
            <a:r>
              <a:rPr lang="el-GR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Εξάπλωση του Μυκηναϊκού κόσμου</a:t>
            </a:r>
            <a:endParaRPr lang="en-US" u="sng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2485" b="124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1130082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846" y="0"/>
            <a:ext cx="8619700" cy="1250845"/>
          </a:xfrm>
        </p:spPr>
        <p:txBody>
          <a:bodyPr/>
          <a:lstStyle/>
          <a:p>
            <a:r>
              <a:rPr lang="el-GR" sz="36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Η Κοινωνική Οργάνωση των Μυκηναίων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endParaRPr lang="en-US" sz="3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846" y="885214"/>
            <a:ext cx="8619699" cy="58308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Στην </a:t>
            </a:r>
            <a:r>
              <a:rPr lang="el-GR" sz="2800" dirty="0">
                <a:solidFill>
                  <a:srgbClr val="000000"/>
                </a:solidFill>
                <a:latin typeface="Times New Roman"/>
                <a:cs typeface="Times New Roman"/>
              </a:rPr>
              <a:t>κορυφή της ιεραρχικής πυραμίδας βρισκόταν ο </a:t>
            </a:r>
            <a:r>
              <a:rPr lang="el-GR" sz="28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άνακτας</a:t>
            </a:r>
            <a:r>
              <a:rPr lang="el-GR" sz="28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Times New Roman"/>
                <a:cs typeface="Times New Roman"/>
              </a:rPr>
              <a:t>Ακολουθούσαν οι </a:t>
            </a:r>
            <a:r>
              <a:rPr lang="el-GR" sz="28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ευγενείς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l-GR" sz="2800" dirty="0">
                <a:solidFill>
                  <a:srgbClr val="000000"/>
                </a:solidFill>
                <a:latin typeface="Times New Roman"/>
                <a:cs typeface="Times New Roman"/>
              </a:rPr>
              <a:t>το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ιερατείο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l-GR" sz="2800" dirty="0">
                <a:solidFill>
                  <a:srgbClr val="000000"/>
                </a:solidFill>
                <a:latin typeface="Times New Roman"/>
                <a:cs typeface="Times New Roman"/>
              </a:rPr>
              <a:t>ο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λαός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Times New Roman"/>
                <a:cs typeface="Times New Roman"/>
              </a:rPr>
              <a:t>και στη βάση της κοινωνικής πυραμίδας ήταν οι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δούλοι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endParaRPr lang="en-US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n-US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☛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Πινακίδες από το ανάκτορο της Πύλου δίνουν τα εξής στοιχεία για την οργάνωση του μυκηναϊκού κράτους: </a:t>
            </a:r>
          </a:p>
          <a:p>
            <a:pPr marL="0" indent="0" algn="ctr">
              <a:buNone/>
            </a:pP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</a:rPr>
              <a:t>Ανώτατος άρχοντα</a:t>
            </a:r>
            <a:r>
              <a:rPr lang="en-US" sz="2600" dirty="0" err="1">
                <a:solidFill>
                  <a:schemeClr val="tx1"/>
                </a:solidFill>
                <a:latin typeface="Times New Roman"/>
                <a:cs typeface="Times New Roman"/>
              </a:rPr>
              <a:t>ς</a:t>
            </a: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</a:rPr>
              <a:t> Άνακτα</a:t>
            </a:r>
            <a:r>
              <a:rPr lang="en-US" sz="2600" dirty="0" err="1">
                <a:solidFill>
                  <a:schemeClr val="tx1"/>
                </a:solidFill>
                <a:latin typeface="Times New Roman"/>
                <a:cs typeface="Times New Roman"/>
              </a:rPr>
              <a:t>ς</a:t>
            </a:r>
            <a:endParaRPr lang="en-US" sz="26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</a:rPr>
              <a:t>Τοπικοί άρχοντες  </a:t>
            </a: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</a:rPr>
              <a:t> Λααγέτα</a:t>
            </a:r>
            <a:r>
              <a:rPr lang="en-US" sz="2600" dirty="0" err="1">
                <a:solidFill>
                  <a:schemeClr val="tx1"/>
                </a:solidFill>
                <a:latin typeface="Times New Roman"/>
                <a:cs typeface="Times New Roman"/>
              </a:rPr>
              <a:t>ς</a:t>
            </a:r>
            <a:endParaRPr lang="en-US" sz="26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</a:rPr>
              <a:t>Ευγενείς </a:t>
            </a: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2600" dirty="0">
                <a:solidFill>
                  <a:schemeClr val="tx1"/>
                </a:solidFill>
                <a:latin typeface="Times New Roman"/>
                <a:cs typeface="Times New Roman"/>
              </a:rPr>
              <a:t> Επέτες</a:t>
            </a:r>
          </a:p>
          <a:p>
            <a:pPr marL="0" indent="0" algn="ctr">
              <a:buNone/>
            </a:pPr>
            <a:r>
              <a:rPr lang="el-GR" sz="2600" dirty="0">
                <a:solidFill>
                  <a:schemeClr val="tx1"/>
                </a:solidFill>
                <a:latin typeface="Times New Roman"/>
                <a:cs typeface="Times New Roman"/>
              </a:rPr>
              <a:t>Διοικητές περιφερειών </a:t>
            </a:r>
            <a:r>
              <a:rPr lang="el-GR" sz="26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l-GR" sz="26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2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Τελεστές</a:t>
            </a:r>
            <a:endParaRPr lang="el-GR" sz="26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el-GR" sz="26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Επικεφαλής </a:t>
            </a:r>
            <a:r>
              <a:rPr lang="el-GR" sz="2600" dirty="0">
                <a:solidFill>
                  <a:schemeClr val="tx1"/>
                </a:solidFill>
                <a:latin typeface="Times New Roman"/>
                <a:cs typeface="Times New Roman"/>
              </a:rPr>
              <a:t>ομάδας </a:t>
            </a:r>
            <a:r>
              <a:rPr lang="el-GR" sz="26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l-GR" sz="2600" dirty="0">
                <a:solidFill>
                  <a:schemeClr val="tx1"/>
                </a:solidFill>
                <a:latin typeface="Times New Roman"/>
                <a:cs typeface="Times New Roman"/>
              </a:rPr>
              <a:t> Βασιλεύς</a:t>
            </a:r>
            <a:endParaRPr lang="en-US" sz="26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endParaRPr lang="en-US" sz="2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7853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291624"/>
            <a:ext cx="8185867" cy="1308577"/>
          </a:xfrm>
        </p:spPr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000000"/>
                </a:solidFill>
                <a:latin typeface="Times New Roman"/>
                <a:cs typeface="Times New Roman"/>
              </a:rPr>
              <a:t>Η παρακμή των Μυκηναίων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</a:b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164" y="1600201"/>
            <a:ext cx="8792862" cy="47887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>
                <a:solidFill>
                  <a:srgbClr val="000000"/>
                </a:solidFill>
                <a:latin typeface="Times New Roman"/>
                <a:cs typeface="Times New Roman"/>
              </a:rPr>
              <a:t>★ 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Η εξάπλωση των Μυκηναίων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κ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ατά το 14ο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κ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α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ι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 13ο α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ι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. π.Χ. οδήγησε στη μεγάλη εμπορική ανάπτυξη. Όμως, από τις αρχές του 12ου α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ι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. π.Χ. το εμπόριο με τις χώρες της Ανατολής άρχιζε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ν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α πα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ρ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ακμάζει από τις 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ε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πιδρομές των </a:t>
            </a:r>
            <a:r>
              <a:rPr lang="el-GR" sz="3200" dirty="0">
                <a:solidFill>
                  <a:srgbClr val="000000"/>
                </a:solidFill>
                <a:latin typeface="Times New Roman"/>
                <a:cs typeface="Times New Roman"/>
              </a:rPr>
              <a:t>«λαών της θάλασσας»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 κα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ι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 η απώλεια των αγορών είχε ως αποτέλεσμα την διάλυση του μυκηναϊκού κόσμου. </a:t>
            </a:r>
            <a:r>
              <a:rPr lang="en-US" dirty="0">
                <a:solidFill>
                  <a:srgbClr val="000000"/>
                </a:solidFill>
              </a:rPr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97736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90240"/>
            <a:ext cx="8985267" cy="1019922"/>
          </a:xfrm>
        </p:spPr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000000"/>
                </a:solidFill>
                <a:latin typeface="Times New Roman"/>
                <a:cs typeface="Times New Roman"/>
              </a:rPr>
              <a:t>Ο Πολιτισμός του Μυκηναϊκού κόσμου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</a:b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164" y="1558746"/>
            <a:ext cx="8812103" cy="5138087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 smtClean="0">
                <a:solidFill>
                  <a:srgbClr val="000000"/>
                </a:solidFill>
                <a:sym typeface="Wingdings"/>
              </a:rPr>
              <a:t></a:t>
            </a:r>
            <a:r>
              <a:rPr lang="en-US" sz="2800" u="sng" dirty="0">
                <a:solidFill>
                  <a:srgbClr val="000000"/>
                </a:solidFill>
                <a:latin typeface="Times New Roman"/>
                <a:cs typeface="Times New Roman"/>
              </a:rPr>
              <a:t>Τα 3 βασικά χαρακτηριστικά γνωρίσμα</a:t>
            </a:r>
            <a:r>
              <a:rPr lang="en-US" sz="2800" u="sng" dirty="0" err="1">
                <a:solidFill>
                  <a:srgbClr val="000000"/>
                </a:solidFill>
                <a:latin typeface="Times New Roman"/>
                <a:cs typeface="Times New Roman"/>
              </a:rPr>
              <a:t>τ</a:t>
            </a:r>
            <a:r>
              <a:rPr lang="en-US" sz="2800" u="sng" dirty="0">
                <a:solidFill>
                  <a:srgbClr val="000000"/>
                </a:solidFill>
                <a:latin typeface="Times New Roman"/>
                <a:cs typeface="Times New Roman"/>
              </a:rPr>
              <a:t>α των Μυκηναίων</a:t>
            </a:r>
            <a:r>
              <a:rPr lang="en-US" sz="28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endParaRPr lang="el-GR" sz="2800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1.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Η</a:t>
            </a:r>
            <a:r>
              <a:rPr lang="el-GR" sz="28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8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κοινή</a:t>
            </a:r>
            <a:r>
              <a:rPr lang="el-GR" sz="28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γλώσσα</a:t>
            </a:r>
            <a:r>
              <a:rPr lang="el-GR" sz="28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(πινακίδες με Γραμμική Β).</a:t>
            </a:r>
          </a:p>
          <a:p>
            <a:pPr marL="0" indent="0" algn="just">
              <a:buNone/>
            </a:pP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2.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Οι</a:t>
            </a:r>
            <a:r>
              <a:rPr lang="el-GR" sz="28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κοινές</a:t>
            </a:r>
            <a:r>
              <a:rPr lang="el-GR" sz="28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θρησκευτικές</a:t>
            </a:r>
            <a:r>
              <a:rPr lang="el-GR" sz="2800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δοξασίες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 marL="0" indent="0" algn="just">
              <a:buNone/>
            </a:pP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3.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Η ομοιομορφία σε όλες τις πτυχές του υλικού βίου </a:t>
            </a:r>
            <a:r>
              <a:rPr lang="el-GR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(έργα τέχνης, πολεμικός εξοπλισμός, ενδυμασία, καλλωπισμός).</a:t>
            </a:r>
            <a:endParaRPr lang="en-US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endParaRPr lang="en-US"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6566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81094"/>
            <a:ext cx="8042276" cy="788995"/>
          </a:xfrm>
        </p:spPr>
        <p:txBody>
          <a:bodyPr>
            <a:normAutofit fontScale="90000"/>
          </a:bodyPr>
          <a:lstStyle/>
          <a:p>
            <a:r>
              <a:rPr lang="el-GR" sz="3600" b="1" u="sng" dirty="0">
                <a:solidFill>
                  <a:srgbClr val="000000"/>
                </a:solidFill>
                <a:latin typeface="Times New Roman"/>
                <a:cs typeface="Times New Roman"/>
              </a:rPr>
              <a:t>Η Μυκηναϊκή Τέχνη</a:t>
            </a:r>
            <a:r>
              <a:rPr lang="en-US" sz="3600" dirty="0">
                <a:solidFill>
                  <a:srgbClr val="000000"/>
                </a:solidFill>
                <a:latin typeface="Times New Roman"/>
                <a:cs typeface="Times New Roman"/>
              </a:rPr>
              <a:t/>
            </a:r>
            <a:br>
              <a:rPr lang="en-US" sz="3600" dirty="0">
                <a:solidFill>
                  <a:srgbClr val="000000"/>
                </a:solidFill>
                <a:latin typeface="Times New Roman"/>
                <a:cs typeface="Times New Roman"/>
              </a:rPr>
            </a:br>
            <a:endParaRPr lang="en-US" sz="36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683" y="962189"/>
            <a:ext cx="8869824" cy="55614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Η Μυκηναϊκή Τέχνη σε αντίθεση με τη Μινωική, έχει χαρακτηριστικά </a:t>
            </a:r>
            <a:r>
              <a:rPr lang="en-US" sz="2800" u="sng" dirty="0">
                <a:solidFill>
                  <a:schemeClr val="accent3"/>
                </a:solidFill>
                <a:latin typeface="Times New Roman"/>
                <a:cs typeface="Times New Roman"/>
              </a:rPr>
              <a:t>αυστηρής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 συγκρότησης.</a:t>
            </a:r>
          </a:p>
          <a:p>
            <a:pPr marL="0" indent="0" algn="just">
              <a:buNone/>
            </a:pPr>
            <a:r>
              <a:rPr lang="en-US" sz="2800" u="sng" dirty="0">
                <a:solidFill>
                  <a:schemeClr val="tx1"/>
                </a:solidFill>
                <a:latin typeface="Times New Roman"/>
                <a:cs typeface="Times New Roman"/>
              </a:rPr>
              <a:t>Για την Μυκηναϊκή Αρχιτεκτονική έχουμε στοιχεία από: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lvl="0" indent="0" algn="just">
              <a:buNone/>
            </a:pP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1) 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τις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οχυρωμένες </a:t>
            </a:r>
            <a:r>
              <a:rPr lang="en-US" sz="2800" u="sng" dirty="0">
                <a:solidFill>
                  <a:srgbClr val="E2751D"/>
                </a:solidFill>
                <a:latin typeface="Times New Roman"/>
                <a:cs typeface="Times New Roman"/>
              </a:rPr>
              <a:t>ακροπόλεις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 με τα ανάκτορα</a:t>
            </a:r>
          </a:p>
          <a:p>
            <a:pPr marL="0" indent="0" algn="just">
              <a:buNone/>
            </a:pP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2) 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τις </a:t>
            </a:r>
            <a:r>
              <a:rPr lang="en-US" sz="2800" u="sng" dirty="0">
                <a:solidFill>
                  <a:srgbClr val="E2751D"/>
                </a:solidFill>
                <a:latin typeface="Times New Roman"/>
                <a:cs typeface="Times New Roman"/>
              </a:rPr>
              <a:t>ταφικές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 κατασκευές </a:t>
            </a:r>
          </a:p>
        </p:txBody>
      </p:sp>
      <p:pic>
        <p:nvPicPr>
          <p:cNvPr id="4" name="Picture 3" descr="380px-MiceneCircoloTombeReali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887242"/>
            <a:ext cx="4252128" cy="2970758"/>
          </a:xfrm>
          <a:prstGeom prst="rect">
            <a:avLst/>
          </a:prstGeom>
        </p:spPr>
      </p:pic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52128" y="3887242"/>
            <a:ext cx="4891872" cy="297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46930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38825"/>
            <a:ext cx="8042276" cy="846726"/>
          </a:xfrm>
        </p:spPr>
        <p:txBody>
          <a:bodyPr>
            <a:normAutofit fontScale="90000"/>
          </a:bodyPr>
          <a:lstStyle/>
          <a:p>
            <a:r>
              <a:rPr lang="en-US" sz="36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Τα Ανάκτορα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endParaRPr lang="en-US" sz="3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683" y="1162752"/>
            <a:ext cx="8773622" cy="56952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l-GR" sz="9600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Τα 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ανάκτορα χτίζοντα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ν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σε ειδικές θέσεις κα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ι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περιβάλλοντα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ν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από ισχυρά </a:t>
            </a:r>
            <a:r>
              <a:rPr lang="el-GR" sz="112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τείχη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 lang="en-US" sz="11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Χαρακτηριστικά δομικά στοιχεία μυκηναϊκού 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ν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ακτόρου:</a:t>
            </a:r>
          </a:p>
          <a:p>
            <a:pPr marL="0" lvl="0" indent="0" algn="just">
              <a:lnSpc>
                <a:spcPct val="90000"/>
              </a:lnSpc>
              <a:buNone/>
            </a:pPr>
            <a:r>
              <a:rPr lang="el-GR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n-US" sz="112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απλό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στη δομή του</a:t>
            </a:r>
          </a:p>
          <a:p>
            <a:pPr marL="0" lvl="0" indent="0" algn="just">
              <a:lnSpc>
                <a:spcPct val="90000"/>
              </a:lnSpc>
              <a:buNone/>
            </a:pPr>
            <a:r>
              <a:rPr lang="el-GR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είχε 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ως πυρήνα του το </a:t>
            </a:r>
            <a:r>
              <a:rPr lang="en-US" sz="11200" u="sng" dirty="0">
                <a:solidFill>
                  <a:srgbClr val="E2751D"/>
                </a:solidFill>
                <a:latin typeface="Times New Roman"/>
                <a:cs typeface="Times New Roman"/>
              </a:rPr>
              <a:t>μέγαρο</a:t>
            </a:r>
          </a:p>
          <a:p>
            <a:pPr marL="0" lvl="0" indent="0" algn="just">
              <a:lnSpc>
                <a:spcPct val="90000"/>
              </a:lnSpc>
              <a:buNone/>
            </a:pPr>
            <a:r>
              <a:rPr lang="el-GR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είχε </a:t>
            </a:r>
            <a:r>
              <a:rPr lang="en-US" sz="11200" u="sng" dirty="0">
                <a:solidFill>
                  <a:srgbClr val="E2751D"/>
                </a:solidFill>
                <a:latin typeface="Times New Roman"/>
                <a:cs typeface="Times New Roman"/>
              </a:rPr>
              <a:t>ορθογώνιο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σχήμα</a:t>
            </a:r>
          </a:p>
          <a:p>
            <a:pPr marL="0" lvl="0" indent="0" algn="just">
              <a:lnSpc>
                <a:spcPct val="90000"/>
              </a:lnSpc>
              <a:buNone/>
            </a:pPr>
            <a:r>
              <a:rPr lang="el-GR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χωριζότα</a:t>
            </a:r>
            <a:r>
              <a:rPr lang="en-US" sz="112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ν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σε 3 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μέρη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1) ανοιχτό χώρο 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μπροστά</a:t>
            </a:r>
            <a:endParaRPr lang="el-GR" sz="112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lvl="0" indent="0" algn="just">
              <a:lnSpc>
                <a:spcPct val="90000"/>
              </a:lnSpc>
              <a:buNone/>
            </a:pPr>
            <a:r>
              <a:rPr lang="el-GR" sz="11200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</a:t>
            </a:r>
            <a:r>
              <a:rPr lang="el-GR" sz="11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) </a:t>
            </a:r>
            <a:r>
              <a:rPr lang="en-US" sz="11200" u="sng" dirty="0">
                <a:solidFill>
                  <a:srgbClr val="E2751D"/>
                </a:solidFill>
                <a:latin typeface="Times New Roman"/>
                <a:cs typeface="Times New Roman"/>
              </a:rPr>
              <a:t>προθάλαμο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l-GR" sz="11200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         </a:t>
            </a:r>
            <a:r>
              <a:rPr lang="en-US" sz="11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) κυρίως μέγαρο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Το κυρίως μέγαρο στη μέση είχε μία μεγάλη </a:t>
            </a:r>
            <a:r>
              <a:rPr lang="en-US" sz="11200" u="sng" dirty="0">
                <a:solidFill>
                  <a:srgbClr val="E2751D"/>
                </a:solidFill>
                <a:latin typeface="Times New Roman"/>
                <a:cs typeface="Times New Roman"/>
              </a:rPr>
              <a:t>εστία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κα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ι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4 κίονες γύρω από αυτή που στήριζα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ν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την οροφή. Στα δεξιά της αίθουσα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ς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ήτα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ν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ο βασιλικός </a:t>
            </a:r>
            <a:r>
              <a:rPr lang="en-US" sz="11200" u="sng" dirty="0">
                <a:solidFill>
                  <a:srgbClr val="E2751D"/>
                </a:solidFill>
                <a:latin typeface="Times New Roman"/>
                <a:cs typeface="Times New Roman"/>
              </a:rPr>
              <a:t>θρόνος</a:t>
            </a:r>
            <a:r>
              <a:rPr lang="en-US" sz="11200" u="sng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κα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ι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περιμετρικά της αυλής του μεγάρου ήτα</a:t>
            </a:r>
            <a:r>
              <a:rPr lang="en-US" sz="11200" dirty="0" err="1">
                <a:solidFill>
                  <a:schemeClr val="tx1"/>
                </a:solidFill>
                <a:latin typeface="Times New Roman"/>
                <a:cs typeface="Times New Roman"/>
              </a:rPr>
              <a:t>ν</a:t>
            </a:r>
            <a:r>
              <a:rPr lang="en-US" sz="11200" dirty="0">
                <a:solidFill>
                  <a:schemeClr val="tx1"/>
                </a:solidFill>
                <a:latin typeface="Times New Roman"/>
                <a:cs typeface="Times New Roman"/>
              </a:rPr>
              <a:t> τα διαμερίσματα.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n-US" sz="36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3935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9275" y="376988"/>
            <a:ext cx="8042276" cy="989319"/>
          </a:xfrm>
        </p:spPr>
        <p:txBody>
          <a:bodyPr>
            <a:normAutofit fontScale="90000"/>
          </a:bodyPr>
          <a:lstStyle/>
          <a:p>
            <a:r>
              <a:rPr lang="en-US" sz="40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Τα Ανάκτορα</a:t>
            </a:r>
            <a:r>
              <a:rPr lang="en-US" sz="40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endParaRPr lang="en-US" sz="40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Content Placeholder 4" descr="22i1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7945" b="7945"/>
          <a:stretch>
            <a:fillRect/>
          </a:stretch>
        </p:blipFill>
        <p:spPr>
          <a:xfrm>
            <a:off x="0" y="1180640"/>
            <a:ext cx="9143999" cy="5677360"/>
          </a:xfrm>
        </p:spPr>
      </p:pic>
    </p:spTree>
    <p:extLst>
      <p:ext uri="{BB962C8B-B14F-4D97-AF65-F5344CB8AC3E}">
        <p14:creationId xmlns:p14="http://schemas.microsoft.com/office/powerpoint/2010/main" xmlns="" val="3438760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08563"/>
          </a:xfrm>
        </p:spPr>
        <p:txBody>
          <a:bodyPr/>
          <a:lstStyle/>
          <a:p>
            <a:r>
              <a:rPr lang="el-GR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Μέρη Μυκηναϊκού ανακτόρου</a:t>
            </a:r>
            <a:endParaRPr lang="en-US" u="sng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164" y="1116139"/>
            <a:ext cx="8792862" cy="5138088"/>
          </a:xfrm>
        </p:spPr>
        <p:txBody>
          <a:bodyPr/>
          <a:lstStyle/>
          <a:p>
            <a:pPr marL="0" indent="0" algn="just">
              <a:buNone/>
            </a:pPr>
            <a:r>
              <a:rPr lang="en-US" sz="3200" b="1" dirty="0">
                <a:solidFill>
                  <a:srgbClr val="000000"/>
                </a:solidFill>
              </a:rPr>
              <a:t>✎</a:t>
            </a:r>
            <a:r>
              <a:rPr lang="en-US" dirty="0"/>
              <a:t> </a:t>
            </a: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Γράψτε τα μέρη του ανακτόρου στο παρακάτω σχήμα:</a:t>
            </a:r>
          </a:p>
          <a:p>
            <a:pPr marL="2339975" lvl="8" indent="0" algn="just">
              <a:buNone/>
            </a:pPr>
            <a:r>
              <a:rPr lang="el-GR" sz="2200" dirty="0" smtClean="0">
                <a:latin typeface="Times New Roman"/>
                <a:cs typeface="Times New Roman"/>
              </a:rPr>
              <a:t>			</a:t>
            </a:r>
            <a:endParaRPr lang="en-US" sz="2200" dirty="0">
              <a:latin typeface="Times New Roman"/>
              <a:cs typeface="Times New Roman"/>
            </a:endParaRPr>
          </a:p>
        </p:txBody>
      </p:sp>
      <p:pic>
        <p:nvPicPr>
          <p:cNvPr id="4" name="Picture 3" descr="Macintosh HD:Users:sia:Desktop:150px-Mycenean_Megaron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8972" y="1635720"/>
            <a:ext cx="3379039" cy="52222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75946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914078"/>
            <a:ext cx="8042276" cy="596557"/>
          </a:xfrm>
        </p:spPr>
        <p:txBody>
          <a:bodyPr>
            <a:normAutofit fontScale="90000"/>
          </a:bodyPr>
          <a:lstStyle/>
          <a:p>
            <a:r>
              <a:rPr lang="el-GR" b="1" u="sng" dirty="0">
                <a:solidFill>
                  <a:schemeClr val="tx1"/>
                </a:solidFill>
                <a:latin typeface="Times New Roman"/>
                <a:cs typeface="Times New Roman"/>
              </a:rPr>
              <a:t>Οι θολωτοί τάφοι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4" name="Content Placeholder 3" descr="Macintosh HD:Users:sia:Desktop:_.gi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27" b="627"/>
          <a:stretch>
            <a:fillRect/>
          </a:stretch>
        </p:blipFill>
        <p:spPr bwMode="auto">
          <a:xfrm>
            <a:off x="0" y="1510635"/>
            <a:ext cx="9144000" cy="34619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" y="4972573"/>
            <a:ext cx="9144000" cy="1477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400" dirty="0">
                <a:latin typeface="Times New Roman"/>
                <a:cs typeface="Times New Roman"/>
                <a:sym typeface="Wingdings"/>
              </a:rPr>
              <a:t></a:t>
            </a:r>
            <a:r>
              <a:rPr lang="el-GR" sz="2400" dirty="0">
                <a:latin typeface="Times New Roman"/>
                <a:cs typeface="Times New Roman"/>
              </a:rPr>
              <a:t>Ήταν χτιστοί θάλαμοι σε σχήμα κυψέλης, όπου είχαν άνοιγμα από την μία πλευρά όπου ήταν η είσοδος του τάφου και στο επάνω μέρος σχηματιζόταν ένα τρίγωνο.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l-GR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2080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643202"/>
            <a:ext cx="8042276" cy="956999"/>
          </a:xfrm>
        </p:spPr>
        <p:txBody>
          <a:bodyPr>
            <a:normAutofit fontScale="90000"/>
          </a:bodyPr>
          <a:lstStyle/>
          <a:p>
            <a:r>
              <a:rPr lang="el-GR" b="1" u="sng" dirty="0">
                <a:solidFill>
                  <a:schemeClr val="tx1"/>
                </a:solidFill>
                <a:latin typeface="Times New Roman"/>
                <a:cs typeface="Times New Roman"/>
              </a:rPr>
              <a:t>Η Ζωγραφική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8528"/>
            <a:ext cx="9004507" cy="5479061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/>
                <a:cs typeface="Times New Roman"/>
              </a:rPr>
              <a:t>★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Οι </a:t>
            </a:r>
            <a:r>
              <a:rPr lang="el-GR" sz="28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τοιχογραφίες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διακοσμούσαν τα ανάκτορα κα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cs typeface="Times New Roman"/>
              </a:rPr>
              <a:t>ι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 οι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παραστάσεις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τα αγγεία. Η θεματολογία που απεικονιζόταν ήταν κυρίως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πολεμική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κα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cs typeface="Times New Roman"/>
              </a:rPr>
              <a:t>ι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 σκηνές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κυνηγιού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σε αντίθετη με σκηνές της </a:t>
            </a:r>
            <a:r>
              <a:rPr lang="el-GR" sz="2800" u="sng" dirty="0" smtClean="0">
                <a:solidFill>
                  <a:srgbClr val="E2751D"/>
                </a:solidFill>
                <a:latin typeface="Times New Roman"/>
                <a:cs typeface="Times New Roman"/>
              </a:rPr>
              <a:t>φύσης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που υπήρχαν στο μινωικό πολιτισμό.</a:t>
            </a:r>
          </a:p>
          <a:p>
            <a:pPr marL="0" indent="0" algn="just">
              <a:buNone/>
            </a:pP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img_3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005266"/>
            <a:ext cx="9004507" cy="385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7499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143269"/>
          </a:xfrm>
        </p:spPr>
        <p:txBody>
          <a:bodyPr/>
          <a:lstStyle/>
          <a:p>
            <a:r>
              <a:rPr lang="el-GR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Καθοδηγητικές Σημειώσεις</a:t>
            </a:r>
            <a:endParaRPr lang="en-US" b="1" u="sng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087" y="1600201"/>
            <a:ext cx="8264464" cy="49619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36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Ο Μυκηναϊκός Πολιτισμός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l-G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(1600-1100 π.Χ)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n-US" sz="3600" b="1" dirty="0">
                <a:solidFill>
                  <a:schemeClr val="tx1"/>
                </a:solidFill>
              </a:rPr>
              <a:t>★</a:t>
            </a:r>
            <a:r>
              <a:rPr lang="el-GR" sz="3600" dirty="0">
                <a:solidFill>
                  <a:schemeClr val="tx1"/>
                </a:solidFill>
              </a:rPr>
              <a:t>=</a:t>
            </a:r>
            <a:r>
              <a:rPr lang="el-GR" sz="3600" dirty="0">
                <a:solidFill>
                  <a:schemeClr val="tx1"/>
                </a:solidFill>
                <a:latin typeface="Times New Roman"/>
                <a:cs typeface="Times New Roman"/>
              </a:rPr>
              <a:t>Ορισμός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endParaRPr lang="el-GR" sz="3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tx1"/>
                </a:solidFill>
                <a:sym typeface="Wingdings"/>
              </a:rPr>
              <a:t></a:t>
            </a:r>
            <a:r>
              <a:rPr lang="el-GR" sz="3600" dirty="0">
                <a:solidFill>
                  <a:schemeClr val="tx1"/>
                </a:solidFill>
              </a:rPr>
              <a:t>=</a:t>
            </a:r>
            <a:r>
              <a:rPr lang="el-GR" sz="3600" dirty="0">
                <a:solidFill>
                  <a:schemeClr val="tx1"/>
                </a:solidFill>
                <a:latin typeface="Times New Roman"/>
                <a:cs typeface="Times New Roman"/>
              </a:rPr>
              <a:t>Σημαντική Ιδέα</a:t>
            </a:r>
            <a:endParaRPr lang="el-GR" sz="3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l-GR" sz="3600" dirty="0">
                <a:solidFill>
                  <a:schemeClr val="tx1"/>
                </a:solidFill>
              </a:rPr>
              <a:t> </a:t>
            </a:r>
            <a:r>
              <a:rPr lang="en-US" sz="3600" b="1" dirty="0">
                <a:solidFill>
                  <a:schemeClr val="tx1"/>
                </a:solidFill>
              </a:rPr>
              <a:t>☛</a:t>
            </a:r>
            <a:r>
              <a:rPr lang="el-GR" sz="3600" dirty="0">
                <a:solidFill>
                  <a:schemeClr val="tx1"/>
                </a:solidFill>
              </a:rPr>
              <a:t>=</a:t>
            </a:r>
            <a:r>
              <a:rPr lang="el-GR" sz="3600" dirty="0">
                <a:solidFill>
                  <a:schemeClr val="tx1"/>
                </a:solidFill>
                <a:latin typeface="Times New Roman"/>
                <a:cs typeface="Times New Roman"/>
              </a:rPr>
              <a:t>Μελέτησε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endParaRPr lang="el-GR" sz="3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chemeClr val="tx1"/>
                </a:solidFill>
              </a:rPr>
              <a:t>✎</a:t>
            </a:r>
            <a:r>
              <a:rPr lang="el-GR" sz="3600" dirty="0">
                <a:solidFill>
                  <a:schemeClr val="tx1"/>
                </a:solidFill>
              </a:rPr>
              <a:t>=</a:t>
            </a:r>
            <a:r>
              <a:rPr lang="el-GR" sz="3600" dirty="0">
                <a:solidFill>
                  <a:schemeClr val="tx1"/>
                </a:solidFill>
                <a:latin typeface="Times New Roman"/>
                <a:cs typeface="Times New Roman"/>
              </a:rPr>
              <a:t>Δραστηριότητα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785870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63245"/>
            <a:ext cx="8042276" cy="133695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✎</a:t>
            </a: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=</a:t>
            </a:r>
            <a:r>
              <a:rPr lang="el-GR" u="sng" dirty="0">
                <a:solidFill>
                  <a:schemeClr val="tx1"/>
                </a:solidFill>
                <a:latin typeface="Times New Roman"/>
                <a:cs typeface="Times New Roman"/>
              </a:rPr>
              <a:t>Δραστηριότητα για το σπίτι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44" y="846726"/>
            <a:ext cx="8932356" cy="50968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800" i="1" dirty="0">
                <a:solidFill>
                  <a:schemeClr val="tx1"/>
                </a:solidFill>
                <a:latin typeface="Times New Roman"/>
                <a:cs typeface="Times New Roman"/>
              </a:rPr>
              <a:t>-Να πλοηγηθείτε μέσω της μηχανής αναζήτησης από το </a:t>
            </a:r>
            <a:r>
              <a:rPr lang="en-US" sz="2800" i="1" dirty="0">
                <a:solidFill>
                  <a:schemeClr val="tx1"/>
                </a:solidFill>
                <a:latin typeface="Times New Roman"/>
                <a:cs typeface="Times New Roman"/>
              </a:rPr>
              <a:t>Internet </a:t>
            </a:r>
            <a:r>
              <a:rPr lang="el-GR" sz="2800" i="1" dirty="0">
                <a:solidFill>
                  <a:schemeClr val="tx1"/>
                </a:solidFill>
                <a:latin typeface="Times New Roman"/>
                <a:cs typeface="Times New Roman"/>
              </a:rPr>
              <a:t> ώστε να δείτε τα εκθέματα που σχετίζονται με τον Μυκηναϊκό πολιτισμό. Στο επόμενο μάθημα θα παρουσιάσετε προφορικά τις εντυπώσεις σας. Στη μηχανή αναζήτησης μπορείτε να πατήσετε τα εξής: 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	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Εθνικό Αρχαιολογικο Μουσείο Αθήνα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	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Αρχαιολογικό Μουσείο Ναυπλίου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	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Αρχαιολογικό Μουσείο Μυκηνών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	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Ίδρυμα Μείζονος Ελληνισμού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	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Αρχαιολογικό Μουσείο Κύπρου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41138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73856"/>
          </a:xfrm>
        </p:spPr>
        <p:txBody>
          <a:bodyPr/>
          <a:lstStyle/>
          <a:p>
            <a:r>
              <a:rPr lang="el-GR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Μυκηναϊκός Πολιτισμός</a:t>
            </a:r>
            <a:endParaRPr lang="en-US" u="sng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22" y="1135383"/>
            <a:ext cx="8990078" cy="572261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b="1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l-GR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Χώρος</a:t>
            </a:r>
            <a:r>
              <a:rPr lang="el-GR" b="1" dirty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u="sng" dirty="0">
                <a:solidFill>
                  <a:schemeClr val="accent3"/>
                </a:solidFill>
                <a:latin typeface="Times New Roman"/>
                <a:cs typeface="Times New Roman"/>
              </a:rPr>
              <a:t>Ηπειρωτική</a:t>
            </a: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 Ελλάδα με κέντρο τις Μυκήνες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tx1"/>
                </a:solidFill>
              </a:rPr>
              <a:t>★</a:t>
            </a:r>
            <a:r>
              <a:rPr lang="en-US" dirty="0"/>
              <a:t> </a:t>
            </a:r>
            <a:r>
              <a:rPr lang="el-GR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Χρόνος</a:t>
            </a:r>
            <a:r>
              <a:rPr lang="el-GR" b="1" dirty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 Ύστερη εποχή του χαλκού (1600-1100 π.Χ.)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l-GR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Δημιουργήθηκε </a:t>
            </a:r>
            <a:r>
              <a:rPr lang="el-GR" b="1" dirty="0">
                <a:solidFill>
                  <a:schemeClr val="tx1"/>
                </a:solidFill>
                <a:latin typeface="Times New Roman"/>
                <a:cs typeface="Times New Roman"/>
              </a:rPr>
              <a:t>από ελληνικά φύλα:   </a:t>
            </a: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Αχαιούς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					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Δαναούς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	 Ίωνες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	  Αργείους</a:t>
            </a:r>
          </a:p>
          <a:p>
            <a:pPr marL="0" indent="0" algn="just">
              <a:buNone/>
            </a:pPr>
            <a:r>
              <a:rPr lang="el-GR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Κέντρα μυκηναϊκού κόσμου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:      Άργος		         Θήβα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  Τίρυνθα	         Αθήνα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   Πύλος	        Ελευσίνα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   Αμυκλές	        Μαραθώνα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  Ορχομενός	        Ιωλκός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019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12344"/>
          </a:xfrm>
        </p:spPr>
        <p:txBody>
          <a:bodyPr/>
          <a:lstStyle/>
          <a:p>
            <a:r>
              <a:rPr lang="el-GR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Μυκηναϊκά Κέντρα</a:t>
            </a:r>
            <a:endParaRPr lang="en-US" u="sng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1510" b="21510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44699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366" y="107576"/>
            <a:ext cx="8542737" cy="931588"/>
          </a:xfrm>
        </p:spPr>
        <p:txBody>
          <a:bodyPr/>
          <a:lstStyle/>
          <a:p>
            <a:r>
              <a:rPr lang="el-GR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Πηγές για τον Μυκηναϊκό κόσμο</a:t>
            </a:r>
            <a:endParaRPr lang="en-US" u="sng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7692673"/>
              </p:ext>
            </p:extLst>
          </p:nvPr>
        </p:nvGraphicFramePr>
        <p:xfrm>
          <a:off x="1" y="1039164"/>
          <a:ext cx="9144000" cy="5818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4770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4613"/>
          </a:xfrm>
        </p:spPr>
        <p:txBody>
          <a:bodyPr/>
          <a:lstStyle/>
          <a:p>
            <a:r>
              <a:rPr lang="el-GR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Γραφή Μυκηναίων</a:t>
            </a:r>
            <a:endParaRPr lang="en-US" u="sng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125" y="1154626"/>
            <a:ext cx="8735142" cy="57033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</a:rPr>
              <a:t>★</a:t>
            </a:r>
            <a:r>
              <a:rPr lang="en-US" sz="3200" dirty="0"/>
              <a:t> 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Οι </a:t>
            </a:r>
            <a:r>
              <a:rPr lang="el-GR" sz="3200" dirty="0">
                <a:solidFill>
                  <a:schemeClr val="tx1"/>
                </a:solidFill>
                <a:latin typeface="Times New Roman"/>
                <a:cs typeface="Times New Roman"/>
              </a:rPr>
              <a:t>Μυκηναίοι μιλούσαν την </a:t>
            </a:r>
            <a:r>
              <a:rPr lang="el-GR" sz="32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ελληνική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Times New Roman"/>
                <a:cs typeface="Times New Roman"/>
              </a:rPr>
              <a:t>γλώσσα και χρησιμοποιούσαν ως γραφή τη </a:t>
            </a:r>
            <a:r>
              <a:rPr lang="el-GR" sz="32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Γραμμική</a:t>
            </a:r>
            <a:r>
              <a:rPr lang="el-GR" sz="3200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32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Β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el-GR" sz="3200" dirty="0">
                <a:solidFill>
                  <a:schemeClr val="tx1"/>
                </a:solidFill>
                <a:latin typeface="Times New Roman"/>
                <a:cs typeface="Times New Roman"/>
              </a:rPr>
              <a:t>που ήταν </a:t>
            </a:r>
            <a:r>
              <a:rPr lang="el-GR" sz="32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συλλαβική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Times New Roman"/>
                <a:cs typeface="Times New Roman"/>
              </a:rPr>
              <a:t>γραφή. Βρέθηκε αποτυπωμένη σε πήλινες </a:t>
            </a:r>
            <a:r>
              <a:rPr lang="el-GR" sz="32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πινακίδες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sz="3200" dirty="0">
                <a:solidFill>
                  <a:schemeClr val="tx1"/>
                </a:solidFill>
                <a:latin typeface="Times New Roman"/>
                <a:cs typeface="Times New Roman"/>
              </a:rPr>
              <a:t>Την αποκρυπτογράφησαν ο </a:t>
            </a:r>
            <a:r>
              <a:rPr lang="en-US" sz="32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Ventris</a:t>
            </a:r>
            <a:r>
              <a:rPr lang="en-US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και </a:t>
            </a:r>
            <a:r>
              <a:rPr lang="el-GR" sz="3200" dirty="0">
                <a:solidFill>
                  <a:schemeClr val="tx1"/>
                </a:solidFill>
                <a:latin typeface="Times New Roman"/>
                <a:cs typeface="Times New Roman"/>
              </a:rPr>
              <a:t>ο </a:t>
            </a:r>
            <a:r>
              <a:rPr lang="en-US" sz="32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Chadwick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★</a:t>
            </a:r>
            <a:r>
              <a:rPr lang="en-US" sz="2800" dirty="0"/>
              <a:t> 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Η </a:t>
            </a:r>
            <a:r>
              <a:rPr lang="el-GR" sz="3200" dirty="0">
                <a:solidFill>
                  <a:schemeClr val="tx1"/>
                </a:solidFill>
                <a:latin typeface="Times New Roman"/>
                <a:cs typeface="Times New Roman"/>
              </a:rPr>
              <a:t>γνώση της γραφής ήταν προνόμιο 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εξειδικευμένων</a:t>
            </a:r>
            <a:r>
              <a:rPr lang="en-US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3200" u="sng" dirty="0" smtClean="0">
                <a:solidFill>
                  <a:srgbClr val="FF6600"/>
                </a:solidFill>
                <a:latin typeface="Times New Roman"/>
                <a:cs typeface="Times New Roman"/>
              </a:rPr>
              <a:t>γραφέων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Times New Roman"/>
                <a:cs typeface="Times New Roman"/>
              </a:rPr>
              <a:t>που εργάζονταν στα μυκηναϊκά ανάκτορα</a:t>
            </a:r>
            <a:r>
              <a:rPr lang="el-GR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endParaRPr lang="en-US"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75167" y="5080000"/>
            <a:ext cx="4416384" cy="17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5791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73856"/>
          </a:xfrm>
        </p:spPr>
        <p:txBody>
          <a:bodyPr/>
          <a:lstStyle/>
          <a:p>
            <a:r>
              <a:rPr lang="el-GR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Γραμμική Β</a:t>
            </a:r>
            <a:endParaRPr lang="en-US" u="sng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4" name="Content Placeholder 3" descr="syllabogr.gif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872" b="1287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1070084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73856"/>
          </a:xfrm>
        </p:spPr>
        <p:txBody>
          <a:bodyPr/>
          <a:lstStyle/>
          <a:p>
            <a:r>
              <a:rPr lang="el-GR" u="sng" dirty="0">
                <a:solidFill>
                  <a:schemeClr val="tx1"/>
                </a:solidFill>
                <a:latin typeface="Times New Roman"/>
                <a:cs typeface="Times New Roman"/>
              </a:rPr>
              <a:t>Γραμμική Β</a:t>
            </a:r>
            <a:endParaRPr lang="en-US" dirty="0"/>
          </a:p>
        </p:txBody>
      </p:sp>
      <p:pic>
        <p:nvPicPr>
          <p:cNvPr id="4" name="Content Placeholder 3" descr="ideogra.gif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2295" b="-3002"/>
          <a:stretch/>
        </p:blipFill>
        <p:spPr>
          <a:xfrm>
            <a:off x="0" y="261526"/>
            <a:ext cx="9144000" cy="6750424"/>
          </a:xfrm>
        </p:spPr>
      </p:pic>
    </p:spTree>
    <p:extLst>
      <p:ext uri="{BB962C8B-B14F-4D97-AF65-F5344CB8AC3E}">
        <p14:creationId xmlns:p14="http://schemas.microsoft.com/office/powerpoint/2010/main" xmlns="" val="1928628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83" y="365634"/>
            <a:ext cx="8831343" cy="827480"/>
          </a:xfrm>
        </p:spPr>
        <p:txBody>
          <a:bodyPr>
            <a:normAutofit fontScale="90000"/>
          </a:bodyPr>
          <a:lstStyle/>
          <a:p>
            <a:r>
              <a:rPr lang="el-GR" sz="36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Η Οικονομική Οργάνωση των Μυκηναίων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683" y="1193114"/>
            <a:ext cx="8831343" cy="50226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Ανέπτυξαν σε μεγάλο βαθμό:  </a:t>
            </a:r>
            <a:r>
              <a:rPr lang="el-GR" sz="2800" b="1" dirty="0">
                <a:solidFill>
                  <a:schemeClr val="tx1"/>
                </a:solidFill>
                <a:latin typeface="Times New Roman"/>
                <a:cs typeface="Times New Roman"/>
              </a:rPr>
              <a:t>1)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 την </a:t>
            </a:r>
            <a:r>
              <a:rPr lang="el-GR" sz="2800" u="sng" dirty="0" smtClean="0">
                <a:solidFill>
                  <a:schemeClr val="accent3"/>
                </a:solidFill>
                <a:latin typeface="Times New Roman"/>
                <a:cs typeface="Times New Roman"/>
              </a:rPr>
              <a:t>γεωργία</a:t>
            </a:r>
            <a:endParaRPr lang="en-US" sz="2800" u="sng" dirty="0">
              <a:solidFill>
                <a:schemeClr val="accent3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	 </a:t>
            </a:r>
            <a:r>
              <a:rPr lang="el-GR" sz="2800" b="1" dirty="0">
                <a:solidFill>
                  <a:schemeClr val="tx1"/>
                </a:solidFill>
                <a:latin typeface="Times New Roman"/>
                <a:cs typeface="Times New Roman"/>
              </a:rPr>
              <a:t>2)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 την κτηνοτροφία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				     </a:t>
            </a: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r>
              <a:rPr lang="el-GR" sz="2800" b="1" dirty="0">
                <a:solidFill>
                  <a:schemeClr val="tx1"/>
                </a:solidFill>
                <a:latin typeface="Times New Roman"/>
                <a:cs typeface="Times New Roman"/>
              </a:rPr>
              <a:t>)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 την βιοτεχνία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			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lang="el-GR" sz="2800" b="1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4</a:t>
            </a:r>
            <a:r>
              <a:rPr lang="el-GR" sz="2800" b="1" dirty="0">
                <a:solidFill>
                  <a:schemeClr val="tx1"/>
                </a:solidFill>
                <a:latin typeface="Times New Roman"/>
                <a:cs typeface="Times New Roman"/>
              </a:rPr>
              <a:t>)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 το </a:t>
            </a:r>
            <a:r>
              <a:rPr lang="el-GR" sz="2800" u="sng" dirty="0" smtClean="0">
                <a:solidFill>
                  <a:srgbClr val="FF6600"/>
                </a:solidFill>
                <a:latin typeface="Times New Roman"/>
                <a:cs typeface="Times New Roman"/>
              </a:rPr>
              <a:t>εμπόριο</a:t>
            </a:r>
            <a:endParaRPr lang="en-US" sz="2800" u="sng" dirty="0">
              <a:solidFill>
                <a:srgbClr val="FF6600"/>
              </a:solidFill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  <a:sym typeface="Wingdings"/>
              </a:rPr>
              <a:t>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 Οι Μυκηναίοι ανέπτυξαν </a:t>
            </a:r>
            <a:r>
              <a:rPr lang="el-GR" sz="2800" u="sng" dirty="0">
                <a:solidFill>
                  <a:schemeClr val="accent3"/>
                </a:solidFill>
                <a:latin typeface="Times New Roman"/>
                <a:cs typeface="Times New Roman"/>
              </a:rPr>
              <a:t>εμπορικές</a:t>
            </a:r>
            <a:r>
              <a:rPr lang="el-GR" sz="2800" u="sng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2800" u="sng" dirty="0">
                <a:solidFill>
                  <a:srgbClr val="FF6600"/>
                </a:solidFill>
                <a:latin typeface="Times New Roman"/>
                <a:cs typeface="Times New Roman"/>
              </a:rPr>
              <a:t>σχέσεις</a:t>
            </a:r>
            <a:r>
              <a:rPr lang="el-GR" sz="2800" u="sng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σχεδόν με όλους τους λαούς της Μεσογείου. Κυριάρχησαν στην </a:t>
            </a:r>
            <a:r>
              <a:rPr lang="el-GR" sz="2800" u="sng" dirty="0">
                <a:solidFill>
                  <a:srgbClr val="FF6600"/>
                </a:solidFill>
                <a:latin typeface="Times New Roman"/>
                <a:cs typeface="Times New Roman"/>
              </a:rPr>
              <a:t>Κρήτη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 και το Αιγαίο, αποίκισαν στην </a:t>
            </a:r>
            <a:r>
              <a:rPr lang="el-GR" sz="2800" u="sng" dirty="0">
                <a:solidFill>
                  <a:srgbClr val="FF6600"/>
                </a:solidFill>
                <a:latin typeface="Times New Roman"/>
                <a:cs typeface="Times New Roman"/>
              </a:rPr>
              <a:t>Κύπρο</a:t>
            </a:r>
            <a:r>
              <a:rPr lang="el-GR" sz="2800" dirty="0">
                <a:solidFill>
                  <a:schemeClr val="tx1"/>
                </a:solidFill>
                <a:latin typeface="Times New Roman"/>
                <a:cs typeface="Times New Roman"/>
              </a:rPr>
              <a:t>, επεκτάθηκαν εμπορικά στη Φοινίκη, στην Παλαιστίνη, την Αίγυπτο, στο βασίλειο των Χετταίων, την Ιταλία , στη Σικελία, στη Σαρδηνία, στις ακτές της Ισπανίας και έφταναν τα προϊόντα τους μέχρι τα στενά του Ελλησπόντου.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684795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495</Words>
  <Application>Microsoft Office PowerPoint</Application>
  <PresentationFormat>On-screen Show (4:3)</PresentationFormat>
  <Paragraphs>84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Ο Μυκηναϊκός Πολιτισμός (1600-1100 π.Χ) </vt:lpstr>
      <vt:lpstr>Καθοδηγητικές Σημειώσεις</vt:lpstr>
      <vt:lpstr>Μυκηναϊκός Πολιτισμός</vt:lpstr>
      <vt:lpstr>Μυκηναϊκά Κέντρα</vt:lpstr>
      <vt:lpstr>Πηγές για τον Μυκηναϊκό κόσμο</vt:lpstr>
      <vt:lpstr>Γραφή Μυκηναίων</vt:lpstr>
      <vt:lpstr>Γραμμική Β</vt:lpstr>
      <vt:lpstr>Γραμμική Β</vt:lpstr>
      <vt:lpstr>Η Οικονομική Οργάνωση των Μυκηναίων </vt:lpstr>
      <vt:lpstr>Εξάπλωση του Μυκηναϊκού κόσμου</vt:lpstr>
      <vt:lpstr>Η Κοινωνική Οργάνωση των Μυκηναίων </vt:lpstr>
      <vt:lpstr>Η παρακμή των Μυκηναίων </vt:lpstr>
      <vt:lpstr>Ο Πολιτισμός του Μυκηναϊκού κόσμου </vt:lpstr>
      <vt:lpstr>Η Μυκηναϊκή Τέχνη </vt:lpstr>
      <vt:lpstr>Τα Ανάκτορα </vt:lpstr>
      <vt:lpstr>Τα Ανάκτορα </vt:lpstr>
      <vt:lpstr>Μέρη Μυκηναϊκού ανακτόρου</vt:lpstr>
      <vt:lpstr>Οι θολωτοί τάφοι </vt:lpstr>
      <vt:lpstr>Η Ζωγραφική </vt:lpstr>
      <vt:lpstr>✎=Δραστηριότητα για το σπίτι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Μυκηναϊκός Πολιτισμός (1600-1100 π.Χ)</dc:title>
  <dc:creator>ΣΙΑ</dc:creator>
  <cp:lastModifiedBy>user</cp:lastModifiedBy>
  <cp:revision>39</cp:revision>
  <dcterms:created xsi:type="dcterms:W3CDTF">2014-01-25T16:51:24Z</dcterms:created>
  <dcterms:modified xsi:type="dcterms:W3CDTF">2015-04-10T08:08:35Z</dcterms:modified>
</cp:coreProperties>
</file>