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1" r:id="rId5"/>
    <p:sldId id="262" r:id="rId6"/>
    <p:sldId id="263" r:id="rId7"/>
    <p:sldId id="265" r:id="rId8"/>
    <p:sldId id="260" r:id="rId9"/>
    <p:sldId id="264" r:id="rId10"/>
    <p:sldId id="266" r:id="rId11"/>
    <p:sldId id="26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4" d="100"/>
          <a:sy n="54" d="100"/>
        </p:scale>
        <p:origin x="114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C19B8-D4B5-42BA-A632-D8A10FF25EB2}" type="datetimeFigureOut">
              <a:rPr lang="el-GR" smtClean="0"/>
              <a:t>20/4/2026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A41D147C-FAC3-4E10-8DAD-363A8BDDB36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25515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C19B8-D4B5-42BA-A632-D8A10FF25EB2}" type="datetimeFigureOut">
              <a:rPr lang="el-GR" smtClean="0"/>
              <a:t>20/4/2026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A41D147C-FAC3-4E10-8DAD-363A8BDDB36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76441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C19B8-D4B5-42BA-A632-D8A10FF25EB2}" type="datetimeFigureOut">
              <a:rPr lang="el-GR" smtClean="0"/>
              <a:t>20/4/2026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A41D147C-FAC3-4E10-8DAD-363A8BDDB36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6431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C19B8-D4B5-42BA-A632-D8A10FF25EB2}" type="datetimeFigureOut">
              <a:rPr lang="el-GR" smtClean="0"/>
              <a:t>20/4/2026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A41D147C-FAC3-4E10-8DAD-363A8BDDB367}" type="slidenum">
              <a:rPr lang="el-GR" smtClean="0"/>
              <a:t>‹#›</a:t>
            </a:fld>
            <a:endParaRPr lang="el-GR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2946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C19B8-D4B5-42BA-A632-D8A10FF25EB2}" type="datetimeFigureOut">
              <a:rPr lang="el-GR" smtClean="0"/>
              <a:t>20/4/2026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A41D147C-FAC3-4E10-8DAD-363A8BDDB36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76741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C19B8-D4B5-42BA-A632-D8A10FF25EB2}" type="datetimeFigureOut">
              <a:rPr lang="el-GR" smtClean="0"/>
              <a:t>20/4/2026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D147C-FAC3-4E10-8DAD-363A8BDDB36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97571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C19B8-D4B5-42BA-A632-D8A10FF25EB2}" type="datetimeFigureOut">
              <a:rPr lang="el-GR" smtClean="0"/>
              <a:t>20/4/2026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D147C-FAC3-4E10-8DAD-363A8BDDB36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810284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C19B8-D4B5-42BA-A632-D8A10FF25EB2}" type="datetimeFigureOut">
              <a:rPr lang="el-GR" smtClean="0"/>
              <a:t>20/4/2026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D147C-FAC3-4E10-8DAD-363A8BDDB36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88884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CA7C19B8-D4B5-42BA-A632-D8A10FF25EB2}" type="datetimeFigureOut">
              <a:rPr lang="el-GR" smtClean="0"/>
              <a:t>20/4/2026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A41D147C-FAC3-4E10-8DAD-363A8BDDB36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28081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C19B8-D4B5-42BA-A632-D8A10FF25EB2}" type="datetimeFigureOut">
              <a:rPr lang="el-GR" smtClean="0"/>
              <a:t>20/4/2026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D147C-FAC3-4E10-8DAD-363A8BDDB36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81966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C19B8-D4B5-42BA-A632-D8A10FF25EB2}" type="datetimeFigureOut">
              <a:rPr lang="el-GR" smtClean="0"/>
              <a:t>20/4/2026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A41D147C-FAC3-4E10-8DAD-363A8BDDB36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43998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C19B8-D4B5-42BA-A632-D8A10FF25EB2}" type="datetimeFigureOut">
              <a:rPr lang="el-GR" smtClean="0"/>
              <a:t>20/4/2026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D147C-FAC3-4E10-8DAD-363A8BDDB36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31991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C19B8-D4B5-42BA-A632-D8A10FF25EB2}" type="datetimeFigureOut">
              <a:rPr lang="el-GR" smtClean="0"/>
              <a:t>20/4/2026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D147C-FAC3-4E10-8DAD-363A8BDDB36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98642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C19B8-D4B5-42BA-A632-D8A10FF25EB2}" type="datetimeFigureOut">
              <a:rPr lang="el-GR" smtClean="0"/>
              <a:t>20/4/2026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D147C-FAC3-4E10-8DAD-363A8BDDB36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85176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C19B8-D4B5-42BA-A632-D8A10FF25EB2}" type="datetimeFigureOut">
              <a:rPr lang="el-GR" smtClean="0"/>
              <a:t>20/4/2026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D147C-FAC3-4E10-8DAD-363A8BDDB36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45182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C19B8-D4B5-42BA-A632-D8A10FF25EB2}" type="datetimeFigureOut">
              <a:rPr lang="el-GR" smtClean="0"/>
              <a:t>20/4/2026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D147C-FAC3-4E10-8DAD-363A8BDDB36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37340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C19B8-D4B5-42BA-A632-D8A10FF25EB2}" type="datetimeFigureOut">
              <a:rPr lang="el-GR" smtClean="0"/>
              <a:t>20/4/2026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D147C-FAC3-4E10-8DAD-363A8BDDB36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06792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7C19B8-D4B5-42BA-A632-D8A10FF25EB2}" type="datetimeFigureOut">
              <a:rPr lang="el-GR" smtClean="0"/>
              <a:t>20/4/2026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1D147C-FAC3-4E10-8DAD-363A8BDDB36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582118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DCC2F61-4B6E-1785-6E49-E8DEF1A7F5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5. ΕΡΓΟ 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2CAF156C-3F94-E792-F71C-B41E23FB98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ΑΝΑΣΤΑΣΙΑ ΚΑΡΑΓΙΑΝΝΙΔΟΥ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4C522E2-4452-B141-154A-E637EB8E87EE}"/>
              </a:ext>
            </a:extLst>
          </p:cNvPr>
          <p:cNvSpPr txBox="1"/>
          <p:nvPr/>
        </p:nvSpPr>
        <p:spPr>
          <a:xfrm>
            <a:off x="9521041" y="3256306"/>
            <a:ext cx="225928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W= F · s</a:t>
            </a:r>
            <a:endParaRPr lang="el-GR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550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1B5A9F1-203F-09A5-1F91-6E57F4EAD1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 μέτρηση του έργου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F969C22-5C6E-E3CB-5DF8-47B6A6ECB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0886245" cy="3599316"/>
          </a:xfrm>
        </p:spPr>
        <p:txBody>
          <a:bodyPr/>
          <a:lstStyle/>
          <a:p>
            <a:pPr marL="0" indent="0">
              <a:buNone/>
            </a:pPr>
            <a:r>
              <a:rPr lang="en-GB" sz="3600" dirty="0"/>
              <a:t>W</a:t>
            </a:r>
            <a:r>
              <a:rPr lang="el-GR" sz="3600" dirty="0"/>
              <a:t> </a:t>
            </a:r>
            <a:r>
              <a:rPr lang="en-GB" sz="3600" dirty="0"/>
              <a:t>=1N · 1m = 1Joule</a:t>
            </a:r>
            <a:r>
              <a:rPr lang="el-GR" sz="3600" dirty="0"/>
              <a:t>   </a:t>
            </a:r>
            <a:r>
              <a:rPr lang="el-GR" dirty="0"/>
              <a:t>(η μονάδα μέτρησης του έργου W στο S.I.)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sz="3200" dirty="0" err="1"/>
              <a:t>To</a:t>
            </a:r>
            <a:r>
              <a:rPr lang="el-GR" sz="3200" dirty="0"/>
              <a:t> </a:t>
            </a:r>
            <a:r>
              <a:rPr lang="el-GR" sz="3200" dirty="0" err="1"/>
              <a:t>Joule</a:t>
            </a:r>
            <a:r>
              <a:rPr lang="el-GR" sz="3200" dirty="0"/>
              <a:t> είναι, το παραγόμενο έργο από δύναμη ίση με 1Ν, όταν μετακινεί το σημείο εφαρμογής της κατά 1m στη κατεύθυνση που επενεργεί.</a:t>
            </a:r>
          </a:p>
        </p:txBody>
      </p:sp>
    </p:spTree>
    <p:extLst>
      <p:ext uri="{BB962C8B-B14F-4D97-AF65-F5344CB8AC3E}">
        <p14:creationId xmlns:p14="http://schemas.microsoft.com/office/powerpoint/2010/main" val="35811082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EF3A0E1-310F-2F18-D420-5ACC6E9C1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Υπολογισμός έργου δυνάμεων</a:t>
            </a:r>
          </a:p>
        </p:txBody>
      </p:sp>
      <p:pic>
        <p:nvPicPr>
          <p:cNvPr id="6" name="Θέση περιεχομένου 5">
            <a:extLst>
              <a:ext uri="{FF2B5EF4-FFF2-40B4-BE49-F238E27FC236}">
                <a16:creationId xmlns:a16="http://schemas.microsoft.com/office/drawing/2014/main" id="{9AA309DD-0AE8-6DD1-B9E5-E0CAD9FBE5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623181" y="2272895"/>
            <a:ext cx="6328639" cy="4032902"/>
          </a:xfrm>
          <a:prstGeom prst="rect">
            <a:avLst/>
          </a:prstGeom>
        </p:spPr>
      </p:pic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6F0E507C-7D32-5DE8-FAEC-2D25E8C4EB84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sz="2400" dirty="0"/>
              <a:t>Σώμα Σ με μάζα </a:t>
            </a:r>
            <a:r>
              <a:rPr lang="el-GR" sz="2400" dirty="0">
                <a:solidFill>
                  <a:schemeClr val="bg1"/>
                </a:solidFill>
              </a:rPr>
              <a:t>m = 1kg </a:t>
            </a:r>
            <a:r>
              <a:rPr lang="el-GR" sz="2400" dirty="0"/>
              <a:t>ανέρχεται σε λεία ανηφόρα κλίσης </a:t>
            </a:r>
            <a:r>
              <a:rPr lang="el-GR" sz="2400" dirty="0">
                <a:solidFill>
                  <a:schemeClr val="bg1"/>
                </a:solidFill>
              </a:rPr>
              <a:t>φ = 30° </a:t>
            </a:r>
            <a:r>
              <a:rPr lang="el-GR" sz="2400" dirty="0"/>
              <a:t>και δέχεται την επίδραση των δυνάμεων που φαίνονται στο σχήμα.</a:t>
            </a:r>
          </a:p>
          <a:p>
            <a:r>
              <a:rPr lang="el-GR" sz="2400" dirty="0"/>
              <a:t>Δίνονται: </a:t>
            </a:r>
            <a:r>
              <a:rPr lang="el-GR" sz="2400" dirty="0">
                <a:solidFill>
                  <a:schemeClr val="bg1"/>
                </a:solidFill>
              </a:rPr>
              <a:t>F1 = 30N, F2 = 20N και F3 = 30N</a:t>
            </a:r>
            <a:r>
              <a:rPr lang="el-GR" sz="2400" dirty="0"/>
              <a:t>. Να υπολογιστεί το συνολικό έργο των δυνάμεων για </a:t>
            </a:r>
            <a:r>
              <a:rPr lang="el-GR" sz="2400" dirty="0">
                <a:solidFill>
                  <a:schemeClr val="bg1"/>
                </a:solidFill>
              </a:rPr>
              <a:t>μετατόπιση κατά 30m</a:t>
            </a:r>
            <a:r>
              <a:rPr lang="el-GR" sz="2400" dirty="0"/>
              <a:t>, αν δεχτούμε </a:t>
            </a:r>
            <a:r>
              <a:rPr lang="el-GR" sz="2400" dirty="0">
                <a:solidFill>
                  <a:schemeClr val="bg1"/>
                </a:solidFill>
              </a:rPr>
              <a:t>λείο επίπεδο </a:t>
            </a:r>
            <a:r>
              <a:rPr lang="el-GR" sz="2400" dirty="0"/>
              <a:t>και </a:t>
            </a:r>
            <a:r>
              <a:rPr lang="el-GR" sz="2400" dirty="0">
                <a:solidFill>
                  <a:schemeClr val="bg1"/>
                </a:solidFill>
              </a:rPr>
              <a:t>g=10 </a:t>
            </a:r>
            <a:r>
              <a:rPr lang="en-GB" sz="2400" dirty="0">
                <a:solidFill>
                  <a:schemeClr val="bg1"/>
                </a:solidFill>
              </a:rPr>
              <a:t>m/s</a:t>
            </a:r>
            <a:r>
              <a:rPr lang="en-GB" sz="2400" baseline="30000" dirty="0">
                <a:solidFill>
                  <a:schemeClr val="bg1"/>
                </a:solidFill>
              </a:rPr>
              <a:t>2</a:t>
            </a:r>
            <a:r>
              <a:rPr lang="el-GR" sz="2400" dirty="0">
                <a:solidFill>
                  <a:schemeClr val="bg1"/>
                </a:solidFill>
              </a:rPr>
              <a:t> </a:t>
            </a:r>
            <a:r>
              <a:rPr lang="el-GR" sz="2400" dirty="0"/>
              <a:t>, » </a:t>
            </a:r>
            <a:r>
              <a:rPr lang="el-G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√</a:t>
            </a: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l-GR" sz="2400" dirty="0"/>
              <a:t>≅1</a:t>
            </a:r>
            <a:r>
              <a:rPr lang="en-GB" sz="2400" dirty="0"/>
              <a:t>,7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17121847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D60722-5BB8-4939-584A-59546E2079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BA0C55B-D542-1CC5-D67C-DCFA601B5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Υπολογισμός έργου δυνάμεων</a:t>
            </a:r>
            <a:r>
              <a:rPr lang="en-GB" dirty="0"/>
              <a:t> </a:t>
            </a:r>
            <a:br>
              <a:rPr lang="en-GB" dirty="0"/>
            </a:br>
            <a:r>
              <a:rPr lang="en-GB" b="1" dirty="0"/>
              <a:t>W=F · s · </a:t>
            </a:r>
            <a:r>
              <a:rPr lang="el-GR" b="1" dirty="0" err="1"/>
              <a:t>συνφ</a:t>
            </a:r>
            <a:endParaRPr lang="el-GR" b="1" dirty="0"/>
          </a:p>
        </p:txBody>
      </p:sp>
      <p:pic>
        <p:nvPicPr>
          <p:cNvPr id="6" name="Θέση περιεχομένου 5">
            <a:extLst>
              <a:ext uri="{FF2B5EF4-FFF2-40B4-BE49-F238E27FC236}">
                <a16:creationId xmlns:a16="http://schemas.microsoft.com/office/drawing/2014/main" id="{D21A50BD-7D37-8DB7-0370-33EDCBC9A3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721732" y="2359596"/>
            <a:ext cx="4180860" cy="2664238"/>
          </a:xfrm>
          <a:prstGeom prst="rect">
            <a:avLst/>
          </a:prstGeom>
        </p:spPr>
      </p:pic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1E5FDF52-9941-31AB-3981-4EF0A83A98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40180" y="2112283"/>
            <a:ext cx="7158147" cy="4513106"/>
          </a:xfrm>
        </p:spPr>
        <p:txBody>
          <a:bodyPr>
            <a:normAutofit lnSpcReduction="10000"/>
          </a:bodyPr>
          <a:lstStyle/>
          <a:p>
            <a:r>
              <a:rPr lang="el-GR" sz="2400" dirty="0"/>
              <a:t>Για το βάρος</a:t>
            </a:r>
            <a:r>
              <a:rPr lang="en-GB" sz="2400" dirty="0"/>
              <a:t> </a:t>
            </a:r>
            <a:r>
              <a:rPr lang="el-GR" sz="2400" dirty="0"/>
              <a:t>Β:</a:t>
            </a:r>
            <a:r>
              <a:rPr lang="en-GB" sz="2400" dirty="0"/>
              <a:t> </a:t>
            </a:r>
            <a:endParaRPr lang="el-GR" sz="2400" dirty="0"/>
          </a:p>
          <a:p>
            <a:r>
              <a:rPr lang="en-GB" sz="2400" dirty="0"/>
              <a:t>WB = </a:t>
            </a:r>
            <a:r>
              <a:rPr lang="en-GB" sz="2400" dirty="0" err="1"/>
              <a:t>WBx</a:t>
            </a:r>
            <a:r>
              <a:rPr lang="en-GB" sz="2400" dirty="0"/>
              <a:t> = </a:t>
            </a:r>
            <a:r>
              <a:rPr lang="en-GB" sz="2400" dirty="0" err="1"/>
              <a:t>Bx.S</a:t>
            </a:r>
            <a:r>
              <a:rPr lang="el-GR" sz="2400" dirty="0"/>
              <a:t>συ</a:t>
            </a:r>
            <a:r>
              <a:rPr lang="en-GB" sz="2400" dirty="0"/>
              <a:t>v180</a:t>
            </a:r>
            <a:r>
              <a:rPr lang="en-GB" sz="2400" baseline="30000" dirty="0"/>
              <a:t>o</a:t>
            </a:r>
            <a:r>
              <a:rPr lang="en-GB" sz="2400" dirty="0"/>
              <a:t> = </a:t>
            </a:r>
            <a:r>
              <a:rPr lang="en-GB" sz="2400" dirty="0" err="1"/>
              <a:t>BxS</a:t>
            </a:r>
            <a:r>
              <a:rPr lang="en-GB" sz="2400" dirty="0"/>
              <a:t> = mg.</a:t>
            </a:r>
            <a:r>
              <a:rPr lang="el-GR" sz="2400" dirty="0" err="1"/>
              <a:t>ημφ</a:t>
            </a:r>
            <a:r>
              <a:rPr lang="en-GB" sz="2400" dirty="0"/>
              <a:t>.S = 150J</a:t>
            </a:r>
          </a:p>
          <a:p>
            <a:r>
              <a:rPr lang="el-GR" sz="2400" dirty="0"/>
              <a:t>Για την</a:t>
            </a:r>
            <a:r>
              <a:rPr lang="en-GB" sz="2400" dirty="0"/>
              <a:t> </a:t>
            </a:r>
            <a:r>
              <a:rPr lang="el-GR" sz="2400" dirty="0"/>
              <a:t>F</a:t>
            </a:r>
            <a:r>
              <a:rPr lang="en-GB" sz="2400" dirty="0"/>
              <a:t>1</a:t>
            </a:r>
            <a:r>
              <a:rPr lang="el-GR" sz="2400" dirty="0"/>
              <a:t> : </a:t>
            </a:r>
            <a:endParaRPr lang="en-GB" sz="2400" dirty="0"/>
          </a:p>
          <a:p>
            <a:r>
              <a:rPr lang="el-GR" sz="2400" dirty="0"/>
              <a:t>W1 = F1</a:t>
            </a:r>
            <a:r>
              <a:rPr lang="en-GB" sz="2400" dirty="0"/>
              <a:t>.S</a:t>
            </a:r>
            <a:r>
              <a:rPr lang="el-GR" sz="2400" dirty="0"/>
              <a:t>συν90° = 0J</a:t>
            </a:r>
            <a:endParaRPr lang="en-GB" sz="2400" dirty="0"/>
          </a:p>
          <a:p>
            <a:r>
              <a:rPr lang="el-GR" sz="2400" dirty="0"/>
              <a:t>Για την</a:t>
            </a:r>
            <a:r>
              <a:rPr lang="en-GB" sz="2400" dirty="0"/>
              <a:t> </a:t>
            </a:r>
            <a:r>
              <a:rPr lang="el-GR" sz="2400" dirty="0"/>
              <a:t>F</a:t>
            </a:r>
            <a:r>
              <a:rPr lang="en-GB" sz="2400" dirty="0"/>
              <a:t>2</a:t>
            </a:r>
            <a:r>
              <a:rPr lang="el-GR" sz="2400" dirty="0"/>
              <a:t> :</a:t>
            </a:r>
            <a:endParaRPr lang="en-GB" sz="2400" dirty="0"/>
          </a:p>
          <a:p>
            <a:r>
              <a:rPr lang="el-GR" sz="2400" dirty="0"/>
              <a:t>W</a:t>
            </a:r>
            <a:r>
              <a:rPr lang="en-GB" sz="2400" dirty="0"/>
              <a:t>2</a:t>
            </a:r>
            <a:r>
              <a:rPr lang="el-GR" sz="2400" dirty="0"/>
              <a:t> =F</a:t>
            </a:r>
            <a:r>
              <a:rPr lang="en-GB" sz="2400" dirty="0"/>
              <a:t>.S</a:t>
            </a:r>
            <a:r>
              <a:rPr lang="el-GR" sz="2400" dirty="0"/>
              <a:t>συν30° = 20N 30m×</a:t>
            </a:r>
            <a:r>
              <a:rPr lang="el-G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√</a:t>
            </a:r>
            <a:r>
              <a:rPr lang="el-GR" sz="2400" dirty="0"/>
              <a:t>3</a:t>
            </a:r>
            <a:r>
              <a:rPr lang="en-GB" sz="2400" dirty="0"/>
              <a:t>/</a:t>
            </a:r>
            <a:r>
              <a:rPr lang="el-GR" sz="2400" dirty="0"/>
              <a:t>2</a:t>
            </a:r>
            <a:r>
              <a:rPr lang="en-GB" sz="2400" dirty="0"/>
              <a:t> </a:t>
            </a:r>
            <a:r>
              <a:rPr lang="el-GR" sz="2400" dirty="0"/>
              <a:t>= 300</a:t>
            </a:r>
            <a:r>
              <a:rPr lang="el-G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√</a:t>
            </a:r>
            <a:r>
              <a:rPr lang="el-GR" sz="2400" dirty="0"/>
              <a:t> 3 J=510J</a:t>
            </a:r>
            <a:endParaRPr lang="en-GB" sz="2400" dirty="0"/>
          </a:p>
          <a:p>
            <a:r>
              <a:rPr lang="el-GR" sz="2400" dirty="0"/>
              <a:t>Για την</a:t>
            </a:r>
            <a:r>
              <a:rPr lang="en-GB" sz="2400" dirty="0"/>
              <a:t> </a:t>
            </a:r>
            <a:r>
              <a:rPr lang="el-GR" sz="2400" dirty="0"/>
              <a:t>F3 : </a:t>
            </a:r>
            <a:endParaRPr lang="en-GB" sz="2400" dirty="0"/>
          </a:p>
          <a:p>
            <a:r>
              <a:rPr lang="el-GR" sz="2400" dirty="0"/>
              <a:t>W3 = F3</a:t>
            </a:r>
            <a:r>
              <a:rPr lang="en-GB" sz="2400" dirty="0"/>
              <a:t>.S</a:t>
            </a:r>
            <a:r>
              <a:rPr lang="el-GR" sz="2400" dirty="0"/>
              <a:t>συν0º = 30 N · 30m · 1 = 900J</a:t>
            </a:r>
            <a:endParaRPr lang="en-GB" sz="2400" dirty="0"/>
          </a:p>
          <a:p>
            <a:r>
              <a:rPr lang="el-GR" sz="2400" dirty="0"/>
              <a:t>Για την</a:t>
            </a:r>
            <a:r>
              <a:rPr lang="en-GB" sz="2400" dirty="0"/>
              <a:t> </a:t>
            </a:r>
            <a:r>
              <a:rPr lang="el-GR" sz="2400" dirty="0"/>
              <a:t>Ν</a:t>
            </a:r>
            <a:r>
              <a:rPr lang="en-GB" sz="2400" dirty="0"/>
              <a:t> </a:t>
            </a:r>
            <a:r>
              <a:rPr lang="el-GR" sz="2400" dirty="0"/>
              <a:t>:</a:t>
            </a:r>
            <a:endParaRPr lang="en-GB" sz="2400" dirty="0"/>
          </a:p>
          <a:p>
            <a:r>
              <a:rPr lang="el-GR" sz="2400" dirty="0"/>
              <a:t> W</a:t>
            </a:r>
            <a:r>
              <a:rPr lang="en-GB" dirty="0"/>
              <a:t>N</a:t>
            </a:r>
            <a:r>
              <a:rPr lang="el-GR" sz="2400" dirty="0"/>
              <a:t> = N</a:t>
            </a:r>
            <a:r>
              <a:rPr lang="en-GB" sz="2400" dirty="0"/>
              <a:t>.S</a:t>
            </a:r>
            <a:r>
              <a:rPr lang="el-GR" sz="2400" dirty="0"/>
              <a:t>συν90º = 0J</a:t>
            </a:r>
            <a:endParaRPr lang="en-GB" sz="2400" dirty="0"/>
          </a:p>
          <a:p>
            <a:endParaRPr lang="el-GR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69156A-A951-AE67-3926-C48BC9160ADA}"/>
              </a:ext>
            </a:extLst>
          </p:cNvPr>
          <p:cNvSpPr txBox="1"/>
          <p:nvPr/>
        </p:nvSpPr>
        <p:spPr>
          <a:xfrm>
            <a:off x="3765390" y="5781607"/>
            <a:ext cx="652879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400" b="1" dirty="0"/>
              <a:t>Συνολικό έργο δυνάμεων: </a:t>
            </a:r>
            <a:endParaRPr lang="en-GB" sz="2400" b="1" dirty="0"/>
          </a:p>
          <a:p>
            <a:r>
              <a:rPr lang="el-GR" sz="2400" b="1" dirty="0" err="1"/>
              <a:t>Wολ</a:t>
            </a:r>
            <a:r>
              <a:rPr lang="el-GR" sz="2400" b="1" dirty="0"/>
              <a:t> = WB + W1 + W2 + W3 + WN = 1260J.</a:t>
            </a:r>
          </a:p>
        </p:txBody>
      </p:sp>
    </p:spTree>
    <p:extLst>
      <p:ext uri="{BB962C8B-B14F-4D97-AF65-F5344CB8AC3E}">
        <p14:creationId xmlns:p14="http://schemas.microsoft.com/office/powerpoint/2010/main" val="3505552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A872139-6445-1A8F-A77C-460949347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4000" b="1" dirty="0"/>
              <a:t>Έργο: </a:t>
            </a:r>
            <a:r>
              <a:rPr lang="el-GR" dirty="0"/>
              <a:t>μέγεθος που να είναι υπεύθυνο: </a:t>
            </a:r>
            <a:br>
              <a:rPr lang="en-GB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2BF1585-7A2F-9359-E57F-8BB54BC0CB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241871"/>
            <a:ext cx="8321175" cy="3599316"/>
          </a:xfrm>
        </p:spPr>
        <p:txBody>
          <a:bodyPr>
            <a:normAutofit fontScale="92500" lnSpcReduction="10000"/>
          </a:bodyPr>
          <a:lstStyle/>
          <a:p>
            <a:r>
              <a:rPr lang="el-GR" sz="2800" dirty="0"/>
              <a:t>για τις μεταβολές, </a:t>
            </a:r>
            <a:endParaRPr lang="en-GB" sz="2800" dirty="0"/>
          </a:p>
          <a:p>
            <a:r>
              <a:rPr lang="el-GR" sz="2800" dirty="0"/>
              <a:t>για τη μεταφορά και </a:t>
            </a:r>
          </a:p>
          <a:p>
            <a:r>
              <a:rPr lang="el-GR" sz="2800" dirty="0"/>
              <a:t>για τις μετατροπές της ενέργειας από μια μορφή σε μια άλλη.</a:t>
            </a:r>
          </a:p>
          <a:p>
            <a:endParaRPr lang="en-GB" sz="2800" dirty="0"/>
          </a:p>
          <a:p>
            <a:pPr marL="0" indent="0">
              <a:buNone/>
            </a:pPr>
            <a:r>
              <a:rPr lang="el-GR" sz="3200" dirty="0"/>
              <a:t>Υπάρχει </a:t>
            </a:r>
            <a:r>
              <a:rPr lang="el-GR" sz="3500" b="1" dirty="0"/>
              <a:t>έργο δύναμης</a:t>
            </a:r>
            <a:r>
              <a:rPr lang="el-GR" sz="3200" dirty="0"/>
              <a:t>, όταν </a:t>
            </a:r>
            <a:r>
              <a:rPr lang="el-GR" sz="3200" b="1" dirty="0"/>
              <a:t>μετατοπίζεται το σημείο εφαρμογής της κατά τη διεύθυνση στην οποία η δύναμη επενεργεί.</a:t>
            </a:r>
            <a:r>
              <a:rPr lang="el-GR" sz="3200" dirty="0"/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3F472C1-BF0F-BBFB-AB0A-FB90547B881B}"/>
              </a:ext>
            </a:extLst>
          </p:cNvPr>
          <p:cNvSpPr txBox="1"/>
          <p:nvPr/>
        </p:nvSpPr>
        <p:spPr>
          <a:xfrm>
            <a:off x="9334004" y="2396285"/>
            <a:ext cx="2458193" cy="341632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el-GR" sz="2400" b="1" dirty="0"/>
              <a:t>κινηματικά μεγέθη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μετατόπιση,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ταχύτητα,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επιτάχυνση</a:t>
            </a:r>
          </a:p>
          <a:p>
            <a:r>
              <a:rPr lang="el-GR" sz="2400" b="1" dirty="0"/>
              <a:t>δυναμικά μεγέθη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δύναμη,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ροπή</a:t>
            </a:r>
          </a:p>
        </p:txBody>
      </p:sp>
    </p:spTree>
    <p:extLst>
      <p:ext uri="{BB962C8B-B14F-4D97-AF65-F5344CB8AC3E}">
        <p14:creationId xmlns:p14="http://schemas.microsoft.com/office/powerpoint/2010/main" val="3334660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4F15660-894C-CFE9-5B2F-B52040B05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Πού υπάρχει Έργο;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2C2E767-207A-549D-1748-849D71C0CC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   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148BAFD7-444C-0872-C346-CA6D739490A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l-GR" dirty="0"/>
              <a:t>  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C5465D15-3B7A-9B58-554F-618792E442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321" y="2336872"/>
            <a:ext cx="3796414" cy="3232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9123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FC1EFD-C2C3-C064-1744-FFA81343A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808D431-FB98-ED05-820E-52961A62F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Πού υπάρχει Έργο;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A892544-4B1D-47D7-EE2E-93D5CE808A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5846" y="2336872"/>
            <a:ext cx="6963848" cy="4348935"/>
          </a:xfrm>
        </p:spPr>
        <p:txBody>
          <a:bodyPr>
            <a:normAutofit/>
          </a:bodyPr>
          <a:lstStyle/>
          <a:p>
            <a:r>
              <a:rPr lang="el-GR" dirty="0"/>
              <a:t>(α) </a:t>
            </a:r>
            <a:r>
              <a:rPr lang="el-GR" b="1" dirty="0">
                <a:solidFill>
                  <a:schemeClr val="tx2"/>
                </a:solidFill>
              </a:rPr>
              <a:t>δεν υπάρχει έργο</a:t>
            </a:r>
            <a:r>
              <a:rPr lang="el-GR" dirty="0"/>
              <a:t>, η δύναμη που ασκεί ο νεαρός (ίση με το βάρος του χαρτοφύλακα) δεν προκαλεί μετακίνηση του σημείου εφαρμογής της.</a:t>
            </a:r>
          </a:p>
          <a:p>
            <a:r>
              <a:rPr lang="el-GR" dirty="0"/>
              <a:t>(β) 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δεν υπάρχει έργο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, </a:t>
            </a:r>
            <a:r>
              <a:rPr lang="el-GR" dirty="0"/>
              <a:t>υπάρχει μετακίνηση (όχι όμως στη διεύθυνση που επενεργεί η δύναμη) και δεν αλλάζει η κινητική κατάσταση του σώματος.</a:t>
            </a:r>
          </a:p>
          <a:p>
            <a:r>
              <a:rPr lang="el-GR" dirty="0"/>
              <a:t>(γ) και (δ)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υπάρχει έργο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,</a:t>
            </a:r>
            <a:r>
              <a:rPr lang="el-GR" dirty="0"/>
              <a:t> υπάρχει μετακίνηση κατά τη διεύθυνση που επενεργεί η δύναμη</a:t>
            </a:r>
          </a:p>
          <a:p>
            <a:endParaRPr lang="el-GR" dirty="0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1FB70AD6-9FB5-E1E5-7687-0BD5C81737D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l-GR" dirty="0"/>
              <a:t>   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88CCE1A2-58A5-5A2F-755D-1F7321FD50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321" y="2336872"/>
            <a:ext cx="3796414" cy="3232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785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2D01EF-BFC9-6BB9-1C1E-0EA6182443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342F6AB-6FF4-2994-61A1-4175E0FC7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Πού υπάρχει Έργο;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E5906EC-BD92-2FFB-F75B-43374E51CD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5845" y="2336873"/>
            <a:ext cx="6999473" cy="3599313"/>
          </a:xfrm>
        </p:spPr>
        <p:txBody>
          <a:bodyPr/>
          <a:lstStyle/>
          <a:p>
            <a:r>
              <a:rPr lang="el-GR" dirty="0"/>
              <a:t>(ε) 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δεν υπάρχει έργο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, </a:t>
            </a:r>
            <a:r>
              <a:rPr lang="el-GR" dirty="0"/>
              <a:t>η δύναμη επενεργεί σε διεύθυνση κάθετη στη διεύθυνση της ταχύτητας και η κινητική κατάσταση του σώματος παραμένει σταθερή.</a:t>
            </a:r>
          </a:p>
          <a:p>
            <a:r>
              <a:rPr lang="el-GR" dirty="0"/>
              <a:t>(ζ) </a:t>
            </a:r>
            <a:r>
              <a:rPr lang="el-GR" b="1" dirty="0">
                <a:solidFill>
                  <a:schemeClr val="tx2"/>
                </a:solidFill>
              </a:rPr>
              <a:t>δεν υπάρχει έργο</a:t>
            </a:r>
            <a:r>
              <a:rPr lang="el-GR" dirty="0"/>
              <a:t>, δεν ασκείται δύναμη στο σώμα κατά τη διεύθυνση της κίνησης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2A6AA9B-1525-8E83-1376-81271A59E2F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l-GR" dirty="0"/>
              <a:t>   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884AD20F-0E99-CF16-2850-233FF87DA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321" y="2336872"/>
            <a:ext cx="3796414" cy="3232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1522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D68DC70-B434-0E5C-FD6D-E9B42075B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9722463" cy="1080938"/>
          </a:xfrm>
        </p:spPr>
        <p:txBody>
          <a:bodyPr/>
          <a:lstStyle/>
          <a:p>
            <a:r>
              <a:rPr lang="el-GR" dirty="0"/>
              <a:t>Έργο δύναμης </a:t>
            </a:r>
            <a:r>
              <a:rPr lang="el-GR" dirty="0" err="1"/>
              <a:t>συγγραμμικής</a:t>
            </a:r>
            <a:r>
              <a:rPr lang="el-GR" dirty="0"/>
              <a:t> με τη μετατόπιση</a:t>
            </a:r>
          </a:p>
        </p:txBody>
      </p:sp>
      <p:pic>
        <p:nvPicPr>
          <p:cNvPr id="5" name="Θέση περιεχομένου 4">
            <a:extLst>
              <a:ext uri="{FF2B5EF4-FFF2-40B4-BE49-F238E27FC236}">
                <a16:creationId xmlns:a16="http://schemas.microsoft.com/office/drawing/2014/main" id="{D6F3C834-8743-4F59-F4B6-911C68DC24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60665" y="2256312"/>
            <a:ext cx="8544795" cy="4168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21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60CB0D9-08A2-D744-E27C-E5D063A07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Έργο σταθερής δύναμης    </a:t>
            </a:r>
            <a:r>
              <a:rPr kumimoji="0" lang="en-GB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W= F · s</a:t>
            </a:r>
            <a:endParaRPr lang="el-GR" dirty="0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B98F199-010F-9336-E4B8-BA9A81F4F8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3960285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EC0B428-3575-D921-817F-59EB572CB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3" y="753228"/>
            <a:ext cx="10054971" cy="1080938"/>
          </a:xfrm>
        </p:spPr>
        <p:txBody>
          <a:bodyPr/>
          <a:lstStyle/>
          <a:p>
            <a:r>
              <a:rPr lang="el-GR" dirty="0"/>
              <a:t>Έργο δύναμης πλάγιας ως προς τη μετατόπιση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3FA0519B-B4F3-061C-B821-503D98C400FD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F3AAEC51-2275-E26E-42F9-A47CD4E7E0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4028301"/>
          </a:xfrm>
        </p:spPr>
        <p:txBody>
          <a:bodyPr/>
          <a:lstStyle/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r>
              <a:rPr lang="el-GR" sz="2800" dirty="0"/>
              <a:t>	</a:t>
            </a:r>
            <a:r>
              <a:rPr lang="pl-PL" sz="2800" dirty="0"/>
              <a:t>W=F</a:t>
            </a:r>
            <a:r>
              <a:rPr lang="pl-PL" sz="2800" baseline="-25000" dirty="0"/>
              <a:t>x</a:t>
            </a:r>
            <a:r>
              <a:rPr lang="pl-PL" sz="2800" dirty="0"/>
              <a:t> s</a:t>
            </a:r>
          </a:p>
          <a:p>
            <a:r>
              <a:rPr lang="pl-PL" sz="2800" dirty="0"/>
              <a:t>ή </a:t>
            </a:r>
            <a:r>
              <a:rPr lang="el-GR" sz="2800" dirty="0"/>
              <a:t>	</a:t>
            </a:r>
            <a:r>
              <a:rPr lang="pl-PL" sz="2800" dirty="0"/>
              <a:t>W=F</a:t>
            </a:r>
            <a:r>
              <a:rPr lang="el-GR" sz="2800" dirty="0"/>
              <a:t> </a:t>
            </a:r>
            <a:r>
              <a:rPr lang="pl-PL" sz="2800" dirty="0"/>
              <a:t>s</a:t>
            </a:r>
            <a:r>
              <a:rPr lang="el-GR" sz="2800" dirty="0"/>
              <a:t> </a:t>
            </a:r>
            <a:r>
              <a:rPr lang="pl-PL" sz="2800" dirty="0"/>
              <a:t>συνφ</a:t>
            </a:r>
            <a:endParaRPr lang="el-GR" sz="2800" dirty="0"/>
          </a:p>
        </p:txBody>
      </p:sp>
      <p:pic>
        <p:nvPicPr>
          <p:cNvPr id="8" name="Εικόνα 7">
            <a:extLst>
              <a:ext uri="{FF2B5EF4-FFF2-40B4-BE49-F238E27FC236}">
                <a16:creationId xmlns:a16="http://schemas.microsoft.com/office/drawing/2014/main" id="{CE202083-41E4-71D3-FEEE-4F20DFA077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8333" y="2336872"/>
            <a:ext cx="7048188" cy="3599311"/>
          </a:xfrm>
          <a:prstGeom prst="rect">
            <a:avLst/>
          </a:prstGeom>
        </p:spPr>
      </p:pic>
      <p:pic>
        <p:nvPicPr>
          <p:cNvPr id="10" name="Εικόνα 9">
            <a:extLst>
              <a:ext uri="{FF2B5EF4-FFF2-40B4-BE49-F238E27FC236}">
                <a16:creationId xmlns:a16="http://schemas.microsoft.com/office/drawing/2014/main" id="{473AFABA-417F-8375-3772-4C11CABC2C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323" y="2336872"/>
            <a:ext cx="3876256" cy="2800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9538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CAD51B1-0DC3-8222-BA3D-949A7B3E4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Το πρόσημο και οι μονάδες έργου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E2B9F0A-8951-6AFC-98F3-C65D9A4C93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1064375" cy="4111428"/>
          </a:xfrm>
        </p:spPr>
        <p:txBody>
          <a:bodyPr>
            <a:normAutofit/>
          </a:bodyPr>
          <a:lstStyle/>
          <a:p>
            <a:r>
              <a:rPr lang="el-GR" sz="3600" dirty="0"/>
              <a:t>W&gt;0 </a:t>
            </a:r>
            <a:r>
              <a:rPr lang="el-GR" dirty="0"/>
              <a:t>έργο που παράγεται από τη δύναμη που ασκείται στο σώμα. </a:t>
            </a:r>
          </a:p>
          <a:p>
            <a:pPr marL="0" indent="0">
              <a:buNone/>
            </a:pPr>
            <a:r>
              <a:rPr lang="el-GR" dirty="0"/>
              <a:t>	Αν, μιλάμε για το σώμα, αυτό αξιοποιεί το έργο που παράγει η δύναμη. </a:t>
            </a:r>
          </a:p>
          <a:p>
            <a:pPr marL="0" indent="0">
              <a:buNone/>
            </a:pPr>
            <a:r>
              <a:rPr lang="el-GR" dirty="0"/>
              <a:t>	Το περιβάλλον, μεταβιβάζει μέσω έργου “βοήθεια” στο σώμα.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sz="3600" dirty="0"/>
              <a:t>W=0 </a:t>
            </a:r>
            <a:r>
              <a:rPr lang="el-GR" dirty="0"/>
              <a:t>όταν η δύναμη είναι κάθετη στη μετατόπιση. Τότε φ=90° και </a:t>
            </a:r>
            <a:r>
              <a:rPr lang="el-GR" dirty="0" err="1"/>
              <a:t>συνφ</a:t>
            </a:r>
            <a:r>
              <a:rPr lang="el-GR" dirty="0"/>
              <a:t>=0. </a:t>
            </a:r>
          </a:p>
          <a:p>
            <a:pPr marL="0" indent="0">
              <a:buNone/>
            </a:pPr>
            <a:r>
              <a:rPr lang="el-GR" dirty="0"/>
              <a:t>	Το περιβάλλον δεν </a:t>
            </a:r>
            <a:r>
              <a:rPr lang="el-GR" dirty="0" err="1"/>
              <a:t>αλληλεπιδρά</a:t>
            </a:r>
            <a:r>
              <a:rPr lang="el-GR" dirty="0"/>
              <a:t>, μέσω έργου, με το σώμα.</a:t>
            </a:r>
          </a:p>
          <a:p>
            <a:r>
              <a:rPr lang="el-GR" sz="3600" dirty="0"/>
              <a:t>W&lt;0</a:t>
            </a:r>
            <a:r>
              <a:rPr lang="el-GR" sz="2800" dirty="0"/>
              <a:t> </a:t>
            </a:r>
            <a:r>
              <a:rPr lang="el-GR" dirty="0"/>
              <a:t>όταν η δύναμη ή η συνιστώσα της έχει αντίθετη φορά με την s . </a:t>
            </a:r>
          </a:p>
          <a:p>
            <a:pPr marL="0" indent="0">
              <a:buNone/>
            </a:pPr>
            <a:r>
              <a:rPr lang="el-GR" dirty="0"/>
              <a:t>	Το περιβάλλον, μέσω έργου, “κοντράρει” το σώμα.</a:t>
            </a:r>
          </a:p>
        </p:txBody>
      </p:sp>
    </p:spTree>
    <p:extLst>
      <p:ext uri="{BB962C8B-B14F-4D97-AF65-F5344CB8AC3E}">
        <p14:creationId xmlns:p14="http://schemas.microsoft.com/office/powerpoint/2010/main" val="120235422"/>
      </p:ext>
    </p:extLst>
  </p:cSld>
  <p:clrMapOvr>
    <a:masterClrMapping/>
  </p:clrMapOvr>
</p:sld>
</file>

<file path=ppt/theme/theme1.xml><?xml version="1.0" encoding="utf-8"?>
<a:theme xmlns:a="http://schemas.openxmlformats.org/drawingml/2006/main" name="Βερολίνο">
  <a:themeElements>
    <a:clrScheme name="Βερολίνο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Βερολίνο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Βερολίνο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Βερολίνο</Template>
  <TotalTime>334</TotalTime>
  <Words>604</Words>
  <Application>Microsoft Office PowerPoint</Application>
  <PresentationFormat>Ευρεία οθόνη</PresentationFormat>
  <Paragraphs>71</Paragraphs>
  <Slides>12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6" baseType="lpstr">
      <vt:lpstr>Arial</vt:lpstr>
      <vt:lpstr>Calibri</vt:lpstr>
      <vt:lpstr>Trebuchet MS</vt:lpstr>
      <vt:lpstr>Βερολίνο</vt:lpstr>
      <vt:lpstr>5. ΕΡΓΟ </vt:lpstr>
      <vt:lpstr>Έργο: μέγεθος που να είναι υπεύθυνο:  </vt:lpstr>
      <vt:lpstr>Πού υπάρχει Έργο;</vt:lpstr>
      <vt:lpstr>Πού υπάρχει Έργο;</vt:lpstr>
      <vt:lpstr>Πού υπάρχει Έργο;</vt:lpstr>
      <vt:lpstr>Έργο δύναμης συγγραμμικής με τη μετατόπιση</vt:lpstr>
      <vt:lpstr>Έργο σταθερής δύναμης    W= F · s</vt:lpstr>
      <vt:lpstr>Έργο δύναμης πλάγιας ως προς τη μετατόπιση</vt:lpstr>
      <vt:lpstr>Το πρόσημο και οι μονάδες έργου</vt:lpstr>
      <vt:lpstr>Η μέτρηση του έργου</vt:lpstr>
      <vt:lpstr>Υπολογισμός έργου δυνάμεων</vt:lpstr>
      <vt:lpstr>Υπολογισμός έργου δυνάμεων  W=F · s · συνφ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ΚΑΡΑΓΙΑΝΝΙΔΟΥ ΑΝΑΣΤΑΣΙΑ</dc:creator>
  <cp:lastModifiedBy>ΚΑΡΑΓΙΑΝΝΙΔΟΥ ΑΝΑΣΤΑΣΙΑ</cp:lastModifiedBy>
  <cp:revision>8</cp:revision>
  <dcterms:created xsi:type="dcterms:W3CDTF">2026-03-17T15:28:20Z</dcterms:created>
  <dcterms:modified xsi:type="dcterms:W3CDTF">2026-04-20T15:01:11Z</dcterms:modified>
</cp:coreProperties>
</file>