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5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13004800" cy="9753600"/>
  <p:notesSz cx="13004800" cy="97536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470" y="-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75360" y="3023616"/>
            <a:ext cx="11054080" cy="20482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950720" y="5462016"/>
            <a:ext cx="9103360" cy="2438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12/31/2020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6438899" cy="97535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7023354" y="1575053"/>
            <a:ext cx="5398135" cy="0"/>
          </a:xfrm>
          <a:custGeom>
            <a:avLst/>
            <a:gdLst/>
            <a:ahLst/>
            <a:cxnLst/>
            <a:rect l="l" t="t" r="r" b="b"/>
            <a:pathLst>
              <a:path w="5398134">
                <a:moveTo>
                  <a:pt x="0" y="0"/>
                </a:moveTo>
                <a:lnTo>
                  <a:pt x="5398008" y="0"/>
                </a:lnTo>
              </a:path>
            </a:pathLst>
          </a:custGeom>
          <a:ln w="38100">
            <a:solidFill>
              <a:srgbClr val="747676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900" b="0" i="0">
                <a:solidFill>
                  <a:schemeClr val="tx1"/>
                </a:solidFill>
                <a:latin typeface="Palatino Linotype"/>
                <a:cs typeface="Palatino Linotyp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300" b="0" i="0">
                <a:solidFill>
                  <a:srgbClr val="5C5C5C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12/31/2020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7023354" y="1575053"/>
            <a:ext cx="5398135" cy="0"/>
          </a:xfrm>
          <a:custGeom>
            <a:avLst/>
            <a:gdLst/>
            <a:ahLst/>
            <a:cxnLst/>
            <a:rect l="l" t="t" r="r" b="b"/>
            <a:pathLst>
              <a:path w="5398134">
                <a:moveTo>
                  <a:pt x="0" y="0"/>
                </a:moveTo>
                <a:lnTo>
                  <a:pt x="5398008" y="0"/>
                </a:lnTo>
              </a:path>
            </a:pathLst>
          </a:custGeom>
          <a:ln w="38100">
            <a:solidFill>
              <a:srgbClr val="747676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900" b="0" i="0">
                <a:solidFill>
                  <a:schemeClr val="tx1"/>
                </a:solidFill>
                <a:latin typeface="Palatino Linotype"/>
                <a:cs typeface="Palatino Linotyp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50240" y="2243328"/>
            <a:ext cx="5657088" cy="64373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697472" y="2243328"/>
            <a:ext cx="5657088" cy="64373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12/31/2020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900" b="0" i="0">
                <a:solidFill>
                  <a:schemeClr val="tx1"/>
                </a:solidFill>
                <a:latin typeface="Palatino Linotype"/>
                <a:cs typeface="Palatino Linotyp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12/31/2020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12/31/2020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426" y="1817623"/>
            <a:ext cx="4409440" cy="4679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00" b="0" i="0">
                <a:solidFill>
                  <a:schemeClr val="tx1"/>
                </a:solidFill>
                <a:latin typeface="Palatino Linotype"/>
                <a:cs typeface="Palatino Linotyp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35838" y="2713007"/>
            <a:ext cx="11533123" cy="51130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300" b="0" i="0">
                <a:solidFill>
                  <a:srgbClr val="5C5C5C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421632" y="9070848"/>
            <a:ext cx="4161536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50240" y="9070848"/>
            <a:ext cx="2991104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12/31/2020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9363456" y="9070848"/>
            <a:ext cx="2991104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0" y="7621523"/>
            <a:ext cx="13004800" cy="1318260"/>
          </a:xfrm>
          <a:custGeom>
            <a:avLst/>
            <a:gdLst/>
            <a:ahLst/>
            <a:cxnLst/>
            <a:rect l="l" t="t" r="r" b="b"/>
            <a:pathLst>
              <a:path w="13004800" h="1318259">
                <a:moveTo>
                  <a:pt x="0" y="1318260"/>
                </a:moveTo>
                <a:lnTo>
                  <a:pt x="13004292" y="1318260"/>
                </a:lnTo>
                <a:lnTo>
                  <a:pt x="13004292" y="0"/>
                </a:lnTo>
                <a:lnTo>
                  <a:pt x="0" y="0"/>
                </a:lnTo>
                <a:lnTo>
                  <a:pt x="0" y="131826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72262" y="7620761"/>
            <a:ext cx="11875135" cy="0"/>
          </a:xfrm>
          <a:custGeom>
            <a:avLst/>
            <a:gdLst/>
            <a:ahLst/>
            <a:cxnLst/>
            <a:rect l="l" t="t" r="r" b="b"/>
            <a:pathLst>
              <a:path w="11875135">
                <a:moveTo>
                  <a:pt x="0" y="0"/>
                </a:moveTo>
                <a:lnTo>
                  <a:pt x="11875008" y="0"/>
                </a:lnTo>
              </a:path>
            </a:pathLst>
          </a:custGeom>
          <a:ln w="38100">
            <a:solidFill>
              <a:srgbClr val="747676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099817" y="7610982"/>
            <a:ext cx="10172065" cy="116967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R="11430" algn="r">
              <a:lnSpc>
                <a:spcPts val="4495"/>
              </a:lnSpc>
              <a:spcBef>
                <a:spcPts val="114"/>
              </a:spcBef>
            </a:pPr>
            <a:r>
              <a:rPr sz="4400" spc="5" dirty="0">
                <a:solidFill>
                  <a:srgbClr val="5C5C5C"/>
                </a:solidFill>
                <a:latin typeface="Arial"/>
                <a:cs typeface="Arial"/>
              </a:rPr>
              <a:t>Σε </a:t>
            </a:r>
            <a:r>
              <a:rPr sz="4400" dirty="0">
                <a:solidFill>
                  <a:srgbClr val="5C5C5C"/>
                </a:solidFill>
                <a:latin typeface="Arial"/>
                <a:cs typeface="Arial"/>
              </a:rPr>
              <a:t>μερικές </a:t>
            </a:r>
            <a:r>
              <a:rPr sz="4400" spc="5" dirty="0">
                <a:solidFill>
                  <a:srgbClr val="5C5C5C"/>
                </a:solidFill>
                <a:latin typeface="Arial"/>
                <a:cs typeface="Arial"/>
              </a:rPr>
              <a:t>χώρες η </a:t>
            </a:r>
            <a:r>
              <a:rPr sz="4400" dirty="0">
                <a:solidFill>
                  <a:srgbClr val="5C5C5C"/>
                </a:solidFill>
                <a:latin typeface="Arial"/>
                <a:cs typeface="Arial"/>
              </a:rPr>
              <a:t>Κυβέρνηση</a:t>
            </a:r>
            <a:r>
              <a:rPr sz="4400" spc="-50" dirty="0">
                <a:solidFill>
                  <a:srgbClr val="5C5C5C"/>
                </a:solidFill>
                <a:latin typeface="Arial"/>
                <a:cs typeface="Arial"/>
              </a:rPr>
              <a:t> </a:t>
            </a:r>
            <a:r>
              <a:rPr sz="4400" dirty="0">
                <a:solidFill>
                  <a:srgbClr val="5C5C5C"/>
                </a:solidFill>
                <a:latin typeface="Arial"/>
                <a:cs typeface="Arial"/>
              </a:rPr>
              <a:t>σκοτώνει</a:t>
            </a:r>
            <a:endParaRPr sz="4400">
              <a:latin typeface="Arial"/>
              <a:cs typeface="Arial"/>
            </a:endParaRPr>
          </a:p>
          <a:p>
            <a:pPr marR="5080" algn="r">
              <a:lnSpc>
                <a:spcPts val="4495"/>
              </a:lnSpc>
            </a:pPr>
            <a:r>
              <a:rPr sz="4400" spc="5" dirty="0">
                <a:solidFill>
                  <a:srgbClr val="5C5C5C"/>
                </a:solidFill>
                <a:latin typeface="Arial"/>
                <a:cs typeface="Arial"/>
              </a:rPr>
              <a:t>πολίτες…</a:t>
            </a:r>
            <a:endParaRPr sz="4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443476" y="9080093"/>
            <a:ext cx="4192904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649095" algn="l"/>
              </a:tabLst>
            </a:pP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Αλέξανδρος	&amp; </a:t>
            </a:r>
            <a:r>
              <a:rPr sz="2200" spc="-10" dirty="0">
                <a:solidFill>
                  <a:srgbClr val="FFFFFF"/>
                </a:solidFill>
                <a:latin typeface="Arial"/>
                <a:cs typeface="Arial"/>
              </a:rPr>
              <a:t>Σπύρος</a:t>
            </a:r>
            <a:r>
              <a:rPr sz="22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Μητσέλος</a:t>
            </a:r>
            <a:endParaRPr sz="2200">
              <a:latin typeface="Arial"/>
              <a:cs typeface="Arial"/>
            </a:endParaRPr>
          </a:p>
        </p:txBody>
      </p:sp>
      <p:pic>
        <p:nvPicPr>
          <p:cNvPr id="1026" name="Picture 2" descr="C:\Users\User\Desktop\ΘΑΝΑΤΙΚΗ ΠΟΙΝΗ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3004799" cy="7543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6227063" cy="97535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023354" y="1575053"/>
            <a:ext cx="5398135" cy="0"/>
          </a:xfrm>
          <a:custGeom>
            <a:avLst/>
            <a:gdLst/>
            <a:ahLst/>
            <a:cxnLst/>
            <a:rect l="l" t="t" r="r" b="b"/>
            <a:pathLst>
              <a:path w="5398134">
                <a:moveTo>
                  <a:pt x="0" y="0"/>
                </a:moveTo>
                <a:lnTo>
                  <a:pt x="5398008" y="0"/>
                </a:lnTo>
              </a:path>
            </a:pathLst>
          </a:custGeom>
          <a:ln w="38100">
            <a:solidFill>
              <a:srgbClr val="747676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061961" y="1832864"/>
            <a:ext cx="5316220" cy="45218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19100" marR="5080" indent="-407034">
              <a:lnSpc>
                <a:spcPct val="100000"/>
              </a:lnSpc>
              <a:spcBef>
                <a:spcPts val="95"/>
              </a:spcBef>
              <a:buSzPct val="75000"/>
              <a:buFont typeface="Segoe UI Symbol"/>
              <a:buChar char="➤"/>
              <a:tabLst>
                <a:tab pos="419100" algn="l"/>
                <a:tab pos="419734" algn="l"/>
              </a:tabLst>
            </a:pPr>
            <a:r>
              <a:rPr sz="2800" spc="-5" dirty="0">
                <a:solidFill>
                  <a:srgbClr val="5C5C5C"/>
                </a:solidFill>
                <a:latin typeface="Arial"/>
                <a:cs typeface="Arial"/>
              </a:rPr>
              <a:t>Η θανατική ποινή αλλάζει </a:t>
            </a:r>
            <a:r>
              <a:rPr sz="2800" spc="-10" dirty="0">
                <a:solidFill>
                  <a:srgbClr val="5C5C5C"/>
                </a:solidFill>
                <a:latin typeface="Arial"/>
                <a:cs typeface="Arial"/>
              </a:rPr>
              <a:t>μέσα  στην </a:t>
            </a:r>
            <a:r>
              <a:rPr sz="2800" spc="-5" dirty="0">
                <a:solidFill>
                  <a:srgbClr val="5C5C5C"/>
                </a:solidFill>
                <a:latin typeface="Arial"/>
                <a:cs typeface="Arial"/>
              </a:rPr>
              <a:t>ιστορία ως </a:t>
            </a:r>
            <a:r>
              <a:rPr sz="2800" dirty="0">
                <a:solidFill>
                  <a:srgbClr val="5C5C5C"/>
                </a:solidFill>
                <a:latin typeface="Arial"/>
                <a:cs typeface="Arial"/>
              </a:rPr>
              <a:t>προς </a:t>
            </a:r>
            <a:r>
              <a:rPr sz="2800" spc="-10" dirty="0">
                <a:solidFill>
                  <a:srgbClr val="5C5C5C"/>
                </a:solidFill>
                <a:latin typeface="Arial"/>
                <a:cs typeface="Arial"/>
              </a:rPr>
              <a:t>τους  </a:t>
            </a:r>
            <a:r>
              <a:rPr sz="2800" spc="-5" dirty="0">
                <a:solidFill>
                  <a:srgbClr val="5C5C5C"/>
                </a:solidFill>
                <a:latin typeface="Arial"/>
                <a:cs typeface="Arial"/>
              </a:rPr>
              <a:t>τρόπους και τους εξωτερικούς  </a:t>
            </a:r>
            <a:r>
              <a:rPr sz="2800" spc="-10" dirty="0">
                <a:solidFill>
                  <a:srgbClr val="5C5C5C"/>
                </a:solidFill>
                <a:latin typeface="Arial"/>
                <a:cs typeface="Arial"/>
              </a:rPr>
              <a:t>τύπους. </a:t>
            </a:r>
            <a:r>
              <a:rPr sz="2800" spc="-5" dirty="0">
                <a:solidFill>
                  <a:srgbClr val="5C5C5C"/>
                </a:solidFill>
                <a:latin typeface="Arial"/>
                <a:cs typeface="Arial"/>
              </a:rPr>
              <a:t>Η μέθοδος εκτέλεσης  αντικατοπτρίζει τη δομή</a:t>
            </a:r>
            <a:r>
              <a:rPr sz="2800" spc="-20" dirty="0">
                <a:solidFill>
                  <a:srgbClr val="5C5C5C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5C5C5C"/>
                </a:solidFill>
                <a:latin typeface="Arial"/>
                <a:cs typeface="Arial"/>
              </a:rPr>
              <a:t>της</a:t>
            </a:r>
            <a:endParaRPr sz="2800">
              <a:latin typeface="Arial"/>
              <a:cs typeface="Arial"/>
            </a:endParaRPr>
          </a:p>
          <a:p>
            <a:pPr marL="419100" marR="330200">
              <a:lnSpc>
                <a:spcPct val="100000"/>
              </a:lnSpc>
            </a:pPr>
            <a:r>
              <a:rPr sz="2800" spc="-5" dirty="0">
                <a:solidFill>
                  <a:srgbClr val="5C5C5C"/>
                </a:solidFill>
                <a:latin typeface="Arial"/>
                <a:cs typeface="Arial"/>
              </a:rPr>
              <a:t>εξουσίας και τα αισθητικά και  ηθικά όρια </a:t>
            </a:r>
            <a:r>
              <a:rPr sz="2800" spc="-10" dirty="0">
                <a:solidFill>
                  <a:srgbClr val="5C5C5C"/>
                </a:solidFill>
                <a:latin typeface="Arial"/>
                <a:cs typeface="Arial"/>
              </a:rPr>
              <a:t>μιας</a:t>
            </a:r>
            <a:r>
              <a:rPr sz="2800" spc="15" dirty="0">
                <a:solidFill>
                  <a:srgbClr val="5C5C5C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5C5C5C"/>
                </a:solidFill>
                <a:latin typeface="Arial"/>
                <a:cs typeface="Arial"/>
              </a:rPr>
              <a:t>κοινωνίας.</a:t>
            </a:r>
            <a:endParaRPr sz="2800">
              <a:latin typeface="Arial"/>
              <a:cs typeface="Arial"/>
            </a:endParaRPr>
          </a:p>
          <a:p>
            <a:pPr marL="419100" marR="176530" indent="-407034">
              <a:lnSpc>
                <a:spcPct val="100000"/>
              </a:lnSpc>
              <a:spcBef>
                <a:spcPts val="1800"/>
              </a:spcBef>
              <a:buSzPct val="75000"/>
              <a:buFont typeface="Segoe UI Symbol"/>
              <a:buChar char="➤"/>
              <a:tabLst>
                <a:tab pos="419100" algn="l"/>
                <a:tab pos="419734" algn="l"/>
              </a:tabLst>
            </a:pPr>
            <a:r>
              <a:rPr sz="2800" spc="-5" dirty="0">
                <a:solidFill>
                  <a:srgbClr val="5C5C5C"/>
                </a:solidFill>
                <a:latin typeface="Arial"/>
                <a:cs typeface="Arial"/>
              </a:rPr>
              <a:t>Η ουσία, ωστόσο, της ποινής  παραμένει η ίδια: η θανάτωση  ενός</a:t>
            </a:r>
            <a:r>
              <a:rPr sz="2800" spc="-10" dirty="0">
                <a:solidFill>
                  <a:srgbClr val="5C5C5C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5C5C5C"/>
                </a:solidFill>
                <a:latin typeface="Arial"/>
                <a:cs typeface="Arial"/>
              </a:rPr>
              <a:t>ανθρώπου.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09701" y="8082153"/>
            <a:ext cx="10893425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2800" spc="15" dirty="0">
                <a:solidFill>
                  <a:srgbClr val="5C5C5C"/>
                </a:solidFill>
                <a:latin typeface="Arial"/>
                <a:cs typeface="Arial"/>
              </a:rPr>
              <a:t>Επινοώντας φρικτούς τρόπους θανάτωσης </a:t>
            </a:r>
            <a:r>
              <a:rPr sz="2800" spc="5" dirty="0">
                <a:solidFill>
                  <a:srgbClr val="5C5C5C"/>
                </a:solidFill>
                <a:latin typeface="Arial"/>
                <a:cs typeface="Arial"/>
              </a:rPr>
              <a:t>στο </a:t>
            </a:r>
            <a:r>
              <a:rPr sz="2800" spc="15" dirty="0">
                <a:solidFill>
                  <a:srgbClr val="5C5C5C"/>
                </a:solidFill>
                <a:latin typeface="Arial"/>
                <a:cs typeface="Arial"/>
              </a:rPr>
              <a:t>όνομα </a:t>
            </a:r>
            <a:r>
              <a:rPr sz="2800" spc="10" dirty="0">
                <a:solidFill>
                  <a:srgbClr val="5C5C5C"/>
                </a:solidFill>
                <a:latin typeface="Arial"/>
                <a:cs typeface="Arial"/>
              </a:rPr>
              <a:t>του </a:t>
            </a:r>
            <a:r>
              <a:rPr sz="2800" spc="15" dirty="0">
                <a:solidFill>
                  <a:srgbClr val="5C5C5C"/>
                </a:solidFill>
                <a:latin typeface="Arial"/>
                <a:cs typeface="Arial"/>
              </a:rPr>
              <a:t>θεού, </a:t>
            </a:r>
            <a:r>
              <a:rPr sz="2800" spc="10" dirty="0">
                <a:solidFill>
                  <a:srgbClr val="5C5C5C"/>
                </a:solidFill>
                <a:latin typeface="Arial"/>
                <a:cs typeface="Arial"/>
              </a:rPr>
              <a:t>της  </a:t>
            </a:r>
            <a:r>
              <a:rPr sz="2800" spc="15" dirty="0">
                <a:solidFill>
                  <a:srgbClr val="5C5C5C"/>
                </a:solidFill>
                <a:latin typeface="Arial"/>
                <a:cs typeface="Arial"/>
              </a:rPr>
              <a:t>Πατρίδας, </a:t>
            </a:r>
            <a:r>
              <a:rPr sz="2800" spc="10" dirty="0">
                <a:solidFill>
                  <a:srgbClr val="5C5C5C"/>
                </a:solidFill>
                <a:latin typeface="Arial"/>
                <a:cs typeface="Arial"/>
              </a:rPr>
              <a:t>της </a:t>
            </a:r>
            <a:r>
              <a:rPr sz="2800" spc="15" dirty="0">
                <a:solidFill>
                  <a:srgbClr val="5C5C5C"/>
                </a:solidFill>
                <a:latin typeface="Arial"/>
                <a:cs typeface="Arial"/>
              </a:rPr>
              <a:t>Δικαιοσύνης, </a:t>
            </a:r>
            <a:r>
              <a:rPr sz="2800" spc="10" dirty="0">
                <a:solidFill>
                  <a:srgbClr val="5C5C5C"/>
                </a:solidFill>
                <a:latin typeface="Arial"/>
                <a:cs typeface="Arial"/>
              </a:rPr>
              <a:t>της</a:t>
            </a:r>
            <a:r>
              <a:rPr sz="2800" spc="254" dirty="0">
                <a:solidFill>
                  <a:srgbClr val="5C5C5C"/>
                </a:solidFill>
                <a:latin typeface="Arial"/>
                <a:cs typeface="Arial"/>
              </a:rPr>
              <a:t> </a:t>
            </a:r>
            <a:r>
              <a:rPr sz="2800" spc="15" dirty="0">
                <a:solidFill>
                  <a:srgbClr val="5C5C5C"/>
                </a:solidFill>
                <a:latin typeface="Arial"/>
                <a:cs typeface="Arial"/>
              </a:rPr>
              <a:t>Ηθικής…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66927" y="606417"/>
            <a:ext cx="12003024" cy="68367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09701" y="8082153"/>
            <a:ext cx="781621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10" dirty="0">
                <a:solidFill>
                  <a:srgbClr val="5C5C5C"/>
                </a:solidFill>
                <a:latin typeface="Arial"/>
                <a:cs typeface="Arial"/>
              </a:rPr>
              <a:t>Ρωμαϊκή </a:t>
            </a:r>
            <a:r>
              <a:rPr sz="2800" spc="15" dirty="0">
                <a:solidFill>
                  <a:srgbClr val="5C5C5C"/>
                </a:solidFill>
                <a:latin typeface="Arial"/>
                <a:cs typeface="Arial"/>
              </a:rPr>
              <a:t>εποχή: </a:t>
            </a:r>
            <a:r>
              <a:rPr sz="2800" spc="-5" dirty="0">
                <a:solidFill>
                  <a:srgbClr val="5C5C5C"/>
                </a:solidFill>
                <a:latin typeface="Arial"/>
                <a:cs typeface="Arial"/>
              </a:rPr>
              <a:t>Η </a:t>
            </a:r>
            <a:r>
              <a:rPr sz="2800" spc="15" dirty="0">
                <a:solidFill>
                  <a:srgbClr val="5C5C5C"/>
                </a:solidFill>
                <a:latin typeface="Arial"/>
                <a:cs typeface="Arial"/>
              </a:rPr>
              <a:t>θανάτωση </a:t>
            </a:r>
            <a:r>
              <a:rPr sz="2800" spc="5" dirty="0">
                <a:solidFill>
                  <a:srgbClr val="5C5C5C"/>
                </a:solidFill>
                <a:latin typeface="Arial"/>
                <a:cs typeface="Arial"/>
              </a:rPr>
              <a:t>ως </a:t>
            </a:r>
            <a:r>
              <a:rPr sz="2800" spc="15" dirty="0">
                <a:solidFill>
                  <a:srgbClr val="5C5C5C"/>
                </a:solidFill>
                <a:latin typeface="Arial"/>
                <a:cs typeface="Arial"/>
              </a:rPr>
              <a:t>δημόσιο</a:t>
            </a:r>
            <a:r>
              <a:rPr sz="2800" spc="400" dirty="0">
                <a:solidFill>
                  <a:srgbClr val="5C5C5C"/>
                </a:solidFill>
                <a:latin typeface="Arial"/>
                <a:cs typeface="Arial"/>
              </a:rPr>
              <a:t> </a:t>
            </a:r>
            <a:r>
              <a:rPr sz="2800" spc="10" dirty="0">
                <a:solidFill>
                  <a:srgbClr val="5C5C5C"/>
                </a:solidFill>
                <a:latin typeface="Arial"/>
                <a:cs typeface="Arial"/>
              </a:rPr>
              <a:t>θέαμα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47116" y="582167"/>
            <a:ext cx="11862816" cy="729386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71500" y="571500"/>
            <a:ext cx="11987784" cy="7315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09701" y="8044053"/>
            <a:ext cx="1036383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5" dirty="0">
                <a:solidFill>
                  <a:srgbClr val="5C5C5C"/>
                </a:solidFill>
                <a:latin typeface="Arial"/>
                <a:cs typeface="Arial"/>
              </a:rPr>
              <a:t>Το </a:t>
            </a:r>
            <a:r>
              <a:rPr sz="2800" spc="15" dirty="0">
                <a:solidFill>
                  <a:srgbClr val="5C5C5C"/>
                </a:solidFill>
                <a:latin typeface="Arial"/>
                <a:cs typeface="Arial"/>
              </a:rPr>
              <a:t>«κυνήγι </a:t>
            </a:r>
            <a:r>
              <a:rPr sz="2800" spc="5" dirty="0">
                <a:solidFill>
                  <a:srgbClr val="5C5C5C"/>
                </a:solidFill>
                <a:latin typeface="Arial"/>
                <a:cs typeface="Arial"/>
              </a:rPr>
              <a:t>των </a:t>
            </a:r>
            <a:r>
              <a:rPr sz="2800" spc="15" dirty="0">
                <a:solidFill>
                  <a:srgbClr val="5C5C5C"/>
                </a:solidFill>
                <a:latin typeface="Arial"/>
                <a:cs typeface="Arial"/>
              </a:rPr>
              <a:t>Μαγισσών» </a:t>
            </a:r>
            <a:r>
              <a:rPr sz="2800" spc="10" dirty="0">
                <a:solidFill>
                  <a:srgbClr val="5C5C5C"/>
                </a:solidFill>
                <a:latin typeface="Arial"/>
                <a:cs typeface="Arial"/>
              </a:rPr>
              <a:t>και </a:t>
            </a:r>
            <a:r>
              <a:rPr sz="2800" spc="5" dirty="0">
                <a:solidFill>
                  <a:srgbClr val="5C5C5C"/>
                </a:solidFill>
                <a:latin typeface="Arial"/>
                <a:cs typeface="Arial"/>
              </a:rPr>
              <a:t>των </a:t>
            </a:r>
            <a:r>
              <a:rPr sz="2800" spc="15" dirty="0">
                <a:solidFill>
                  <a:srgbClr val="5C5C5C"/>
                </a:solidFill>
                <a:latin typeface="Arial"/>
                <a:cs typeface="Arial"/>
              </a:rPr>
              <a:t>αιρετικών </a:t>
            </a:r>
            <a:r>
              <a:rPr sz="2800" spc="10" dirty="0">
                <a:solidFill>
                  <a:srgbClr val="5C5C5C"/>
                </a:solidFill>
                <a:latin typeface="Arial"/>
                <a:cs typeface="Arial"/>
              </a:rPr>
              <a:t>από την</a:t>
            </a:r>
            <a:r>
              <a:rPr sz="2800" spc="535" dirty="0">
                <a:solidFill>
                  <a:srgbClr val="5C5C5C"/>
                </a:solidFill>
                <a:latin typeface="Arial"/>
                <a:cs typeface="Arial"/>
              </a:rPr>
              <a:t> </a:t>
            </a:r>
            <a:r>
              <a:rPr sz="2800" spc="15" dirty="0">
                <a:solidFill>
                  <a:srgbClr val="5C5C5C"/>
                </a:solidFill>
                <a:latin typeface="Arial"/>
                <a:cs typeface="Arial"/>
              </a:rPr>
              <a:t>Εκκλησία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71500" y="571500"/>
            <a:ext cx="11861292" cy="70881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09701" y="8082153"/>
            <a:ext cx="10980420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2800" spc="15" dirty="0">
                <a:solidFill>
                  <a:srgbClr val="5C5C5C"/>
                </a:solidFill>
                <a:latin typeface="Arial"/>
                <a:cs typeface="Arial"/>
              </a:rPr>
              <a:t>Γκιλοτίνα: αντίπαλοι </a:t>
            </a:r>
            <a:r>
              <a:rPr sz="2800" spc="10" dirty="0">
                <a:solidFill>
                  <a:srgbClr val="5C5C5C"/>
                </a:solidFill>
                <a:latin typeface="Arial"/>
                <a:cs typeface="Arial"/>
              </a:rPr>
              <a:t>και </a:t>
            </a:r>
            <a:r>
              <a:rPr sz="2800" spc="15" dirty="0">
                <a:solidFill>
                  <a:srgbClr val="5C5C5C"/>
                </a:solidFill>
                <a:latin typeface="Arial"/>
                <a:cs typeface="Arial"/>
              </a:rPr>
              <a:t>ηγέτες </a:t>
            </a:r>
            <a:r>
              <a:rPr sz="2800" spc="10" dirty="0">
                <a:solidFill>
                  <a:srgbClr val="5C5C5C"/>
                </a:solidFill>
                <a:latin typeface="Arial"/>
                <a:cs typeface="Arial"/>
              </a:rPr>
              <a:t>της </a:t>
            </a:r>
            <a:r>
              <a:rPr sz="2800" spc="15" dirty="0">
                <a:solidFill>
                  <a:srgbClr val="5C5C5C"/>
                </a:solidFill>
                <a:latin typeface="Arial"/>
                <a:cs typeface="Arial"/>
              </a:rPr>
              <a:t>Γαλλικής Επανάστασης </a:t>
            </a:r>
            <a:r>
              <a:rPr sz="2800" spc="10" dirty="0">
                <a:solidFill>
                  <a:srgbClr val="5C5C5C"/>
                </a:solidFill>
                <a:latin typeface="Arial"/>
                <a:cs typeface="Arial"/>
              </a:rPr>
              <a:t>θύτες και  θύματα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09701" y="8082153"/>
            <a:ext cx="9845675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5818505" algn="l"/>
              </a:tabLst>
            </a:pPr>
            <a:r>
              <a:rPr sz="2800" spc="-5" dirty="0">
                <a:solidFill>
                  <a:srgbClr val="5C5C5C"/>
                </a:solidFill>
                <a:latin typeface="Arial"/>
                <a:cs typeface="Arial"/>
              </a:rPr>
              <a:t>Η </a:t>
            </a:r>
            <a:r>
              <a:rPr sz="2800" spc="15" dirty="0">
                <a:solidFill>
                  <a:srgbClr val="5C5C5C"/>
                </a:solidFill>
                <a:latin typeface="Arial"/>
                <a:cs typeface="Arial"/>
              </a:rPr>
              <a:t>απλούστερη </a:t>
            </a:r>
            <a:r>
              <a:rPr sz="2800" spc="10" dirty="0">
                <a:solidFill>
                  <a:srgbClr val="5C5C5C"/>
                </a:solidFill>
                <a:latin typeface="Arial"/>
                <a:cs typeface="Arial"/>
              </a:rPr>
              <a:t>λίση για</a:t>
            </a:r>
            <a:r>
              <a:rPr sz="2800" spc="280" dirty="0">
                <a:solidFill>
                  <a:srgbClr val="5C5C5C"/>
                </a:solidFill>
                <a:latin typeface="Arial"/>
                <a:cs typeface="Arial"/>
              </a:rPr>
              <a:t> </a:t>
            </a:r>
            <a:r>
              <a:rPr sz="2800" spc="10" dirty="0">
                <a:solidFill>
                  <a:srgbClr val="5C5C5C"/>
                </a:solidFill>
                <a:latin typeface="Arial"/>
                <a:cs typeface="Arial"/>
              </a:rPr>
              <a:t>τις</a:t>
            </a:r>
            <a:r>
              <a:rPr sz="2800" spc="60" dirty="0">
                <a:solidFill>
                  <a:srgbClr val="5C5C5C"/>
                </a:solidFill>
                <a:latin typeface="Arial"/>
                <a:cs typeface="Arial"/>
              </a:rPr>
              <a:t> </a:t>
            </a:r>
            <a:r>
              <a:rPr sz="2800" spc="15" dirty="0">
                <a:solidFill>
                  <a:srgbClr val="5C5C5C"/>
                </a:solidFill>
                <a:latin typeface="Arial"/>
                <a:cs typeface="Arial"/>
              </a:rPr>
              <a:t>ανάγκες	«γρήγορων» </a:t>
            </a:r>
            <a:r>
              <a:rPr sz="2800" spc="10" dirty="0">
                <a:solidFill>
                  <a:srgbClr val="5C5C5C"/>
                </a:solidFill>
                <a:latin typeface="Arial"/>
                <a:cs typeface="Arial"/>
              </a:rPr>
              <a:t>και </a:t>
            </a:r>
            <a:r>
              <a:rPr sz="2800" spc="15" dirty="0">
                <a:solidFill>
                  <a:srgbClr val="5C5C5C"/>
                </a:solidFill>
                <a:latin typeface="Arial"/>
                <a:cs typeface="Arial"/>
              </a:rPr>
              <a:t>μαζικών  θανατώσεων </a:t>
            </a:r>
            <a:r>
              <a:rPr sz="2800" spc="5" dirty="0">
                <a:solidFill>
                  <a:srgbClr val="5C5C5C"/>
                </a:solidFill>
                <a:latin typeface="Arial"/>
                <a:cs typeface="Arial"/>
              </a:rPr>
              <a:t>σε </a:t>
            </a:r>
            <a:r>
              <a:rPr sz="2800" spc="15" dirty="0">
                <a:solidFill>
                  <a:srgbClr val="5C5C5C"/>
                </a:solidFill>
                <a:latin typeface="Arial"/>
                <a:cs typeface="Arial"/>
              </a:rPr>
              <a:t>περίοδο</a:t>
            </a:r>
            <a:r>
              <a:rPr sz="2800" spc="204" dirty="0">
                <a:solidFill>
                  <a:srgbClr val="5C5C5C"/>
                </a:solidFill>
                <a:latin typeface="Arial"/>
                <a:cs typeface="Arial"/>
              </a:rPr>
              <a:t> </a:t>
            </a:r>
            <a:r>
              <a:rPr sz="2800" spc="15" dirty="0">
                <a:solidFill>
                  <a:srgbClr val="5C5C5C"/>
                </a:solidFill>
                <a:latin typeface="Arial"/>
                <a:cs typeface="Arial"/>
              </a:rPr>
              <a:t>πολέμου.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627887" y="580644"/>
            <a:ext cx="11748516" cy="70926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09701" y="8082153"/>
            <a:ext cx="78168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solidFill>
                  <a:srgbClr val="5C5C5C"/>
                </a:solidFill>
                <a:latin typeface="Arial"/>
                <a:cs typeface="Arial"/>
              </a:rPr>
              <a:t>Η </a:t>
            </a:r>
            <a:r>
              <a:rPr sz="2800" spc="15" dirty="0">
                <a:solidFill>
                  <a:srgbClr val="5C5C5C"/>
                </a:solidFill>
                <a:latin typeface="Arial"/>
                <a:cs typeface="Arial"/>
              </a:rPr>
              <a:t>τεχνολογία </a:t>
            </a:r>
            <a:r>
              <a:rPr sz="2800" spc="10" dirty="0">
                <a:solidFill>
                  <a:srgbClr val="5C5C5C"/>
                </a:solidFill>
                <a:latin typeface="Arial"/>
                <a:cs typeface="Arial"/>
              </a:rPr>
              <a:t>στην </a:t>
            </a:r>
            <a:r>
              <a:rPr sz="2800" spc="15" dirty="0">
                <a:solidFill>
                  <a:srgbClr val="5C5C5C"/>
                </a:solidFill>
                <a:latin typeface="Arial"/>
                <a:cs typeface="Arial"/>
              </a:rPr>
              <a:t>υπηρεσία </a:t>
            </a:r>
            <a:r>
              <a:rPr sz="2800" spc="10" dirty="0">
                <a:solidFill>
                  <a:srgbClr val="5C5C5C"/>
                </a:solidFill>
                <a:latin typeface="Arial"/>
                <a:cs typeface="Arial"/>
              </a:rPr>
              <a:t>της </a:t>
            </a:r>
            <a:r>
              <a:rPr sz="2800" spc="-5" dirty="0">
                <a:solidFill>
                  <a:srgbClr val="5C5C5C"/>
                </a:solidFill>
                <a:latin typeface="Arial"/>
                <a:cs typeface="Arial"/>
              </a:rPr>
              <a:t>…</a:t>
            </a:r>
            <a:r>
              <a:rPr sz="2800" spc="350" dirty="0">
                <a:solidFill>
                  <a:srgbClr val="5C5C5C"/>
                </a:solidFill>
                <a:latin typeface="Arial"/>
                <a:cs typeface="Arial"/>
              </a:rPr>
              <a:t> </a:t>
            </a:r>
            <a:r>
              <a:rPr sz="2800" spc="15" dirty="0">
                <a:solidFill>
                  <a:srgbClr val="5C5C5C"/>
                </a:solidFill>
                <a:latin typeface="Arial"/>
                <a:cs typeface="Arial"/>
              </a:rPr>
              <a:t>δικαιοσύνης.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656844" y="591312"/>
            <a:ext cx="11690604" cy="6629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72262" y="7620761"/>
            <a:ext cx="11296015" cy="0"/>
          </a:xfrm>
          <a:custGeom>
            <a:avLst/>
            <a:gdLst/>
            <a:ahLst/>
            <a:cxnLst/>
            <a:rect l="l" t="t" r="r" b="b"/>
            <a:pathLst>
              <a:path w="11296015">
                <a:moveTo>
                  <a:pt x="0" y="0"/>
                </a:moveTo>
                <a:lnTo>
                  <a:pt x="11295888" y="0"/>
                </a:lnTo>
              </a:path>
            </a:pathLst>
          </a:custGeom>
          <a:ln w="38100">
            <a:solidFill>
              <a:srgbClr val="747676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758054" y="7524750"/>
            <a:ext cx="7128509" cy="114554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R="7620" algn="r">
              <a:lnSpc>
                <a:spcPts val="4390"/>
              </a:lnSpc>
              <a:spcBef>
                <a:spcPts val="130"/>
              </a:spcBef>
            </a:pPr>
            <a:r>
              <a:rPr sz="4050" spc="20" dirty="0">
                <a:solidFill>
                  <a:srgbClr val="747676"/>
                </a:solidFill>
                <a:latin typeface="Arial"/>
                <a:cs typeface="Arial"/>
              </a:rPr>
              <a:t>Η </a:t>
            </a:r>
            <a:r>
              <a:rPr sz="4050" spc="15" dirty="0">
                <a:solidFill>
                  <a:srgbClr val="747676"/>
                </a:solidFill>
                <a:latin typeface="Arial"/>
                <a:cs typeface="Arial"/>
              </a:rPr>
              <a:t>θανατική ποινή </a:t>
            </a:r>
            <a:r>
              <a:rPr sz="4050" spc="10" dirty="0">
                <a:solidFill>
                  <a:srgbClr val="747676"/>
                </a:solidFill>
                <a:latin typeface="Arial"/>
                <a:cs typeface="Arial"/>
              </a:rPr>
              <a:t>στην</a:t>
            </a:r>
            <a:r>
              <a:rPr sz="4050" spc="-75" dirty="0">
                <a:solidFill>
                  <a:srgbClr val="747676"/>
                </a:solidFill>
                <a:latin typeface="Arial"/>
                <a:cs typeface="Arial"/>
              </a:rPr>
              <a:t> </a:t>
            </a:r>
            <a:r>
              <a:rPr sz="4050" spc="15" dirty="0">
                <a:solidFill>
                  <a:srgbClr val="747676"/>
                </a:solidFill>
                <a:latin typeface="Arial"/>
                <a:cs typeface="Arial"/>
              </a:rPr>
              <a:t>Ελλάδα</a:t>
            </a:r>
            <a:endParaRPr sz="4050">
              <a:latin typeface="Arial"/>
              <a:cs typeface="Arial"/>
            </a:endParaRPr>
          </a:p>
          <a:p>
            <a:pPr marR="5080" algn="r">
              <a:lnSpc>
                <a:spcPts val="4390"/>
              </a:lnSpc>
            </a:pPr>
            <a:r>
              <a:rPr sz="4050" spc="10" dirty="0">
                <a:solidFill>
                  <a:srgbClr val="747676"/>
                </a:solidFill>
                <a:latin typeface="Arial"/>
                <a:cs typeface="Arial"/>
              </a:rPr>
              <a:t>- </a:t>
            </a:r>
            <a:r>
              <a:rPr sz="4050" spc="15" dirty="0">
                <a:solidFill>
                  <a:srgbClr val="747676"/>
                </a:solidFill>
                <a:latin typeface="Arial"/>
                <a:cs typeface="Arial"/>
              </a:rPr>
              <a:t>υπόθεση</a:t>
            </a:r>
            <a:r>
              <a:rPr sz="4050" spc="-50" dirty="0">
                <a:solidFill>
                  <a:srgbClr val="747676"/>
                </a:solidFill>
                <a:latin typeface="Arial"/>
                <a:cs typeface="Arial"/>
              </a:rPr>
              <a:t> </a:t>
            </a:r>
            <a:r>
              <a:rPr sz="4050" spc="15" dirty="0">
                <a:solidFill>
                  <a:srgbClr val="747676"/>
                </a:solidFill>
                <a:latin typeface="Arial"/>
                <a:cs typeface="Arial"/>
              </a:rPr>
              <a:t>Παγκρατίδη</a:t>
            </a:r>
            <a:endParaRPr sz="405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807719" y="388620"/>
            <a:ext cx="11135868" cy="72024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46303" y="1353057"/>
            <a:ext cx="1508760" cy="3227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1000" spc="-5" dirty="0">
                <a:solidFill>
                  <a:srgbClr val="E3E3E3"/>
                </a:solidFill>
                <a:latin typeface="Arial"/>
                <a:cs typeface="Arial"/>
              </a:rPr>
              <a:t>«</a:t>
            </a:r>
            <a:endParaRPr sz="210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4762498"/>
            <a:ext cx="13004292" cy="49910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748788" y="319786"/>
            <a:ext cx="9787255" cy="40493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6350" algn="just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solidFill>
                  <a:srgbClr val="1A1A1A"/>
                </a:solidFill>
                <a:latin typeface="Trebuchet MS"/>
                <a:cs typeface="Trebuchet MS"/>
              </a:rPr>
              <a:t>Ένας πολίτη, που </a:t>
            </a:r>
            <a:r>
              <a:rPr sz="2200" dirty="0">
                <a:solidFill>
                  <a:srgbClr val="1A1A1A"/>
                </a:solidFill>
                <a:latin typeface="Trebuchet MS"/>
                <a:cs typeface="Trebuchet MS"/>
              </a:rPr>
              <a:t>τότε </a:t>
            </a:r>
            <a:r>
              <a:rPr sz="2200" spc="-5" dirty="0">
                <a:solidFill>
                  <a:srgbClr val="1A1A1A"/>
                </a:solidFill>
                <a:latin typeface="Trebuchet MS"/>
                <a:cs typeface="Trebuchet MS"/>
              </a:rPr>
              <a:t>υπηρετούσε τη </a:t>
            </a:r>
            <a:r>
              <a:rPr sz="2200" dirty="0">
                <a:solidFill>
                  <a:srgbClr val="1A1A1A"/>
                </a:solidFill>
                <a:latin typeface="Trebuchet MS"/>
                <a:cs typeface="Trebuchet MS"/>
              </a:rPr>
              <a:t>θητεία </a:t>
            </a:r>
            <a:r>
              <a:rPr sz="2200" spc="-5" dirty="0">
                <a:solidFill>
                  <a:srgbClr val="1A1A1A"/>
                </a:solidFill>
                <a:latin typeface="Trebuchet MS"/>
                <a:cs typeface="Trebuchet MS"/>
              </a:rPr>
              <a:t>του και είχε </a:t>
            </a:r>
            <a:r>
              <a:rPr sz="2200" dirty="0">
                <a:solidFill>
                  <a:srgbClr val="1A1A1A"/>
                </a:solidFill>
                <a:latin typeface="Trebuchet MS"/>
                <a:cs typeface="Trebuchet MS"/>
              </a:rPr>
              <a:t>την </a:t>
            </a:r>
            <a:r>
              <a:rPr sz="2200" spc="-5" dirty="0">
                <a:solidFill>
                  <a:srgbClr val="1A1A1A"/>
                </a:solidFill>
                <a:latin typeface="Trebuchet MS"/>
                <a:cs typeface="Trebuchet MS"/>
              </a:rPr>
              <a:t>εφιαλτική  εμπειρία να συμμετάσχει υποχρεωτικά σε εκτελεστικό</a:t>
            </a:r>
            <a:r>
              <a:rPr sz="2200" spc="105" dirty="0">
                <a:solidFill>
                  <a:srgbClr val="1A1A1A"/>
                </a:solidFill>
                <a:latin typeface="Trebuchet MS"/>
                <a:cs typeface="Trebuchet MS"/>
              </a:rPr>
              <a:t> </a:t>
            </a:r>
            <a:r>
              <a:rPr sz="2200" spc="-5" dirty="0">
                <a:solidFill>
                  <a:srgbClr val="1A1A1A"/>
                </a:solidFill>
                <a:latin typeface="Trebuchet MS"/>
                <a:cs typeface="Trebuchet MS"/>
              </a:rPr>
              <a:t>απόσπασμα.</a:t>
            </a:r>
            <a:endParaRPr sz="2200">
              <a:latin typeface="Trebuchet MS"/>
              <a:cs typeface="Trebuchet MS"/>
            </a:endParaRPr>
          </a:p>
          <a:p>
            <a:pPr marL="12700" marR="5080" indent="83820" algn="just">
              <a:lnSpc>
                <a:spcPct val="100000"/>
              </a:lnSpc>
            </a:pPr>
            <a:r>
              <a:rPr sz="2200" i="1" spc="-5" dirty="0">
                <a:solidFill>
                  <a:srgbClr val="1A1A1A"/>
                </a:solidFill>
                <a:latin typeface="Trebuchet MS"/>
                <a:cs typeface="Trebuchet MS"/>
              </a:rPr>
              <a:t>«Πέρασε ένας αξιωματικός </a:t>
            </a:r>
            <a:r>
              <a:rPr sz="2200" i="1" spc="-10" dirty="0">
                <a:solidFill>
                  <a:srgbClr val="1A1A1A"/>
                </a:solidFill>
                <a:latin typeface="Trebuchet MS"/>
                <a:cs typeface="Trebuchet MS"/>
              </a:rPr>
              <a:t>και </a:t>
            </a:r>
            <a:r>
              <a:rPr sz="2200" i="1" spc="-5" dirty="0">
                <a:solidFill>
                  <a:srgbClr val="1A1A1A"/>
                </a:solidFill>
                <a:latin typeface="Trebuchet MS"/>
                <a:cs typeface="Trebuchet MS"/>
              </a:rPr>
              <a:t>μας έβαλε από μια </a:t>
            </a:r>
            <a:r>
              <a:rPr sz="2200" i="1" spc="-10" dirty="0">
                <a:solidFill>
                  <a:srgbClr val="1A1A1A"/>
                </a:solidFill>
                <a:latin typeface="Trebuchet MS"/>
                <a:cs typeface="Trebuchet MS"/>
              </a:rPr>
              <a:t>σφαίρα στο Μ1 </a:t>
            </a:r>
            <a:r>
              <a:rPr sz="2200" i="1" spc="-5" dirty="0">
                <a:solidFill>
                  <a:srgbClr val="1A1A1A"/>
                </a:solidFill>
                <a:latin typeface="Trebuchet MS"/>
                <a:cs typeface="Trebuchet MS"/>
              </a:rPr>
              <a:t>(τουφέκι)  </a:t>
            </a:r>
            <a:r>
              <a:rPr sz="2200" i="1" spc="-10" dirty="0">
                <a:solidFill>
                  <a:srgbClr val="1A1A1A"/>
                </a:solidFill>
                <a:latin typeface="Trebuchet MS"/>
                <a:cs typeface="Trebuchet MS"/>
              </a:rPr>
              <a:t>και </a:t>
            </a:r>
            <a:r>
              <a:rPr sz="2200" i="1" spc="-5" dirty="0">
                <a:solidFill>
                  <a:srgbClr val="1A1A1A"/>
                </a:solidFill>
                <a:latin typeface="Trebuchet MS"/>
                <a:cs typeface="Trebuchet MS"/>
              </a:rPr>
              <a:t>στηθήκαμε απέναντι </a:t>
            </a:r>
            <a:r>
              <a:rPr sz="2200" i="1" spc="-10" dirty="0">
                <a:solidFill>
                  <a:srgbClr val="1A1A1A"/>
                </a:solidFill>
                <a:latin typeface="Trebuchet MS"/>
                <a:cs typeface="Trebuchet MS"/>
              </a:rPr>
              <a:t>από </a:t>
            </a:r>
            <a:r>
              <a:rPr sz="2200" i="1" spc="-5" dirty="0">
                <a:solidFill>
                  <a:srgbClr val="1A1A1A"/>
                </a:solidFill>
                <a:latin typeface="Trebuchet MS"/>
                <a:cs typeface="Trebuchet MS"/>
              </a:rPr>
              <a:t>τους μελλοθανάτους. Μας είχαν πει, ότι αν </a:t>
            </a:r>
            <a:r>
              <a:rPr sz="2200" i="1" spc="-10" dirty="0">
                <a:solidFill>
                  <a:srgbClr val="1A1A1A"/>
                </a:solidFill>
                <a:latin typeface="Trebuchet MS"/>
                <a:cs typeface="Trebuchet MS"/>
              </a:rPr>
              <a:t>δε  </a:t>
            </a:r>
            <a:r>
              <a:rPr sz="2200" i="1" spc="-5" dirty="0">
                <a:solidFill>
                  <a:srgbClr val="1A1A1A"/>
                </a:solidFill>
                <a:latin typeface="Trebuchet MS"/>
                <a:cs typeface="Trebuchet MS"/>
              </a:rPr>
              <a:t>σκοτωθεί και </a:t>
            </a:r>
            <a:r>
              <a:rPr sz="2200" i="1" spc="-10" dirty="0">
                <a:solidFill>
                  <a:srgbClr val="1A1A1A"/>
                </a:solidFill>
                <a:latin typeface="Trebuchet MS"/>
                <a:cs typeface="Trebuchet MS"/>
              </a:rPr>
              <a:t>ρίξουμε </a:t>
            </a:r>
            <a:r>
              <a:rPr sz="2200" i="1" dirty="0">
                <a:solidFill>
                  <a:srgbClr val="1A1A1A"/>
                </a:solidFill>
                <a:latin typeface="Trebuchet MS"/>
                <a:cs typeface="Trebuchet MS"/>
              </a:rPr>
              <a:t>όλες </a:t>
            </a:r>
            <a:r>
              <a:rPr sz="2200" i="1" spc="-5" dirty="0">
                <a:solidFill>
                  <a:srgbClr val="1A1A1A"/>
                </a:solidFill>
                <a:latin typeface="Trebuchet MS"/>
                <a:cs typeface="Trebuchet MS"/>
              </a:rPr>
              <a:t>τις σφαίρες έξω, θα πάμε στρατοδικείο </a:t>
            </a:r>
            <a:r>
              <a:rPr sz="2200" i="1" spc="-10" dirty="0">
                <a:solidFill>
                  <a:srgbClr val="1A1A1A"/>
                </a:solidFill>
                <a:latin typeface="Trebuchet MS"/>
                <a:cs typeface="Trebuchet MS"/>
              </a:rPr>
              <a:t>και </a:t>
            </a:r>
            <a:r>
              <a:rPr sz="2200" i="1" spc="-5" dirty="0">
                <a:solidFill>
                  <a:srgbClr val="1A1A1A"/>
                </a:solidFill>
                <a:latin typeface="Trebuchet MS"/>
                <a:cs typeface="Trebuchet MS"/>
              </a:rPr>
              <a:t>μετά </a:t>
            </a:r>
            <a:r>
              <a:rPr sz="2200" i="1" dirty="0">
                <a:solidFill>
                  <a:srgbClr val="1A1A1A"/>
                </a:solidFill>
                <a:latin typeface="Trebuchet MS"/>
                <a:cs typeface="Trebuchet MS"/>
              </a:rPr>
              <a:t>σε  </a:t>
            </a:r>
            <a:r>
              <a:rPr sz="2200" i="1" spc="-5" dirty="0">
                <a:solidFill>
                  <a:srgbClr val="1A1A1A"/>
                </a:solidFill>
                <a:latin typeface="Trebuchet MS"/>
                <a:cs typeface="Trebuchet MS"/>
              </a:rPr>
              <a:t>απόσπασμα. </a:t>
            </a:r>
            <a:r>
              <a:rPr sz="2200" i="1" spc="-10" dirty="0">
                <a:solidFill>
                  <a:srgbClr val="1A1A1A"/>
                </a:solidFill>
                <a:latin typeface="Trebuchet MS"/>
                <a:cs typeface="Trebuchet MS"/>
              </a:rPr>
              <a:t>Είναι </a:t>
            </a:r>
            <a:r>
              <a:rPr sz="2200" i="1" spc="-5" dirty="0">
                <a:solidFill>
                  <a:srgbClr val="1A1A1A"/>
                </a:solidFill>
                <a:latin typeface="Trebuchet MS"/>
                <a:cs typeface="Trebuchet MS"/>
              </a:rPr>
              <a:t>αδύνατο να αστοχήσεις μ’ ένα όπλο που βρίσκει </a:t>
            </a:r>
            <a:r>
              <a:rPr sz="2200" i="1" spc="-10" dirty="0">
                <a:solidFill>
                  <a:srgbClr val="1A1A1A"/>
                </a:solidFill>
                <a:latin typeface="Trebuchet MS"/>
                <a:cs typeface="Trebuchet MS"/>
              </a:rPr>
              <a:t>στόχο </a:t>
            </a:r>
            <a:r>
              <a:rPr sz="2200" i="1" spc="-5" dirty="0">
                <a:solidFill>
                  <a:srgbClr val="1A1A1A"/>
                </a:solidFill>
                <a:latin typeface="Trebuchet MS"/>
                <a:cs typeface="Trebuchet MS"/>
              </a:rPr>
              <a:t>στα  </a:t>
            </a:r>
            <a:r>
              <a:rPr sz="2200" i="1" spc="-10" dirty="0">
                <a:solidFill>
                  <a:srgbClr val="1A1A1A"/>
                </a:solidFill>
                <a:latin typeface="Trebuchet MS"/>
                <a:cs typeface="Trebuchet MS"/>
              </a:rPr>
              <a:t>χίλια </a:t>
            </a:r>
            <a:r>
              <a:rPr sz="2200" i="1" spc="-5" dirty="0">
                <a:solidFill>
                  <a:srgbClr val="1A1A1A"/>
                </a:solidFill>
                <a:latin typeface="Trebuchet MS"/>
                <a:cs typeface="Trebuchet MS"/>
              </a:rPr>
              <a:t>μέτρα, πόσο μάλλον </a:t>
            </a:r>
            <a:r>
              <a:rPr sz="2200" i="1" spc="-10" dirty="0">
                <a:solidFill>
                  <a:srgbClr val="1A1A1A"/>
                </a:solidFill>
                <a:latin typeface="Trebuchet MS"/>
                <a:cs typeface="Trebuchet MS"/>
              </a:rPr>
              <a:t>στα </a:t>
            </a:r>
            <a:r>
              <a:rPr sz="2200" i="1" spc="-5" dirty="0">
                <a:solidFill>
                  <a:srgbClr val="1A1A1A"/>
                </a:solidFill>
                <a:latin typeface="Trebuchet MS"/>
                <a:cs typeface="Trebuchet MS"/>
              </a:rPr>
              <a:t>έξι βήματα. Ο αξιωματικός μας είχε αποφασίσει  εξ αρχής, </a:t>
            </a:r>
            <a:r>
              <a:rPr sz="2200" i="1" dirty="0">
                <a:solidFill>
                  <a:srgbClr val="1A1A1A"/>
                </a:solidFill>
                <a:latin typeface="Trebuchet MS"/>
                <a:cs typeface="Trebuchet MS"/>
              </a:rPr>
              <a:t>ότι θα </a:t>
            </a:r>
            <a:r>
              <a:rPr sz="2200" i="1" spc="-5" dirty="0">
                <a:solidFill>
                  <a:srgbClr val="1A1A1A"/>
                </a:solidFill>
                <a:latin typeface="Trebuchet MS"/>
                <a:cs typeface="Trebuchet MS"/>
              </a:rPr>
              <a:t>δώσουν τη βολή, </a:t>
            </a:r>
            <a:r>
              <a:rPr sz="2200" i="1" dirty="0">
                <a:solidFill>
                  <a:srgbClr val="1A1A1A"/>
                </a:solidFill>
                <a:latin typeface="Trebuchet MS"/>
                <a:cs typeface="Trebuchet MS"/>
              </a:rPr>
              <a:t>οι </a:t>
            </a:r>
            <a:r>
              <a:rPr sz="2200" i="1" spc="-5" dirty="0">
                <a:solidFill>
                  <a:srgbClr val="1A1A1A"/>
                </a:solidFill>
                <a:latin typeface="Trebuchet MS"/>
                <a:cs typeface="Trebuchet MS"/>
              </a:rPr>
              <a:t>δυο ακραίοι </a:t>
            </a:r>
            <a:r>
              <a:rPr sz="2200" i="1" spc="-10" dirty="0">
                <a:solidFill>
                  <a:srgbClr val="1A1A1A"/>
                </a:solidFill>
                <a:latin typeface="Trebuchet MS"/>
                <a:cs typeface="Trebuchet MS"/>
              </a:rPr>
              <a:t>από </a:t>
            </a:r>
            <a:r>
              <a:rPr sz="2200" i="1" spc="-5" dirty="0">
                <a:solidFill>
                  <a:srgbClr val="1A1A1A"/>
                </a:solidFill>
                <a:latin typeface="Trebuchet MS"/>
                <a:cs typeface="Trebuchet MS"/>
              </a:rPr>
              <a:t>κάθε απόσπασμα. Ο  ένας </a:t>
            </a:r>
            <a:r>
              <a:rPr sz="2200" i="1" spc="-10" dirty="0">
                <a:solidFill>
                  <a:srgbClr val="1A1A1A"/>
                </a:solidFill>
                <a:latin typeface="Trebuchet MS"/>
                <a:cs typeface="Trebuchet MS"/>
              </a:rPr>
              <a:t>δεν </a:t>
            </a:r>
            <a:r>
              <a:rPr sz="2200" i="1" dirty="0">
                <a:solidFill>
                  <a:srgbClr val="1A1A1A"/>
                </a:solidFill>
                <a:latin typeface="Trebuchet MS"/>
                <a:cs typeface="Trebuchet MS"/>
              </a:rPr>
              <a:t>μπόρεσε </a:t>
            </a:r>
            <a:r>
              <a:rPr sz="2200" i="1" spc="-5" dirty="0">
                <a:solidFill>
                  <a:srgbClr val="1A1A1A"/>
                </a:solidFill>
                <a:latin typeface="Trebuchet MS"/>
                <a:cs typeface="Trebuchet MS"/>
              </a:rPr>
              <a:t>να πυροβολήσει </a:t>
            </a:r>
            <a:r>
              <a:rPr sz="2200" i="1" spc="-10" dirty="0">
                <a:solidFill>
                  <a:srgbClr val="1A1A1A"/>
                </a:solidFill>
                <a:latin typeface="Trebuchet MS"/>
                <a:cs typeface="Trebuchet MS"/>
              </a:rPr>
              <a:t>και </a:t>
            </a:r>
            <a:r>
              <a:rPr sz="2200" i="1" spc="-5" dirty="0">
                <a:solidFill>
                  <a:srgbClr val="1A1A1A"/>
                </a:solidFill>
                <a:latin typeface="Trebuchet MS"/>
                <a:cs typeface="Trebuchet MS"/>
              </a:rPr>
              <a:t>αναγκάστηκε να το </a:t>
            </a:r>
            <a:r>
              <a:rPr sz="2200" i="1" spc="-10" dirty="0">
                <a:solidFill>
                  <a:srgbClr val="1A1A1A"/>
                </a:solidFill>
                <a:latin typeface="Trebuchet MS"/>
                <a:cs typeface="Trebuchet MS"/>
              </a:rPr>
              <a:t>κάνει </a:t>
            </a:r>
            <a:r>
              <a:rPr sz="2200" i="1" spc="-5" dirty="0">
                <a:solidFill>
                  <a:srgbClr val="1A1A1A"/>
                </a:solidFill>
                <a:latin typeface="Trebuchet MS"/>
                <a:cs typeface="Trebuchet MS"/>
              </a:rPr>
              <a:t>ο άλλος.  Αυτός που πυροβόλησε </a:t>
            </a:r>
            <a:r>
              <a:rPr sz="2200" i="1" spc="-10" dirty="0">
                <a:solidFill>
                  <a:srgbClr val="1A1A1A"/>
                </a:solidFill>
                <a:latin typeface="Trebuchet MS"/>
                <a:cs typeface="Trebuchet MS"/>
              </a:rPr>
              <a:t>ήταν φίλος </a:t>
            </a:r>
            <a:r>
              <a:rPr sz="2200" i="1" spc="-5" dirty="0">
                <a:solidFill>
                  <a:srgbClr val="1A1A1A"/>
                </a:solidFill>
                <a:latin typeface="Trebuchet MS"/>
                <a:cs typeface="Trebuchet MS"/>
              </a:rPr>
              <a:t>μου, Πειραιώτης. Έπαθε σοκ.Τα </a:t>
            </a:r>
            <a:r>
              <a:rPr sz="2200" i="1" dirty="0">
                <a:solidFill>
                  <a:srgbClr val="1A1A1A"/>
                </a:solidFill>
                <a:latin typeface="Trebuchet MS"/>
                <a:cs typeface="Trebuchet MS"/>
              </a:rPr>
              <a:t>θυμάμαι  </a:t>
            </a:r>
            <a:r>
              <a:rPr sz="2200" i="1" spc="-5" dirty="0">
                <a:solidFill>
                  <a:srgbClr val="1A1A1A"/>
                </a:solidFill>
                <a:latin typeface="Trebuchet MS"/>
                <a:cs typeface="Trebuchet MS"/>
              </a:rPr>
              <a:t>όλα. Ίσως </a:t>
            </a:r>
            <a:r>
              <a:rPr sz="2200" i="1" dirty="0">
                <a:solidFill>
                  <a:srgbClr val="1A1A1A"/>
                </a:solidFill>
                <a:latin typeface="Trebuchet MS"/>
                <a:cs typeface="Trebuchet MS"/>
              </a:rPr>
              <a:t>ξεχνάω </a:t>
            </a:r>
            <a:r>
              <a:rPr sz="2200" i="1" spc="-5" dirty="0">
                <a:solidFill>
                  <a:srgbClr val="1A1A1A"/>
                </a:solidFill>
                <a:latin typeface="Trebuchet MS"/>
                <a:cs typeface="Trebuchet MS"/>
              </a:rPr>
              <a:t>μερικές λεπτομέρειες, αλλά το συναίσθημα, η ανατριχίλα,  το δέος είναι </a:t>
            </a:r>
            <a:r>
              <a:rPr sz="2200" i="1" spc="-10" dirty="0">
                <a:solidFill>
                  <a:srgbClr val="1A1A1A"/>
                </a:solidFill>
                <a:latin typeface="Trebuchet MS"/>
                <a:cs typeface="Trebuchet MS"/>
              </a:rPr>
              <a:t>ίδια κάθε </a:t>
            </a:r>
            <a:r>
              <a:rPr sz="2200" i="1" spc="-5" dirty="0">
                <a:solidFill>
                  <a:srgbClr val="1A1A1A"/>
                </a:solidFill>
                <a:latin typeface="Trebuchet MS"/>
                <a:cs typeface="Trebuchet MS"/>
              </a:rPr>
              <a:t>φορά που τα θυμάμαι </a:t>
            </a:r>
            <a:r>
              <a:rPr sz="2200" i="1" spc="-10" dirty="0">
                <a:solidFill>
                  <a:srgbClr val="1A1A1A"/>
                </a:solidFill>
                <a:latin typeface="Trebuchet MS"/>
                <a:cs typeface="Trebuchet MS"/>
              </a:rPr>
              <a:t>και δεν </a:t>
            </a:r>
            <a:r>
              <a:rPr sz="2200" i="1" dirty="0">
                <a:solidFill>
                  <a:srgbClr val="1A1A1A"/>
                </a:solidFill>
                <a:latin typeface="Trebuchet MS"/>
                <a:cs typeface="Trebuchet MS"/>
              </a:rPr>
              <a:t>θα </a:t>
            </a:r>
            <a:r>
              <a:rPr sz="2200" i="1" spc="-5" dirty="0">
                <a:solidFill>
                  <a:srgbClr val="1A1A1A"/>
                </a:solidFill>
                <a:latin typeface="Trebuchet MS"/>
                <a:cs typeface="Trebuchet MS"/>
              </a:rPr>
              <a:t>τα </a:t>
            </a:r>
            <a:r>
              <a:rPr sz="2200" i="1" spc="-10" dirty="0">
                <a:solidFill>
                  <a:srgbClr val="1A1A1A"/>
                </a:solidFill>
                <a:latin typeface="Trebuchet MS"/>
                <a:cs typeface="Trebuchet MS"/>
              </a:rPr>
              <a:t>ξεχάσω</a:t>
            </a:r>
            <a:r>
              <a:rPr sz="2200" i="1" spc="155" dirty="0">
                <a:solidFill>
                  <a:srgbClr val="1A1A1A"/>
                </a:solidFill>
                <a:latin typeface="Trebuchet MS"/>
                <a:cs typeface="Trebuchet MS"/>
              </a:rPr>
              <a:t> </a:t>
            </a:r>
            <a:r>
              <a:rPr sz="2200" i="1" spc="-5" dirty="0">
                <a:solidFill>
                  <a:srgbClr val="1A1A1A"/>
                </a:solidFill>
                <a:latin typeface="Trebuchet MS"/>
                <a:cs typeface="Trebuchet MS"/>
              </a:rPr>
              <a:t>ποτέ»....</a:t>
            </a:r>
            <a:endParaRPr sz="2200">
              <a:latin typeface="Trebuchet MS"/>
              <a:cs typeface="Trebuchet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51552" y="8436965"/>
            <a:ext cx="758698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dirty="0">
                <a:solidFill>
                  <a:srgbClr val="FFFFFF"/>
                </a:solidFill>
                <a:latin typeface="Arial"/>
                <a:cs typeface="Arial"/>
              </a:rPr>
              <a:t>Η </a:t>
            </a:r>
            <a:r>
              <a:rPr sz="4800" spc="-5" dirty="0">
                <a:solidFill>
                  <a:srgbClr val="FFFFFF"/>
                </a:solidFill>
                <a:latin typeface="Arial"/>
                <a:cs typeface="Arial"/>
              </a:rPr>
              <a:t>τελευταία εκτέλεση </a:t>
            </a:r>
            <a:r>
              <a:rPr sz="4800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48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800" spc="-10" dirty="0">
                <a:solidFill>
                  <a:srgbClr val="FFFFFF"/>
                </a:solidFill>
                <a:latin typeface="Arial"/>
                <a:cs typeface="Arial"/>
              </a:rPr>
              <a:t>1972</a:t>
            </a:r>
            <a:endParaRPr sz="4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46988" y="571500"/>
            <a:ext cx="6478523" cy="7315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127492" y="571500"/>
            <a:ext cx="4305300" cy="35935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104631" y="4411979"/>
            <a:ext cx="4351020" cy="33939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9701" y="8082153"/>
            <a:ext cx="1162939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solidFill>
                  <a:srgbClr val="5C5C5C"/>
                </a:solidFill>
                <a:latin typeface="Arial"/>
                <a:cs typeface="Arial"/>
              </a:rPr>
              <a:t>Η </a:t>
            </a:r>
            <a:r>
              <a:rPr sz="2800" spc="15" dirty="0">
                <a:solidFill>
                  <a:srgbClr val="5C5C5C"/>
                </a:solidFill>
                <a:latin typeface="Arial"/>
                <a:cs typeface="Arial"/>
              </a:rPr>
              <a:t>θανατική ποινή υπήρξε βασικό </a:t>
            </a:r>
            <a:r>
              <a:rPr sz="2800" spc="10" dirty="0">
                <a:solidFill>
                  <a:srgbClr val="5C5C5C"/>
                </a:solidFill>
                <a:latin typeface="Arial"/>
                <a:cs typeface="Arial"/>
              </a:rPr>
              <a:t>μέσο </a:t>
            </a:r>
            <a:r>
              <a:rPr sz="2800" spc="15" dirty="0">
                <a:solidFill>
                  <a:srgbClr val="5C5C5C"/>
                </a:solidFill>
                <a:latin typeface="Arial"/>
                <a:cs typeface="Arial"/>
              </a:rPr>
              <a:t>εξόντωσης πολιτικών</a:t>
            </a:r>
            <a:r>
              <a:rPr sz="2800" spc="515" dirty="0">
                <a:solidFill>
                  <a:srgbClr val="5C5C5C"/>
                </a:solidFill>
                <a:latin typeface="Arial"/>
                <a:cs typeface="Arial"/>
              </a:rPr>
              <a:t> </a:t>
            </a:r>
            <a:r>
              <a:rPr sz="2800" spc="15" dirty="0">
                <a:solidFill>
                  <a:srgbClr val="5C5C5C"/>
                </a:solidFill>
                <a:latin typeface="Arial"/>
                <a:cs typeface="Arial"/>
              </a:rPr>
              <a:t>αντιπάλων.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europe_execution_ye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023354" y="1575053"/>
            <a:ext cx="5398135" cy="0"/>
          </a:xfrm>
          <a:custGeom>
            <a:avLst/>
            <a:gdLst/>
            <a:ahLst/>
            <a:cxnLst/>
            <a:rect l="l" t="t" r="r" b="b"/>
            <a:pathLst>
              <a:path w="5398134">
                <a:moveTo>
                  <a:pt x="0" y="0"/>
                </a:moveTo>
                <a:lnTo>
                  <a:pt x="5398008" y="0"/>
                </a:lnTo>
              </a:path>
            </a:pathLst>
          </a:custGeom>
          <a:ln w="38100">
            <a:solidFill>
              <a:srgbClr val="747676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82039" y="723900"/>
            <a:ext cx="11338560" cy="7239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082039" y="754506"/>
            <a:ext cx="113385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26129">
              <a:lnSpc>
                <a:spcPct val="100000"/>
              </a:lnSpc>
              <a:spcBef>
                <a:spcPts val="100"/>
              </a:spcBef>
              <a:tabLst>
                <a:tab pos="6969125" algn="l"/>
              </a:tabLst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ΛΟΓΟΣ	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ΑΝΤΙΛΟΓΟΣ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7022592" y="1802892"/>
            <a:ext cx="5398008" cy="722680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134859" y="1939544"/>
            <a:ext cx="164592" cy="21335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288783" y="2671064"/>
            <a:ext cx="164592" cy="21335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096759" y="4499864"/>
            <a:ext cx="164592" cy="2133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083043" y="6694423"/>
            <a:ext cx="164592" cy="2133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7299706" y="1834388"/>
            <a:ext cx="5069840" cy="58788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4135" marR="55244" algn="ctr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Αμφισβητείται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η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αποτελεσματικότητα  της.</a:t>
            </a:r>
            <a:endParaRPr sz="2400">
              <a:latin typeface="Arial"/>
              <a:cs typeface="Arial"/>
            </a:endParaRPr>
          </a:p>
          <a:p>
            <a:pPr marL="90170" marR="78105" indent="-1270" algn="ctr">
              <a:lnSpc>
                <a:spcPct val="100000"/>
              </a:lnSpc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Τα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άτομα που οδηγούνται σε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τόσο 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σκληρά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εγκλήματα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δεν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είναι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σε</a:t>
            </a:r>
            <a:r>
              <a:rPr sz="2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θέση 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να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παραδειγματιστούν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και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να  αποτραπούν από το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είδος</a:t>
            </a:r>
            <a:r>
              <a:rPr sz="2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της</a:t>
            </a:r>
            <a:endParaRPr sz="2400">
              <a:latin typeface="Arial"/>
              <a:cs typeface="Arial"/>
            </a:endParaRPr>
          </a:p>
          <a:p>
            <a:pPr marL="5080" algn="ctr">
              <a:lnSpc>
                <a:spcPct val="100000"/>
              </a:lnSpc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ποινής.</a:t>
            </a:r>
            <a:endParaRPr sz="2400">
              <a:latin typeface="Arial"/>
              <a:cs typeface="Arial"/>
            </a:endParaRPr>
          </a:p>
          <a:p>
            <a:pPr marL="26034" marR="18415" algn="ctr">
              <a:lnSpc>
                <a:spcPct val="100000"/>
              </a:lnSpc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Δεν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αντιμετωπίζει ουσιαστικά τα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αίτια  της εγκληματικότητας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(κοινωνικά</a:t>
            </a:r>
            <a:endParaRPr sz="2400">
              <a:latin typeface="Arial"/>
              <a:cs typeface="Arial"/>
            </a:endParaRPr>
          </a:p>
          <a:p>
            <a:pPr marL="407034" marR="398780" indent="4445" algn="ctr">
              <a:lnSpc>
                <a:spcPct val="100000"/>
              </a:lnSpc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προβλήματα και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προσωπικές  αδυναμίες)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και,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επομένως,</a:t>
            </a:r>
            <a:r>
              <a:rPr sz="2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είναι  αφέλεια να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περιμένουμε ότι την  περιορίζει.</a:t>
            </a:r>
            <a:endParaRPr sz="2400">
              <a:latin typeface="Arial"/>
              <a:cs typeface="Arial"/>
            </a:endParaRPr>
          </a:p>
          <a:p>
            <a:pPr marL="12700" marR="5080" algn="ctr">
              <a:lnSpc>
                <a:spcPct val="100000"/>
              </a:lnSpc>
              <a:spcBef>
                <a:spcPts val="5"/>
              </a:spcBef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Όπου εφαρμόζεται δεν εξαλείφθηκε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ή 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έστω περιορίστηκε σημαντικά</a:t>
            </a:r>
            <a:r>
              <a:rPr sz="24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η</a:t>
            </a:r>
            <a:endParaRPr sz="2400">
              <a:latin typeface="Arial"/>
              <a:cs typeface="Arial"/>
            </a:endParaRPr>
          </a:p>
          <a:p>
            <a:pPr marL="4445" algn="ctr">
              <a:lnSpc>
                <a:spcPct val="100000"/>
              </a:lnSpc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εγκληματικότητα.</a:t>
            </a:r>
            <a:endParaRPr sz="24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355621" y="1912507"/>
            <a:ext cx="127461" cy="16876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3516248" y="1825244"/>
            <a:ext cx="1535430" cy="32575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950" spc="10" dirty="0">
                <a:latin typeface="Palatino Linotype"/>
                <a:cs typeface="Palatino Linotype"/>
              </a:rPr>
              <a:t>αποτ</a:t>
            </a:r>
            <a:r>
              <a:rPr sz="1950" spc="-5" dirty="0">
                <a:latin typeface="Palatino Linotype"/>
                <a:cs typeface="Palatino Linotype"/>
              </a:rPr>
              <a:t>ρ</a:t>
            </a:r>
            <a:r>
              <a:rPr sz="1950" dirty="0">
                <a:latin typeface="Palatino Linotype"/>
                <a:cs typeface="Palatino Linotype"/>
              </a:rPr>
              <a:t>επτικά</a:t>
            </a:r>
            <a:endParaRPr sz="1950">
              <a:latin typeface="Palatino Linotype"/>
              <a:cs typeface="Palatino Linotype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492122" y="1825244"/>
            <a:ext cx="2044064" cy="92773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>
              <a:lnSpc>
                <a:spcPct val="101299"/>
              </a:lnSpc>
              <a:spcBef>
                <a:spcPts val="85"/>
              </a:spcBef>
            </a:pPr>
            <a:r>
              <a:rPr sz="1950" spc="5" dirty="0">
                <a:latin typeface="Palatino Linotype"/>
                <a:cs typeface="Palatino Linotype"/>
              </a:rPr>
              <a:t>Λειτουργεί  παραδειγματικά  </a:t>
            </a:r>
            <a:r>
              <a:rPr sz="1950" spc="10" dirty="0">
                <a:latin typeface="Palatino Linotype"/>
                <a:cs typeface="Palatino Linotype"/>
              </a:rPr>
              <a:t>απο</a:t>
            </a:r>
            <a:r>
              <a:rPr sz="1950" spc="15" dirty="0">
                <a:latin typeface="Palatino Linotype"/>
                <a:cs typeface="Palatino Linotype"/>
              </a:rPr>
              <a:t>θ</a:t>
            </a:r>
            <a:r>
              <a:rPr sz="1950" spc="10" dirty="0">
                <a:latin typeface="Palatino Linotype"/>
                <a:cs typeface="Palatino Linotype"/>
              </a:rPr>
              <a:t>αρρ</a:t>
            </a:r>
            <a:r>
              <a:rPr sz="1950" spc="15" dirty="0">
                <a:latin typeface="Palatino Linotype"/>
                <a:cs typeface="Palatino Linotype"/>
              </a:rPr>
              <a:t>ύ</a:t>
            </a:r>
            <a:r>
              <a:rPr sz="1950" spc="10" dirty="0">
                <a:latin typeface="Palatino Linotype"/>
                <a:cs typeface="Palatino Linotype"/>
              </a:rPr>
              <a:t>νο</a:t>
            </a:r>
            <a:r>
              <a:rPr sz="1950" dirty="0">
                <a:latin typeface="Palatino Linotype"/>
                <a:cs typeface="Palatino Linotype"/>
              </a:rPr>
              <a:t>ν</a:t>
            </a:r>
            <a:r>
              <a:rPr sz="1950" spc="5" dirty="0">
                <a:latin typeface="Palatino Linotype"/>
                <a:cs typeface="Palatino Linotype"/>
              </a:rPr>
              <a:t>τας</a:t>
            </a:r>
            <a:endParaRPr sz="1950">
              <a:latin typeface="Palatino Linotype"/>
              <a:cs typeface="Palatino Linotype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746372" y="1825244"/>
            <a:ext cx="2445385" cy="92773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 indent="2040889" algn="r">
              <a:lnSpc>
                <a:spcPct val="101299"/>
              </a:lnSpc>
              <a:spcBef>
                <a:spcPts val="85"/>
              </a:spcBef>
              <a:tabLst>
                <a:tab pos="725805" algn="l"/>
                <a:tab pos="1140460" algn="l"/>
                <a:tab pos="1576070" algn="l"/>
              </a:tabLst>
            </a:pPr>
            <a:r>
              <a:rPr sz="1950" spc="5" dirty="0">
                <a:latin typeface="Palatino Linotype"/>
                <a:cs typeface="Palatino Linotype"/>
              </a:rPr>
              <a:t>και  γ</a:t>
            </a:r>
            <a:r>
              <a:rPr sz="1950" spc="-5" dirty="0">
                <a:latin typeface="Palatino Linotype"/>
                <a:cs typeface="Palatino Linotype"/>
              </a:rPr>
              <a:t>ι</a:t>
            </a:r>
            <a:r>
              <a:rPr sz="1950" spc="10" dirty="0">
                <a:latin typeface="Palatino Linotype"/>
                <a:cs typeface="Palatino Linotype"/>
              </a:rPr>
              <a:t>α</a:t>
            </a:r>
            <a:r>
              <a:rPr sz="1950" dirty="0">
                <a:latin typeface="Palatino Linotype"/>
                <a:cs typeface="Palatino Linotype"/>
              </a:rPr>
              <a:t>	</a:t>
            </a:r>
            <a:r>
              <a:rPr sz="1950" spc="5" dirty="0">
                <a:latin typeface="Palatino Linotype"/>
                <a:cs typeface="Palatino Linotype"/>
              </a:rPr>
              <a:t>τους</a:t>
            </a:r>
            <a:r>
              <a:rPr sz="1950" dirty="0">
                <a:latin typeface="Palatino Linotype"/>
                <a:cs typeface="Palatino Linotype"/>
              </a:rPr>
              <a:t>	</a:t>
            </a:r>
            <a:r>
              <a:rPr sz="1950" spc="10" dirty="0">
                <a:latin typeface="Palatino Linotype"/>
                <a:cs typeface="Palatino Linotype"/>
              </a:rPr>
              <a:t>άλ</a:t>
            </a:r>
            <a:r>
              <a:rPr sz="1950" dirty="0">
                <a:latin typeface="Palatino Linotype"/>
                <a:cs typeface="Palatino Linotype"/>
              </a:rPr>
              <a:t>λ</a:t>
            </a:r>
            <a:r>
              <a:rPr sz="1950" spc="5" dirty="0">
                <a:latin typeface="Palatino Linotype"/>
                <a:cs typeface="Palatino Linotype"/>
              </a:rPr>
              <a:t>ους  </a:t>
            </a:r>
            <a:r>
              <a:rPr sz="1950" spc="10" dirty="0">
                <a:latin typeface="Palatino Linotype"/>
                <a:cs typeface="Palatino Linotype"/>
              </a:rPr>
              <a:t>την</a:t>
            </a:r>
            <a:r>
              <a:rPr sz="1950" dirty="0">
                <a:latin typeface="Palatino Linotype"/>
                <a:cs typeface="Palatino Linotype"/>
              </a:rPr>
              <a:t>		</a:t>
            </a:r>
            <a:r>
              <a:rPr sz="1950" spc="5" dirty="0">
                <a:latin typeface="Palatino Linotype"/>
                <a:cs typeface="Palatino Linotype"/>
              </a:rPr>
              <a:t>τ</a:t>
            </a:r>
            <a:r>
              <a:rPr sz="1950" spc="10" dirty="0">
                <a:latin typeface="Palatino Linotype"/>
                <a:cs typeface="Palatino Linotype"/>
              </a:rPr>
              <a:t>έ</a:t>
            </a:r>
            <a:r>
              <a:rPr sz="1950" dirty="0">
                <a:latin typeface="Palatino Linotype"/>
                <a:cs typeface="Palatino Linotype"/>
              </a:rPr>
              <a:t>λε</a:t>
            </a:r>
            <a:r>
              <a:rPr sz="1950" spc="15" dirty="0">
                <a:latin typeface="Palatino Linotype"/>
                <a:cs typeface="Palatino Linotype"/>
              </a:rPr>
              <a:t>σ</a:t>
            </a:r>
            <a:r>
              <a:rPr sz="1950" spc="10" dirty="0">
                <a:latin typeface="Palatino Linotype"/>
                <a:cs typeface="Palatino Linotype"/>
              </a:rPr>
              <a:t>η</a:t>
            </a:r>
            <a:endParaRPr sz="1950">
              <a:latin typeface="Palatino Linotype"/>
              <a:cs typeface="Palatino Linotype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492122" y="2727452"/>
            <a:ext cx="4295140" cy="32575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950" spc="5" dirty="0">
                <a:latin typeface="Palatino Linotype"/>
                <a:cs typeface="Palatino Linotype"/>
              </a:rPr>
              <a:t>παρόμοιων </a:t>
            </a:r>
            <a:r>
              <a:rPr sz="1950" spc="10" dirty="0">
                <a:latin typeface="Palatino Linotype"/>
                <a:cs typeface="Palatino Linotype"/>
              </a:rPr>
              <a:t>αποτρόπαιων</a:t>
            </a:r>
            <a:r>
              <a:rPr sz="1950" spc="-55" dirty="0">
                <a:latin typeface="Palatino Linotype"/>
                <a:cs typeface="Palatino Linotype"/>
              </a:rPr>
              <a:t> </a:t>
            </a:r>
            <a:r>
              <a:rPr sz="1950" spc="5" dirty="0">
                <a:latin typeface="Palatino Linotype"/>
                <a:cs typeface="Palatino Linotype"/>
              </a:rPr>
              <a:t>ενεργειών</a:t>
            </a:r>
            <a:r>
              <a:rPr sz="1950" i="1" spc="5" dirty="0">
                <a:latin typeface="Palatino Linotype"/>
                <a:cs typeface="Palatino Linotype"/>
              </a:rPr>
              <a:t>.</a:t>
            </a:r>
            <a:endParaRPr sz="1950">
              <a:latin typeface="Palatino Linotype"/>
              <a:cs typeface="Palatino Linotype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355621" y="3139327"/>
            <a:ext cx="127461" cy="16876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4320921" y="3052064"/>
            <a:ext cx="1871345" cy="32575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1438910" algn="l"/>
              </a:tabLst>
            </a:pPr>
            <a:r>
              <a:rPr sz="1950" dirty="0">
                <a:latin typeface="Palatino Linotype"/>
                <a:cs typeface="Palatino Linotype"/>
              </a:rPr>
              <a:t>συνειρμ</a:t>
            </a:r>
            <a:r>
              <a:rPr sz="1950" spc="5" dirty="0">
                <a:latin typeface="Palatino Linotype"/>
                <a:cs typeface="Palatino Linotype"/>
              </a:rPr>
              <a:t>ό</a:t>
            </a:r>
            <a:r>
              <a:rPr sz="1950" dirty="0">
                <a:latin typeface="Palatino Linotype"/>
                <a:cs typeface="Palatino Linotype"/>
              </a:rPr>
              <a:t>	</a:t>
            </a:r>
            <a:r>
              <a:rPr sz="1950" spc="5" dirty="0">
                <a:latin typeface="Palatino Linotype"/>
                <a:cs typeface="Palatino Linotype"/>
              </a:rPr>
              <a:t>στη</a:t>
            </a:r>
            <a:endParaRPr sz="1950">
              <a:latin typeface="Palatino Linotype"/>
              <a:cs typeface="Palatino Linotype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492122" y="3052064"/>
            <a:ext cx="3143250" cy="6261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1000"/>
              </a:lnSpc>
              <a:spcBef>
                <a:spcPts val="95"/>
              </a:spcBef>
              <a:tabLst>
                <a:tab pos="1373505" algn="l"/>
                <a:tab pos="1693545" algn="l"/>
                <a:tab pos="1931035" algn="l"/>
              </a:tabLst>
            </a:pPr>
            <a:r>
              <a:rPr sz="1950" spc="5" dirty="0">
                <a:latin typeface="Palatino Linotype"/>
                <a:cs typeface="Palatino Linotype"/>
              </a:rPr>
              <a:t>Δημιουργεί		</a:t>
            </a:r>
            <a:r>
              <a:rPr sz="1950" dirty="0">
                <a:latin typeface="Palatino Linotype"/>
                <a:cs typeface="Palatino Linotype"/>
              </a:rPr>
              <a:t>ισχυρό  συνείδη</a:t>
            </a:r>
            <a:r>
              <a:rPr sz="1950" spc="15" dirty="0">
                <a:latin typeface="Palatino Linotype"/>
                <a:cs typeface="Palatino Linotype"/>
              </a:rPr>
              <a:t>σ</a:t>
            </a:r>
            <a:r>
              <a:rPr sz="1950" spc="10" dirty="0">
                <a:latin typeface="Palatino Linotype"/>
                <a:cs typeface="Palatino Linotype"/>
              </a:rPr>
              <a:t>η</a:t>
            </a:r>
            <a:r>
              <a:rPr sz="1950" dirty="0">
                <a:latin typeface="Palatino Linotype"/>
                <a:cs typeface="Palatino Linotype"/>
              </a:rPr>
              <a:t>	</a:t>
            </a:r>
            <a:r>
              <a:rPr sz="1950" spc="10" dirty="0">
                <a:latin typeface="Palatino Linotype"/>
                <a:cs typeface="Palatino Linotype"/>
              </a:rPr>
              <a:t>του</a:t>
            </a:r>
            <a:r>
              <a:rPr sz="1950" dirty="0">
                <a:latin typeface="Palatino Linotype"/>
                <a:cs typeface="Palatino Linotype"/>
              </a:rPr>
              <a:t>	</a:t>
            </a:r>
            <a:r>
              <a:rPr sz="1950" spc="5" dirty="0">
                <a:latin typeface="Palatino Linotype"/>
                <a:cs typeface="Palatino Linotype"/>
              </a:rPr>
              <a:t>παρ</a:t>
            </a:r>
            <a:r>
              <a:rPr sz="1950" spc="10" dirty="0">
                <a:latin typeface="Palatino Linotype"/>
                <a:cs typeface="Palatino Linotype"/>
              </a:rPr>
              <a:t>α</a:t>
            </a:r>
            <a:r>
              <a:rPr sz="1950" spc="5" dirty="0">
                <a:latin typeface="Palatino Linotype"/>
                <a:cs typeface="Palatino Linotype"/>
              </a:rPr>
              <a:t>βάτη</a:t>
            </a:r>
            <a:endParaRPr sz="1950">
              <a:latin typeface="Palatino Linotype"/>
              <a:cs typeface="Palatino Linotype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767453" y="3352292"/>
            <a:ext cx="1424940" cy="32575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1286510" algn="l"/>
              </a:tabLst>
            </a:pPr>
            <a:r>
              <a:rPr sz="1950" spc="5" dirty="0">
                <a:latin typeface="Palatino Linotype"/>
                <a:cs typeface="Palatino Linotype"/>
              </a:rPr>
              <a:t>(</a:t>
            </a:r>
            <a:r>
              <a:rPr sz="1950" spc="20" dirty="0">
                <a:latin typeface="Palatino Linotype"/>
                <a:cs typeface="Palatino Linotype"/>
              </a:rPr>
              <a:t>έ</a:t>
            </a:r>
            <a:r>
              <a:rPr sz="1950" spc="5" dirty="0">
                <a:latin typeface="Palatino Linotype"/>
                <a:cs typeface="Palatino Linotype"/>
              </a:rPr>
              <a:t>γ</a:t>
            </a:r>
            <a:r>
              <a:rPr sz="1950" spc="20" dirty="0">
                <a:latin typeface="Palatino Linotype"/>
                <a:cs typeface="Palatino Linotype"/>
              </a:rPr>
              <a:t>κ</a:t>
            </a:r>
            <a:r>
              <a:rPr sz="1950" spc="15" dirty="0">
                <a:latin typeface="Palatino Linotype"/>
                <a:cs typeface="Palatino Linotype"/>
              </a:rPr>
              <a:t>λ</a:t>
            </a:r>
            <a:r>
              <a:rPr sz="1950" spc="10" dirty="0">
                <a:latin typeface="Palatino Linotype"/>
                <a:cs typeface="Palatino Linotype"/>
              </a:rPr>
              <a:t>η</a:t>
            </a:r>
            <a:r>
              <a:rPr sz="1950" dirty="0">
                <a:latin typeface="Palatino Linotype"/>
                <a:cs typeface="Palatino Linotype"/>
              </a:rPr>
              <a:t>μ</a:t>
            </a:r>
            <a:r>
              <a:rPr sz="1950" spc="10" dirty="0">
                <a:latin typeface="Palatino Linotype"/>
                <a:cs typeface="Palatino Linotype"/>
              </a:rPr>
              <a:t>α</a:t>
            </a:r>
            <a:r>
              <a:rPr sz="1950" dirty="0">
                <a:latin typeface="Palatino Linotype"/>
                <a:cs typeface="Palatino Linotype"/>
              </a:rPr>
              <a:t>	</a:t>
            </a:r>
            <a:r>
              <a:rPr sz="1950" i="1" spc="5" dirty="0">
                <a:latin typeface="Palatino Linotype"/>
                <a:cs typeface="Palatino Linotype"/>
              </a:rPr>
              <a:t>=</a:t>
            </a:r>
            <a:endParaRPr sz="1950">
              <a:latin typeface="Palatino Linotype"/>
              <a:cs typeface="Palatino Linotype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492122" y="3654298"/>
            <a:ext cx="4699000" cy="6261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1000"/>
              </a:lnSpc>
              <a:spcBef>
                <a:spcPts val="95"/>
              </a:spcBef>
            </a:pPr>
            <a:r>
              <a:rPr sz="1950" spc="5" dirty="0">
                <a:latin typeface="Palatino Linotype"/>
                <a:cs typeface="Palatino Linotype"/>
              </a:rPr>
              <a:t>θανατική ποινή) που </a:t>
            </a:r>
            <a:r>
              <a:rPr sz="1950" spc="10" dirty="0">
                <a:latin typeface="Palatino Linotype"/>
                <a:cs typeface="Palatino Linotype"/>
              </a:rPr>
              <a:t>αποθαρρύνει </a:t>
            </a:r>
            <a:r>
              <a:rPr sz="1950" dirty="0">
                <a:latin typeface="Palatino Linotype"/>
                <a:cs typeface="Palatino Linotype"/>
              </a:rPr>
              <a:t>την  </a:t>
            </a:r>
            <a:r>
              <a:rPr sz="1950" spc="5" dirty="0">
                <a:latin typeface="Palatino Linotype"/>
                <a:cs typeface="Palatino Linotype"/>
              </a:rPr>
              <a:t>τέλεση παρόμοιων</a:t>
            </a:r>
            <a:r>
              <a:rPr sz="1950" spc="10" dirty="0">
                <a:latin typeface="Palatino Linotype"/>
                <a:cs typeface="Palatino Linotype"/>
              </a:rPr>
              <a:t> </a:t>
            </a:r>
            <a:r>
              <a:rPr sz="1950" spc="5" dirty="0">
                <a:latin typeface="Palatino Linotype"/>
                <a:cs typeface="Palatino Linotype"/>
              </a:rPr>
              <a:t>πράξεων</a:t>
            </a:r>
            <a:r>
              <a:rPr sz="1950" i="1" spc="5" dirty="0">
                <a:latin typeface="Palatino Linotype"/>
                <a:cs typeface="Palatino Linotype"/>
              </a:rPr>
              <a:t>.</a:t>
            </a:r>
            <a:endParaRPr sz="1950">
              <a:latin typeface="Palatino Linotype"/>
              <a:cs typeface="Palatino Linotype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1355621" y="4692282"/>
            <a:ext cx="127461" cy="16876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1492122" y="4605273"/>
            <a:ext cx="2508885" cy="6261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1000"/>
              </a:lnSpc>
              <a:spcBef>
                <a:spcPts val="95"/>
              </a:spcBef>
              <a:tabLst>
                <a:tab pos="1094740" algn="l"/>
                <a:tab pos="1275715" algn="l"/>
              </a:tabLst>
            </a:pPr>
            <a:r>
              <a:rPr sz="1950" dirty="0">
                <a:latin typeface="Palatino Linotype"/>
                <a:cs typeface="Palatino Linotype"/>
              </a:rPr>
              <a:t>Συνισ</a:t>
            </a:r>
            <a:r>
              <a:rPr sz="1950" spc="-5" dirty="0">
                <a:latin typeface="Palatino Linotype"/>
                <a:cs typeface="Palatino Linotype"/>
              </a:rPr>
              <a:t>τ</a:t>
            </a:r>
            <a:r>
              <a:rPr sz="1950" spc="5" dirty="0">
                <a:latin typeface="Palatino Linotype"/>
                <a:cs typeface="Palatino Linotype"/>
              </a:rPr>
              <a:t>ά,</a:t>
            </a:r>
            <a:r>
              <a:rPr sz="1950" dirty="0">
                <a:latin typeface="Palatino Linotype"/>
                <a:cs typeface="Palatino Linotype"/>
              </a:rPr>
              <a:t>		ε</a:t>
            </a:r>
            <a:r>
              <a:rPr sz="1950" spc="20" dirty="0">
                <a:latin typeface="Palatino Linotype"/>
                <a:cs typeface="Palatino Linotype"/>
              </a:rPr>
              <a:t>π</a:t>
            </a:r>
            <a:r>
              <a:rPr sz="1950" spc="5" dirty="0">
                <a:latin typeface="Palatino Linotype"/>
                <a:cs typeface="Palatino Linotype"/>
              </a:rPr>
              <a:t>ομένως,  </a:t>
            </a:r>
            <a:r>
              <a:rPr sz="1950" spc="10" dirty="0">
                <a:latin typeface="Palatino Linotype"/>
                <a:cs typeface="Palatino Linotype"/>
              </a:rPr>
              <a:t>μείωση	της</a:t>
            </a:r>
            <a:endParaRPr sz="1950">
              <a:latin typeface="Palatino Linotype"/>
              <a:cs typeface="Palatino Linotype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206876" y="4905502"/>
            <a:ext cx="2263140" cy="32575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950" spc="5" dirty="0">
                <a:latin typeface="Palatino Linotype"/>
                <a:cs typeface="Palatino Linotype"/>
              </a:rPr>
              <a:t>εγκληματικότητας</a:t>
            </a:r>
            <a:r>
              <a:rPr sz="1950" i="1" spc="5" dirty="0">
                <a:latin typeface="Palatino Linotype"/>
                <a:cs typeface="Palatino Linotype"/>
              </a:rPr>
              <a:t>.</a:t>
            </a:r>
            <a:endParaRPr sz="1950">
              <a:latin typeface="Palatino Linotype"/>
              <a:cs typeface="Palatino Linotype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492122" y="5205424"/>
            <a:ext cx="3100070" cy="32575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1701164" algn="l"/>
              </a:tabLst>
            </a:pPr>
            <a:r>
              <a:rPr sz="1950" spc="5" dirty="0">
                <a:latin typeface="Palatino Linotype"/>
                <a:cs typeface="Palatino Linotype"/>
              </a:rPr>
              <a:t>επομένως,	δικαιώνεται</a:t>
            </a:r>
            <a:endParaRPr sz="1950">
              <a:latin typeface="Palatino Linotype"/>
              <a:cs typeface="Palatino Linotype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035677" y="5205424"/>
            <a:ext cx="288925" cy="32575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950" spc="5" dirty="0">
                <a:latin typeface="Palatino Linotype"/>
                <a:cs typeface="Palatino Linotype"/>
              </a:rPr>
              <a:t>εκ</a:t>
            </a:r>
            <a:endParaRPr sz="1950">
              <a:latin typeface="Palatino Linotype"/>
              <a:cs typeface="Palatino Linotype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459604" y="4605273"/>
            <a:ext cx="1733550" cy="92646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14"/>
              </a:spcBef>
              <a:tabLst>
                <a:tab pos="812165" algn="l"/>
                <a:tab pos="1437005" algn="l"/>
              </a:tabLst>
            </a:pPr>
            <a:r>
              <a:rPr sz="1950" spc="10" dirty="0">
                <a:latin typeface="Palatino Linotype"/>
                <a:cs typeface="Palatino Linotype"/>
              </a:rPr>
              <a:t>μέσο	</a:t>
            </a:r>
            <a:r>
              <a:rPr sz="1950" spc="5" dirty="0">
                <a:latin typeface="Palatino Linotype"/>
                <a:cs typeface="Palatino Linotype"/>
              </a:rPr>
              <a:t>γ</a:t>
            </a:r>
            <a:r>
              <a:rPr sz="1950" spc="-5" dirty="0">
                <a:latin typeface="Palatino Linotype"/>
                <a:cs typeface="Palatino Linotype"/>
              </a:rPr>
              <a:t>ι</a:t>
            </a:r>
            <a:r>
              <a:rPr sz="1950" spc="10" dirty="0">
                <a:latin typeface="Palatino Linotype"/>
                <a:cs typeface="Palatino Linotype"/>
              </a:rPr>
              <a:t>α</a:t>
            </a:r>
            <a:r>
              <a:rPr sz="1950" dirty="0">
                <a:latin typeface="Palatino Linotype"/>
                <a:cs typeface="Palatino Linotype"/>
              </a:rPr>
              <a:t>	</a:t>
            </a:r>
            <a:r>
              <a:rPr sz="1950" spc="10" dirty="0">
                <a:latin typeface="Palatino Linotype"/>
                <a:cs typeface="Palatino Linotype"/>
              </a:rPr>
              <a:t>τη</a:t>
            </a:r>
            <a:endParaRPr sz="1950">
              <a:latin typeface="Palatino Linotype"/>
              <a:cs typeface="Palatino Linotype"/>
            </a:endParaRPr>
          </a:p>
          <a:p>
            <a:pPr marR="6350" algn="r">
              <a:lnSpc>
                <a:spcPct val="100000"/>
              </a:lnSpc>
              <a:spcBef>
                <a:spcPts val="25"/>
              </a:spcBef>
            </a:pPr>
            <a:r>
              <a:rPr sz="1950" spc="15" dirty="0">
                <a:latin typeface="Palatino Linotype"/>
                <a:cs typeface="Palatino Linotype"/>
              </a:rPr>
              <a:t>Κ</a:t>
            </a:r>
            <a:r>
              <a:rPr sz="1950" spc="5" dirty="0">
                <a:latin typeface="Palatino Linotype"/>
                <a:cs typeface="Palatino Linotype"/>
              </a:rPr>
              <a:t>αι,</a:t>
            </a:r>
            <a:endParaRPr sz="1950">
              <a:latin typeface="Palatino Linotype"/>
              <a:cs typeface="Palatino Linotype"/>
            </a:endParaRPr>
          </a:p>
          <a:p>
            <a:pPr marR="5080" algn="r">
              <a:lnSpc>
                <a:spcPct val="100000"/>
              </a:lnSpc>
              <a:spcBef>
                <a:spcPts val="25"/>
              </a:spcBef>
            </a:pPr>
            <a:r>
              <a:rPr sz="1950" spc="10" dirty="0">
                <a:latin typeface="Palatino Linotype"/>
                <a:cs typeface="Palatino Linotype"/>
              </a:rPr>
              <a:t>του</a:t>
            </a:r>
            <a:endParaRPr sz="1950">
              <a:latin typeface="Palatino Linotype"/>
              <a:cs typeface="Palatino Linotype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492122" y="5506339"/>
            <a:ext cx="1913889" cy="32575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950" spc="5" dirty="0">
                <a:latin typeface="Palatino Linotype"/>
                <a:cs typeface="Palatino Linotype"/>
              </a:rPr>
              <a:t>αποτελέσματος</a:t>
            </a:r>
            <a:r>
              <a:rPr sz="1950" i="1" spc="5" dirty="0">
                <a:latin typeface="Palatino Linotype"/>
                <a:cs typeface="Palatino Linotype"/>
              </a:rPr>
              <a:t>.</a:t>
            </a:r>
            <a:endParaRPr sz="1950">
              <a:latin typeface="Palatino Linotype"/>
              <a:cs typeface="Palatino Linotype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1143761" y="1575053"/>
            <a:ext cx="5398135" cy="0"/>
          </a:xfrm>
          <a:custGeom>
            <a:avLst/>
            <a:gdLst/>
            <a:ahLst/>
            <a:cxnLst/>
            <a:rect l="l" t="t" r="r" b="b"/>
            <a:pathLst>
              <a:path w="5398134">
                <a:moveTo>
                  <a:pt x="0" y="0"/>
                </a:moveTo>
                <a:lnTo>
                  <a:pt x="5398008" y="0"/>
                </a:lnTo>
              </a:path>
            </a:pathLst>
          </a:custGeom>
          <a:ln w="38100">
            <a:solidFill>
              <a:srgbClr val="747676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82039" y="723900"/>
            <a:ext cx="11338560" cy="7239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082039" y="754506"/>
            <a:ext cx="113385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26129">
              <a:lnSpc>
                <a:spcPct val="100000"/>
              </a:lnSpc>
              <a:spcBef>
                <a:spcPts val="100"/>
              </a:spcBef>
              <a:tabLst>
                <a:tab pos="6969125" algn="l"/>
              </a:tabLst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ΛΟΓΟΣ	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ΑΝΤΙΛΟΓΟΣ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022592" y="1802892"/>
            <a:ext cx="5398008" cy="722680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255256" y="1939544"/>
            <a:ext cx="164592" cy="21335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404861" y="1834388"/>
            <a:ext cx="4863465" cy="404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" marR="45085" indent="83185" algn="ctr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Οι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σύγχρονες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κοινωνίες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διαθέτουν  άλλα,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πιο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αποτελεσματικά μέσα</a:t>
            </a:r>
            <a:r>
              <a:rPr sz="24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για 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την καταπολέμηση</a:t>
            </a:r>
            <a:r>
              <a:rPr sz="24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της</a:t>
            </a:r>
            <a:endParaRPr sz="2400">
              <a:latin typeface="Arial"/>
              <a:cs typeface="Arial"/>
            </a:endParaRPr>
          </a:p>
          <a:p>
            <a:pPr marL="181610" marR="173990" indent="-635" algn="ctr">
              <a:lnSpc>
                <a:spcPct val="100000"/>
              </a:lnSpc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εγκληματικότητας: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παιδεία,  μόρφωση,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θεσμούς 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κοινωνικοποίησης,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υψηλό</a:t>
            </a:r>
            <a:r>
              <a:rPr sz="24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βιοτικό</a:t>
            </a:r>
            <a:endParaRPr sz="2400">
              <a:latin typeface="Arial"/>
              <a:cs typeface="Arial"/>
            </a:endParaRPr>
          </a:p>
          <a:p>
            <a:pPr marL="12065" marR="5080" algn="ctr">
              <a:lnSpc>
                <a:spcPct val="100000"/>
              </a:lnSpc>
              <a:tabLst>
                <a:tab pos="2675890" algn="l"/>
              </a:tabLst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επίπεδο,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ε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υ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κα</a:t>
            </a:r>
            <a:r>
              <a:rPr sz="2400" spc="5" dirty="0">
                <a:solidFill>
                  <a:srgbClr val="FFFFFF"/>
                </a:solidFill>
                <a:latin typeface="Arial"/>
                <a:cs typeface="Arial"/>
              </a:rPr>
              <a:t>ι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ρ</a:t>
            </a:r>
            <a:r>
              <a:rPr sz="2400" spc="5" dirty="0">
                <a:solidFill>
                  <a:srgbClr val="FFFFFF"/>
                </a:solidFill>
                <a:latin typeface="Arial"/>
                <a:cs typeface="Arial"/>
              </a:rPr>
              <a:t>ί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ες	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ε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παγγελματ</a:t>
            </a:r>
            <a:r>
              <a:rPr sz="2400" spc="5" dirty="0">
                <a:solidFill>
                  <a:srgbClr val="FFFFFF"/>
                </a:solidFill>
                <a:latin typeface="Arial"/>
                <a:cs typeface="Arial"/>
              </a:rPr>
              <a:t>ι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κέ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ς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, 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κοινωνικές, οικονομικές. Επομένως  αποτελεί αναχρονισμό,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κατάλοιπο  της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νομοθεσίας αυταρχικών 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κοινωνιών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του</a:t>
            </a:r>
            <a:r>
              <a:rPr sz="24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παρελθόντος.</a:t>
            </a:r>
            <a:endParaRPr sz="24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432236" y="1941463"/>
            <a:ext cx="196734" cy="24801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638426" y="1817623"/>
            <a:ext cx="4408170" cy="4679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29310" algn="l"/>
                <a:tab pos="1710055" algn="l"/>
                <a:tab pos="3305810" algn="l"/>
              </a:tabLst>
            </a:pPr>
            <a:r>
              <a:rPr dirty="0"/>
              <a:t>Αν	</a:t>
            </a:r>
            <a:r>
              <a:rPr spc="-5" dirty="0"/>
              <a:t>και	σκληρό	μέτρο,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638426" y="2259584"/>
            <a:ext cx="4409440" cy="4679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859405" algn="l"/>
              </a:tabLst>
            </a:pPr>
            <a:r>
              <a:rPr sz="2900" spc="-5" dirty="0">
                <a:latin typeface="Palatino Linotype"/>
                <a:cs typeface="Palatino Linotype"/>
              </a:rPr>
              <a:t>συνιστά,</a:t>
            </a:r>
            <a:r>
              <a:rPr sz="2900" spc="305" dirty="0">
                <a:latin typeface="Palatino Linotype"/>
                <a:cs typeface="Palatino Linotype"/>
              </a:rPr>
              <a:t> </a:t>
            </a:r>
            <a:r>
              <a:rPr sz="2900" spc="-5" dirty="0">
                <a:latin typeface="Palatino Linotype"/>
                <a:cs typeface="Palatino Linotype"/>
              </a:rPr>
              <a:t>όμως,	μέσο</a:t>
            </a:r>
            <a:r>
              <a:rPr sz="2900" spc="235" dirty="0">
                <a:latin typeface="Palatino Linotype"/>
                <a:cs typeface="Palatino Linotype"/>
              </a:rPr>
              <a:t> </a:t>
            </a:r>
            <a:r>
              <a:rPr sz="2900" spc="-5" dirty="0">
                <a:latin typeface="Palatino Linotype"/>
                <a:cs typeface="Palatino Linotype"/>
              </a:rPr>
              <a:t>για</a:t>
            </a:r>
            <a:endParaRPr sz="2900">
              <a:latin typeface="Palatino Linotype"/>
              <a:cs typeface="Palatino Linotype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638426" y="2701544"/>
            <a:ext cx="2747645" cy="4679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495425" algn="l"/>
              </a:tabLst>
            </a:pPr>
            <a:r>
              <a:rPr sz="2900" spc="-5" dirty="0">
                <a:latin typeface="Palatino Linotype"/>
                <a:cs typeface="Palatino Linotype"/>
              </a:rPr>
              <a:t>τ</a:t>
            </a:r>
            <a:r>
              <a:rPr sz="2900" dirty="0">
                <a:latin typeface="Palatino Linotype"/>
                <a:cs typeface="Palatino Linotype"/>
              </a:rPr>
              <a:t>η	μ</a:t>
            </a:r>
            <a:r>
              <a:rPr sz="2900" spc="5" dirty="0">
                <a:latin typeface="Palatino Linotype"/>
                <a:cs typeface="Palatino Linotype"/>
              </a:rPr>
              <a:t>ε</a:t>
            </a:r>
            <a:r>
              <a:rPr sz="2900" spc="-5" dirty="0">
                <a:latin typeface="Palatino Linotype"/>
                <a:cs typeface="Palatino Linotype"/>
              </a:rPr>
              <a:t>ίω</a:t>
            </a:r>
            <a:r>
              <a:rPr sz="2900" spc="-25" dirty="0">
                <a:latin typeface="Palatino Linotype"/>
                <a:cs typeface="Palatino Linotype"/>
              </a:rPr>
              <a:t>σ</a:t>
            </a:r>
            <a:r>
              <a:rPr sz="2900" dirty="0">
                <a:latin typeface="Palatino Linotype"/>
                <a:cs typeface="Palatino Linotype"/>
              </a:rPr>
              <a:t>η</a:t>
            </a:r>
            <a:endParaRPr sz="2900">
              <a:latin typeface="Palatino Linotype"/>
              <a:cs typeface="Palatino Linotype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638426" y="2701544"/>
            <a:ext cx="4408805" cy="909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810635">
              <a:lnSpc>
                <a:spcPct val="100000"/>
              </a:lnSpc>
              <a:spcBef>
                <a:spcPts val="100"/>
              </a:spcBef>
              <a:tabLst>
                <a:tab pos="3691890" algn="l"/>
              </a:tabLst>
            </a:pPr>
            <a:r>
              <a:rPr sz="2900" dirty="0">
                <a:latin typeface="Palatino Linotype"/>
                <a:cs typeface="Palatino Linotype"/>
              </a:rPr>
              <a:t>τ</a:t>
            </a:r>
            <a:r>
              <a:rPr sz="2900" spc="-20" dirty="0">
                <a:latin typeface="Palatino Linotype"/>
                <a:cs typeface="Palatino Linotype"/>
              </a:rPr>
              <a:t>η</a:t>
            </a:r>
            <a:r>
              <a:rPr sz="2900" dirty="0">
                <a:latin typeface="Palatino Linotype"/>
                <a:cs typeface="Palatino Linotype"/>
              </a:rPr>
              <a:t>ς  </a:t>
            </a:r>
            <a:r>
              <a:rPr sz="2900" spc="-5" dirty="0">
                <a:latin typeface="Palatino Linotype"/>
                <a:cs typeface="Palatino Linotype"/>
              </a:rPr>
              <a:t>ε</a:t>
            </a:r>
            <a:r>
              <a:rPr sz="2900" spc="5" dirty="0">
                <a:latin typeface="Palatino Linotype"/>
                <a:cs typeface="Palatino Linotype"/>
              </a:rPr>
              <a:t>γ</a:t>
            </a:r>
            <a:r>
              <a:rPr sz="2900" spc="-5" dirty="0">
                <a:latin typeface="Palatino Linotype"/>
                <a:cs typeface="Palatino Linotype"/>
              </a:rPr>
              <a:t>κλ</a:t>
            </a:r>
            <a:r>
              <a:rPr sz="2900" spc="-15" dirty="0">
                <a:latin typeface="Palatino Linotype"/>
                <a:cs typeface="Palatino Linotype"/>
              </a:rPr>
              <a:t>η</a:t>
            </a:r>
            <a:r>
              <a:rPr sz="2900" dirty="0">
                <a:latin typeface="Palatino Linotype"/>
                <a:cs typeface="Palatino Linotype"/>
              </a:rPr>
              <a:t>μ</a:t>
            </a:r>
            <a:r>
              <a:rPr sz="2900" spc="-20" dirty="0">
                <a:latin typeface="Palatino Linotype"/>
                <a:cs typeface="Palatino Linotype"/>
              </a:rPr>
              <a:t>α</a:t>
            </a:r>
            <a:r>
              <a:rPr sz="2900" dirty="0">
                <a:latin typeface="Palatino Linotype"/>
                <a:cs typeface="Palatino Linotype"/>
              </a:rPr>
              <a:t>τικότ</a:t>
            </a:r>
            <a:r>
              <a:rPr sz="2900" spc="-20" dirty="0">
                <a:latin typeface="Palatino Linotype"/>
                <a:cs typeface="Palatino Linotype"/>
              </a:rPr>
              <a:t>η</a:t>
            </a:r>
            <a:r>
              <a:rPr sz="2900" dirty="0">
                <a:latin typeface="Palatino Linotype"/>
                <a:cs typeface="Palatino Linotype"/>
              </a:rPr>
              <a:t>τ</a:t>
            </a:r>
            <a:r>
              <a:rPr sz="2900" spc="-15" dirty="0">
                <a:latin typeface="Palatino Linotype"/>
                <a:cs typeface="Palatino Linotype"/>
              </a:rPr>
              <a:t>α</a:t>
            </a:r>
            <a:r>
              <a:rPr sz="2900" spc="5" dirty="0">
                <a:latin typeface="Palatino Linotype"/>
                <a:cs typeface="Palatino Linotype"/>
              </a:rPr>
              <a:t>ς</a:t>
            </a:r>
            <a:r>
              <a:rPr sz="2900" i="1" dirty="0">
                <a:latin typeface="Palatino Linotype"/>
                <a:cs typeface="Palatino Linotype"/>
              </a:rPr>
              <a:t>.	</a:t>
            </a:r>
            <a:r>
              <a:rPr sz="2900" dirty="0">
                <a:latin typeface="Palatino Linotype"/>
                <a:cs typeface="Palatino Linotype"/>
              </a:rPr>
              <a:t>Κα</a:t>
            </a:r>
            <a:r>
              <a:rPr sz="2900" spc="-15" dirty="0">
                <a:latin typeface="Palatino Linotype"/>
                <a:cs typeface="Palatino Linotype"/>
              </a:rPr>
              <a:t>ι</a:t>
            </a:r>
            <a:r>
              <a:rPr sz="2900" dirty="0">
                <a:latin typeface="Palatino Linotype"/>
                <a:cs typeface="Palatino Linotype"/>
              </a:rPr>
              <a:t>,</a:t>
            </a:r>
            <a:endParaRPr sz="2900">
              <a:latin typeface="Palatino Linotype"/>
              <a:cs typeface="Palatino Linotype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638426" y="3585717"/>
            <a:ext cx="4408170" cy="909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  <a:tabLst>
                <a:tab pos="2353310" algn="l"/>
              </a:tabLst>
            </a:pPr>
            <a:r>
              <a:rPr sz="2900" spc="-5" dirty="0">
                <a:latin typeface="Palatino Linotype"/>
                <a:cs typeface="Palatino Linotype"/>
              </a:rPr>
              <a:t>επομέν</a:t>
            </a:r>
            <a:r>
              <a:rPr sz="2900" spc="-15" dirty="0">
                <a:latin typeface="Palatino Linotype"/>
                <a:cs typeface="Palatino Linotype"/>
              </a:rPr>
              <a:t>ω</a:t>
            </a:r>
            <a:r>
              <a:rPr sz="2900" dirty="0">
                <a:latin typeface="Palatino Linotype"/>
                <a:cs typeface="Palatino Linotype"/>
              </a:rPr>
              <a:t>ς,	</a:t>
            </a:r>
            <a:r>
              <a:rPr sz="2900" spc="-5" dirty="0">
                <a:latin typeface="Palatino Linotype"/>
                <a:cs typeface="Palatino Linotype"/>
              </a:rPr>
              <a:t>δικα</a:t>
            </a:r>
            <a:r>
              <a:rPr sz="2900" spc="-20" dirty="0">
                <a:latin typeface="Palatino Linotype"/>
                <a:cs typeface="Palatino Linotype"/>
              </a:rPr>
              <a:t>ι</a:t>
            </a:r>
            <a:r>
              <a:rPr sz="2900" spc="-5" dirty="0">
                <a:latin typeface="Palatino Linotype"/>
                <a:cs typeface="Palatino Linotype"/>
              </a:rPr>
              <a:t>ώνεται  </a:t>
            </a:r>
            <a:r>
              <a:rPr sz="2900" dirty="0">
                <a:latin typeface="Palatino Linotype"/>
                <a:cs typeface="Palatino Linotype"/>
              </a:rPr>
              <a:t>εκ του</a:t>
            </a:r>
            <a:r>
              <a:rPr sz="2900" spc="-60" dirty="0">
                <a:latin typeface="Palatino Linotype"/>
                <a:cs typeface="Palatino Linotype"/>
              </a:rPr>
              <a:t> </a:t>
            </a:r>
            <a:r>
              <a:rPr sz="2900" dirty="0">
                <a:latin typeface="Palatino Linotype"/>
                <a:cs typeface="Palatino Linotype"/>
              </a:rPr>
              <a:t>αποτελέσματος</a:t>
            </a:r>
            <a:r>
              <a:rPr sz="2900" i="1" dirty="0">
                <a:latin typeface="Palatino Linotype"/>
                <a:cs typeface="Palatino Linotype"/>
              </a:rPr>
              <a:t>.</a:t>
            </a:r>
            <a:endParaRPr sz="2900">
              <a:latin typeface="Palatino Linotype"/>
              <a:cs typeface="Palatino Linotype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143761" y="1575053"/>
            <a:ext cx="5398135" cy="0"/>
          </a:xfrm>
          <a:custGeom>
            <a:avLst/>
            <a:gdLst/>
            <a:ahLst/>
            <a:cxnLst/>
            <a:rect l="l" t="t" r="r" b="b"/>
            <a:pathLst>
              <a:path w="5398134">
                <a:moveTo>
                  <a:pt x="0" y="0"/>
                </a:moveTo>
                <a:lnTo>
                  <a:pt x="5398008" y="0"/>
                </a:lnTo>
              </a:path>
            </a:pathLst>
          </a:custGeom>
          <a:ln w="38100">
            <a:solidFill>
              <a:srgbClr val="747676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82039" y="723900"/>
            <a:ext cx="11338560" cy="7239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082039" y="754506"/>
            <a:ext cx="113385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26129">
              <a:lnSpc>
                <a:spcPct val="100000"/>
              </a:lnSpc>
              <a:spcBef>
                <a:spcPts val="100"/>
              </a:spcBef>
              <a:tabLst>
                <a:tab pos="6969125" algn="l"/>
              </a:tabLst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ΛΟΓΟΣ	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ΑΝΤΙΛΟΓΟΣ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022592" y="1802892"/>
            <a:ext cx="5398008" cy="722680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156195" y="1939544"/>
            <a:ext cx="164592" cy="21335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314692" y="4134103"/>
            <a:ext cx="164592" cy="2133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022592" y="1834388"/>
            <a:ext cx="5398135" cy="2952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09600" marR="125730" indent="-247015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Δεν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μπορούμε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να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κρίνουμε απόλυτα 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και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τελεσίδικα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κανέναν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άνθρωπο 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πριν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από το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τέλος της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ζωής</a:t>
            </a:r>
            <a:r>
              <a:rPr sz="2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του.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7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7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100">
              <a:latin typeface="Times New Roman"/>
              <a:cs typeface="Times New Roman"/>
            </a:endParaRPr>
          </a:p>
          <a:p>
            <a:pPr marL="842644" marR="284480" indent="-321945">
              <a:lnSpc>
                <a:spcPct val="100000"/>
              </a:lnSpc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Κάθε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άνθρωπος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έχει δικαίωμα</a:t>
            </a:r>
            <a:r>
              <a:rPr sz="24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και 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δυνατότητα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να</a:t>
            </a:r>
            <a:r>
              <a:rPr sz="24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επανορθώσει.</a:t>
            </a:r>
            <a:endParaRPr sz="24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400024" y="1929553"/>
            <a:ext cx="162098" cy="21573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578991" y="1820672"/>
            <a:ext cx="4526915" cy="194881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just">
              <a:lnSpc>
                <a:spcPct val="101000"/>
              </a:lnSpc>
              <a:spcBef>
                <a:spcPts val="90"/>
              </a:spcBef>
            </a:pPr>
            <a:r>
              <a:rPr sz="2500" spc="15" dirty="0"/>
              <a:t>Ο </a:t>
            </a:r>
            <a:r>
              <a:rPr sz="2500" spc="5" dirty="0"/>
              <a:t>άνθρωπος που </a:t>
            </a:r>
            <a:r>
              <a:rPr sz="2500" spc="10" dirty="0"/>
              <a:t>φτάνει σε  τόσο αποτρόπαια εγκλήματα  </a:t>
            </a:r>
            <a:r>
              <a:rPr sz="2500" spc="5" dirty="0"/>
              <a:t>που επισύρουν </a:t>
            </a:r>
            <a:r>
              <a:rPr sz="2500" spc="10" dirty="0"/>
              <a:t>τη </a:t>
            </a:r>
            <a:r>
              <a:rPr sz="2500" spc="5" dirty="0"/>
              <a:t>θανατική  </a:t>
            </a:r>
            <a:r>
              <a:rPr sz="2500" spc="10" dirty="0"/>
              <a:t>ποινή </a:t>
            </a:r>
            <a:r>
              <a:rPr sz="2500" spc="5" dirty="0"/>
              <a:t>είναι </a:t>
            </a:r>
            <a:r>
              <a:rPr sz="2500" spc="10" dirty="0"/>
              <a:t>συνήθως μια τόσο  </a:t>
            </a:r>
            <a:r>
              <a:rPr sz="2500" spc="5" dirty="0"/>
              <a:t>διαταραγμένη</a:t>
            </a:r>
            <a:endParaRPr sz="2500"/>
          </a:p>
        </p:txBody>
      </p:sp>
      <p:sp>
        <p:nvSpPr>
          <p:cNvPr id="10" name="object 10"/>
          <p:cNvSpPr txBox="1"/>
          <p:nvPr/>
        </p:nvSpPr>
        <p:spPr>
          <a:xfrm>
            <a:off x="1578991" y="3744213"/>
            <a:ext cx="4526915" cy="7937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800"/>
              </a:lnSpc>
              <a:spcBef>
                <a:spcPts val="95"/>
              </a:spcBef>
              <a:tabLst>
                <a:tab pos="2467610" algn="l"/>
                <a:tab pos="3027045" algn="l"/>
                <a:tab pos="4239260" algn="l"/>
              </a:tabLst>
            </a:pPr>
            <a:r>
              <a:rPr sz="2500" spc="5" dirty="0">
                <a:latin typeface="Palatino Linotype"/>
                <a:cs typeface="Palatino Linotype"/>
              </a:rPr>
              <a:t>προσ</a:t>
            </a:r>
            <a:r>
              <a:rPr sz="2500" spc="20" dirty="0">
                <a:latin typeface="Palatino Linotype"/>
                <a:cs typeface="Palatino Linotype"/>
              </a:rPr>
              <a:t>ω</a:t>
            </a:r>
            <a:r>
              <a:rPr sz="2500" dirty="0">
                <a:latin typeface="Palatino Linotype"/>
                <a:cs typeface="Palatino Linotype"/>
              </a:rPr>
              <a:t>πι</a:t>
            </a:r>
            <a:r>
              <a:rPr sz="2500" spc="15" dirty="0">
                <a:latin typeface="Palatino Linotype"/>
                <a:cs typeface="Palatino Linotype"/>
              </a:rPr>
              <a:t>κ</a:t>
            </a:r>
            <a:r>
              <a:rPr sz="2500" spc="10" dirty="0">
                <a:latin typeface="Palatino Linotype"/>
                <a:cs typeface="Palatino Linotype"/>
              </a:rPr>
              <a:t>ό</a:t>
            </a:r>
            <a:r>
              <a:rPr sz="2500" spc="15" dirty="0">
                <a:latin typeface="Palatino Linotype"/>
                <a:cs typeface="Palatino Linotype"/>
              </a:rPr>
              <a:t>τ</a:t>
            </a:r>
            <a:r>
              <a:rPr sz="2500" spc="10" dirty="0">
                <a:latin typeface="Palatino Linotype"/>
                <a:cs typeface="Palatino Linotype"/>
              </a:rPr>
              <a:t>ητα</a:t>
            </a:r>
            <a:r>
              <a:rPr sz="2500" dirty="0">
                <a:latin typeface="Palatino Linotype"/>
                <a:cs typeface="Palatino Linotype"/>
              </a:rPr>
              <a:t>		</a:t>
            </a:r>
            <a:r>
              <a:rPr sz="2500" spc="5" dirty="0">
                <a:latin typeface="Palatino Linotype"/>
                <a:cs typeface="Palatino Linotype"/>
              </a:rPr>
              <a:t>πο</a:t>
            </a:r>
            <a:r>
              <a:rPr sz="2500" spc="10" dirty="0">
                <a:latin typeface="Palatino Linotype"/>
                <a:cs typeface="Palatino Linotype"/>
              </a:rPr>
              <a:t>υ</a:t>
            </a:r>
            <a:r>
              <a:rPr sz="2500" dirty="0">
                <a:latin typeface="Palatino Linotype"/>
                <a:cs typeface="Palatino Linotype"/>
              </a:rPr>
              <a:t>	</a:t>
            </a:r>
            <a:r>
              <a:rPr sz="2500" spc="15" dirty="0">
                <a:latin typeface="Palatino Linotype"/>
                <a:cs typeface="Palatino Linotype"/>
              </a:rPr>
              <a:t>οι  </a:t>
            </a:r>
            <a:r>
              <a:rPr sz="2500" spc="5" dirty="0">
                <a:latin typeface="Palatino Linotype"/>
                <a:cs typeface="Palatino Linotype"/>
              </a:rPr>
              <a:t>πιθ</a:t>
            </a:r>
            <a:r>
              <a:rPr sz="2500" spc="20" dirty="0">
                <a:latin typeface="Palatino Linotype"/>
                <a:cs typeface="Palatino Linotype"/>
              </a:rPr>
              <a:t>α</a:t>
            </a:r>
            <a:r>
              <a:rPr sz="2500" spc="10" dirty="0">
                <a:latin typeface="Palatino Linotype"/>
                <a:cs typeface="Palatino Linotype"/>
              </a:rPr>
              <a:t>νό</a:t>
            </a:r>
            <a:r>
              <a:rPr sz="2500" spc="15" dirty="0">
                <a:latin typeface="Palatino Linotype"/>
                <a:cs typeface="Palatino Linotype"/>
              </a:rPr>
              <a:t>τ</a:t>
            </a:r>
            <a:r>
              <a:rPr sz="2500" spc="10" dirty="0">
                <a:latin typeface="Palatino Linotype"/>
                <a:cs typeface="Palatino Linotype"/>
              </a:rPr>
              <a:t>ητ</a:t>
            </a:r>
            <a:r>
              <a:rPr sz="2500" dirty="0">
                <a:latin typeface="Palatino Linotype"/>
                <a:cs typeface="Palatino Linotype"/>
              </a:rPr>
              <a:t>ε</a:t>
            </a:r>
            <a:r>
              <a:rPr sz="2500" spc="5" dirty="0">
                <a:latin typeface="Palatino Linotype"/>
                <a:cs typeface="Palatino Linotype"/>
              </a:rPr>
              <a:t>ς</a:t>
            </a:r>
            <a:r>
              <a:rPr sz="2500" dirty="0">
                <a:latin typeface="Palatino Linotype"/>
                <a:cs typeface="Palatino Linotype"/>
              </a:rPr>
              <a:t>	</a:t>
            </a:r>
            <a:r>
              <a:rPr sz="2500" spc="5" dirty="0">
                <a:latin typeface="Palatino Linotype"/>
                <a:cs typeface="Palatino Linotype"/>
              </a:rPr>
              <a:t>σωφ</a:t>
            </a:r>
            <a:r>
              <a:rPr sz="2500" spc="15" dirty="0">
                <a:latin typeface="Palatino Linotype"/>
                <a:cs typeface="Palatino Linotype"/>
              </a:rPr>
              <a:t>ρ</a:t>
            </a:r>
            <a:r>
              <a:rPr sz="2500" spc="10" dirty="0">
                <a:latin typeface="Palatino Linotype"/>
                <a:cs typeface="Palatino Linotype"/>
              </a:rPr>
              <a:t>ονι</a:t>
            </a:r>
            <a:r>
              <a:rPr sz="2500" spc="5" dirty="0">
                <a:latin typeface="Palatino Linotype"/>
                <a:cs typeface="Palatino Linotype"/>
              </a:rPr>
              <a:t>σ</a:t>
            </a:r>
            <a:r>
              <a:rPr sz="2500" spc="20" dirty="0">
                <a:latin typeface="Palatino Linotype"/>
                <a:cs typeface="Palatino Linotype"/>
              </a:rPr>
              <a:t>μ</a:t>
            </a:r>
            <a:r>
              <a:rPr sz="2500" spc="15" dirty="0">
                <a:latin typeface="Palatino Linotype"/>
                <a:cs typeface="Palatino Linotype"/>
              </a:rPr>
              <a:t>ο</a:t>
            </a:r>
            <a:r>
              <a:rPr sz="2500" spc="10" dirty="0">
                <a:latin typeface="Palatino Linotype"/>
                <a:cs typeface="Palatino Linotype"/>
              </a:rPr>
              <a:t>ύ</a:t>
            </a:r>
            <a:endParaRPr sz="2500">
              <a:latin typeface="Palatino Linotype"/>
              <a:cs typeface="Palatino Linotype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578991" y="4512309"/>
            <a:ext cx="4526915" cy="4095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716280" algn="l"/>
                <a:tab pos="1641475" algn="l"/>
                <a:tab pos="3966210" algn="l"/>
              </a:tabLst>
            </a:pPr>
            <a:r>
              <a:rPr sz="2500" spc="10" dirty="0">
                <a:latin typeface="Palatino Linotype"/>
                <a:cs typeface="Palatino Linotype"/>
              </a:rPr>
              <a:t>του	</a:t>
            </a:r>
            <a:r>
              <a:rPr sz="2500" dirty="0">
                <a:latin typeface="Palatino Linotype"/>
                <a:cs typeface="Palatino Linotype"/>
              </a:rPr>
              <a:t>εί</a:t>
            </a:r>
            <a:r>
              <a:rPr sz="2500" spc="15" dirty="0">
                <a:latin typeface="Palatino Linotype"/>
                <a:cs typeface="Palatino Linotype"/>
              </a:rPr>
              <a:t>ν</a:t>
            </a:r>
            <a:r>
              <a:rPr sz="2500" spc="5" dirty="0">
                <a:latin typeface="Palatino Linotype"/>
                <a:cs typeface="Palatino Linotype"/>
              </a:rPr>
              <a:t>αι</a:t>
            </a:r>
            <a:r>
              <a:rPr sz="2500" dirty="0">
                <a:latin typeface="Palatino Linotype"/>
                <a:cs typeface="Palatino Linotype"/>
              </a:rPr>
              <a:t>	περιορι</a:t>
            </a:r>
            <a:r>
              <a:rPr sz="2500" spc="25" dirty="0">
                <a:latin typeface="Palatino Linotype"/>
                <a:cs typeface="Palatino Linotype"/>
              </a:rPr>
              <a:t>σ</a:t>
            </a:r>
            <a:r>
              <a:rPr sz="2500" spc="10" dirty="0">
                <a:latin typeface="Palatino Linotype"/>
                <a:cs typeface="Palatino Linotype"/>
              </a:rPr>
              <a:t>μένες</a:t>
            </a:r>
            <a:r>
              <a:rPr sz="2500" dirty="0">
                <a:latin typeface="Palatino Linotype"/>
                <a:cs typeface="Palatino Linotype"/>
              </a:rPr>
              <a:t>	έ</a:t>
            </a:r>
            <a:r>
              <a:rPr sz="2500" spc="15" dirty="0">
                <a:latin typeface="Palatino Linotype"/>
                <a:cs typeface="Palatino Linotype"/>
              </a:rPr>
              <a:t>ω</a:t>
            </a:r>
            <a:r>
              <a:rPr sz="2500" spc="5" dirty="0">
                <a:latin typeface="Palatino Linotype"/>
                <a:cs typeface="Palatino Linotype"/>
              </a:rPr>
              <a:t>ς</a:t>
            </a:r>
            <a:endParaRPr sz="2500">
              <a:latin typeface="Palatino Linotype"/>
              <a:cs typeface="Palatino Linotype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400024" y="5416465"/>
            <a:ext cx="162098" cy="21573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1578991" y="4872302"/>
            <a:ext cx="4525645" cy="1229995"/>
          </a:xfrm>
          <a:prstGeom prst="rect">
            <a:avLst/>
          </a:prstGeom>
        </p:spPr>
        <p:txBody>
          <a:bodyPr vert="horz" wrap="square" lIns="0" tIns="406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0"/>
              </a:spcBef>
            </a:pPr>
            <a:r>
              <a:rPr sz="2500" spc="10" dirty="0">
                <a:latin typeface="Palatino Linotype"/>
                <a:cs typeface="Palatino Linotype"/>
              </a:rPr>
              <a:t>μηδαμινές,</a:t>
            </a:r>
            <a:endParaRPr sz="2500">
              <a:latin typeface="Palatino Linotype"/>
              <a:cs typeface="Palatino Linotype"/>
            </a:endParaRPr>
          </a:p>
          <a:p>
            <a:pPr marL="12700" marR="5080">
              <a:lnSpc>
                <a:spcPct val="100899"/>
              </a:lnSpc>
              <a:spcBef>
                <a:spcPts val="200"/>
              </a:spcBef>
              <a:tabLst>
                <a:tab pos="1499870" algn="l"/>
                <a:tab pos="3240405" algn="l"/>
                <a:tab pos="3760470" algn="l"/>
              </a:tabLst>
            </a:pPr>
            <a:r>
              <a:rPr sz="2500" spc="10" dirty="0">
                <a:latin typeface="Palatino Linotype"/>
                <a:cs typeface="Palatino Linotype"/>
              </a:rPr>
              <a:t>Συνιστά,	</a:t>
            </a:r>
            <a:r>
              <a:rPr sz="2500" spc="5" dirty="0">
                <a:latin typeface="Palatino Linotype"/>
                <a:cs typeface="Palatino Linotype"/>
              </a:rPr>
              <a:t>επομ</a:t>
            </a:r>
            <a:r>
              <a:rPr sz="2500" spc="20" dirty="0">
                <a:latin typeface="Palatino Linotype"/>
                <a:cs typeface="Palatino Linotype"/>
              </a:rPr>
              <a:t>έ</a:t>
            </a:r>
            <a:r>
              <a:rPr sz="2500" spc="10" dirty="0">
                <a:latin typeface="Palatino Linotype"/>
                <a:cs typeface="Palatino Linotype"/>
              </a:rPr>
              <a:t>νως,</a:t>
            </a:r>
            <a:r>
              <a:rPr sz="2500" dirty="0">
                <a:latin typeface="Palatino Linotype"/>
                <a:cs typeface="Palatino Linotype"/>
              </a:rPr>
              <a:t>	</a:t>
            </a:r>
            <a:r>
              <a:rPr sz="2500" spc="10" dirty="0">
                <a:latin typeface="Palatino Linotype"/>
                <a:cs typeface="Palatino Linotype"/>
              </a:rPr>
              <a:t>τη</a:t>
            </a:r>
            <a:r>
              <a:rPr sz="2500" dirty="0">
                <a:latin typeface="Palatino Linotype"/>
                <a:cs typeface="Palatino Linotype"/>
              </a:rPr>
              <a:t>	</a:t>
            </a:r>
            <a:r>
              <a:rPr sz="2500" spc="10" dirty="0">
                <a:latin typeface="Palatino Linotype"/>
                <a:cs typeface="Palatino Linotype"/>
              </a:rPr>
              <a:t>μόνη  </a:t>
            </a:r>
            <a:r>
              <a:rPr sz="2500" spc="5" dirty="0">
                <a:latin typeface="Palatino Linotype"/>
                <a:cs typeface="Palatino Linotype"/>
              </a:rPr>
              <a:t>ρεαλιστική</a:t>
            </a:r>
            <a:r>
              <a:rPr sz="2500" spc="15" dirty="0">
                <a:latin typeface="Palatino Linotype"/>
                <a:cs typeface="Palatino Linotype"/>
              </a:rPr>
              <a:t> </a:t>
            </a:r>
            <a:r>
              <a:rPr sz="2500" spc="5" dirty="0">
                <a:latin typeface="Palatino Linotype"/>
                <a:cs typeface="Palatino Linotype"/>
              </a:rPr>
              <a:t>επιλογή</a:t>
            </a:r>
            <a:r>
              <a:rPr sz="2500" i="1" spc="5" dirty="0">
                <a:latin typeface="Palatino Linotype"/>
                <a:cs typeface="Palatino Linotype"/>
              </a:rPr>
              <a:t>.</a:t>
            </a:r>
            <a:endParaRPr sz="2500">
              <a:latin typeface="Palatino Linotype"/>
              <a:cs typeface="Palatino Linotype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1143761" y="1575053"/>
            <a:ext cx="5398135" cy="0"/>
          </a:xfrm>
          <a:custGeom>
            <a:avLst/>
            <a:gdLst/>
            <a:ahLst/>
            <a:cxnLst/>
            <a:rect l="l" t="t" r="r" b="b"/>
            <a:pathLst>
              <a:path w="5398134">
                <a:moveTo>
                  <a:pt x="0" y="0"/>
                </a:moveTo>
                <a:lnTo>
                  <a:pt x="5398008" y="0"/>
                </a:lnTo>
              </a:path>
            </a:pathLst>
          </a:custGeom>
          <a:ln w="38100">
            <a:solidFill>
              <a:srgbClr val="747676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82039" y="723900"/>
            <a:ext cx="11338560" cy="7239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82039" y="754506"/>
            <a:ext cx="113385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26129">
              <a:lnSpc>
                <a:spcPct val="100000"/>
              </a:lnSpc>
              <a:spcBef>
                <a:spcPts val="100"/>
              </a:spcBef>
              <a:tabLst>
                <a:tab pos="6969125" algn="l"/>
              </a:tabLst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ΛΟΓΟΣ	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ΑΝΤΙΛΟΓΟΣ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112507" y="2045207"/>
            <a:ext cx="5396484" cy="722528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211568" y="2177795"/>
            <a:ext cx="164592" cy="20726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239000" y="5015484"/>
            <a:ext cx="164592" cy="20726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551419" y="8563356"/>
            <a:ext cx="164592" cy="20726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7391781" y="2075434"/>
            <a:ext cx="5059680" cy="78314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635" algn="ctr">
              <a:lnSpc>
                <a:spcPct val="101200"/>
              </a:lnSpc>
              <a:spcBef>
                <a:spcPts val="95"/>
              </a:spcBef>
            </a:pPr>
            <a:r>
              <a:rPr sz="2300" spc="20" dirty="0">
                <a:solidFill>
                  <a:srgbClr val="FFFFFF"/>
                </a:solidFill>
                <a:latin typeface="Arial"/>
                <a:cs typeface="Arial"/>
              </a:rPr>
              <a:t>Η </a:t>
            </a:r>
            <a:r>
              <a:rPr sz="2300" spc="10" dirty="0">
                <a:solidFill>
                  <a:srgbClr val="FFFFFF"/>
                </a:solidFill>
                <a:latin typeface="Arial"/>
                <a:cs typeface="Arial"/>
              </a:rPr>
              <a:t>ανταπόδοση των ίσων δεν αποτελεί  αρχή του σύγχρονου ποινικού δικαίου,  το οποίο αποβλέπει </a:t>
            </a:r>
            <a:r>
              <a:rPr sz="2300" spc="5" dirty="0">
                <a:solidFill>
                  <a:srgbClr val="FFFFFF"/>
                </a:solidFill>
                <a:latin typeface="Arial"/>
                <a:cs typeface="Arial"/>
              </a:rPr>
              <a:t>όχι </a:t>
            </a:r>
            <a:r>
              <a:rPr sz="2300" spc="10" dirty="0">
                <a:solidFill>
                  <a:srgbClr val="FFFFFF"/>
                </a:solidFill>
                <a:latin typeface="Arial"/>
                <a:cs typeface="Arial"/>
              </a:rPr>
              <a:t>στην εκδίκηση  αλλά στο σωφρονισμό και</a:t>
            </a:r>
            <a:r>
              <a:rPr sz="23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300" spc="5" dirty="0">
                <a:solidFill>
                  <a:srgbClr val="FFFFFF"/>
                </a:solidFill>
                <a:latin typeface="Arial"/>
                <a:cs typeface="Arial"/>
              </a:rPr>
              <a:t>τον</a:t>
            </a:r>
            <a:endParaRPr sz="2300">
              <a:latin typeface="Arial"/>
              <a:cs typeface="Arial"/>
            </a:endParaRPr>
          </a:p>
          <a:p>
            <a:pPr marL="332740" marR="324485" indent="-635" algn="ctr">
              <a:lnSpc>
                <a:spcPct val="101099"/>
              </a:lnSpc>
              <a:spcBef>
                <a:spcPts val="5"/>
              </a:spcBef>
            </a:pPr>
            <a:r>
              <a:rPr sz="2300" spc="10" dirty="0">
                <a:solidFill>
                  <a:srgbClr val="FFFFFF"/>
                </a:solidFill>
                <a:latin typeface="Arial"/>
                <a:cs typeface="Arial"/>
              </a:rPr>
              <a:t>παραδειγματισμό. Έχει </a:t>
            </a:r>
            <a:r>
              <a:rPr sz="2300" spc="15" dirty="0">
                <a:solidFill>
                  <a:srgbClr val="FFFFFF"/>
                </a:solidFill>
                <a:latin typeface="Arial"/>
                <a:cs typeface="Arial"/>
              </a:rPr>
              <a:t>δηλαδή  </a:t>
            </a:r>
            <a:r>
              <a:rPr sz="2300" spc="10" dirty="0">
                <a:solidFill>
                  <a:srgbClr val="FFFFFF"/>
                </a:solidFill>
                <a:latin typeface="Arial"/>
                <a:cs typeface="Arial"/>
              </a:rPr>
              <a:t>κοινωνικό στόχο: τη βελτίωση</a:t>
            </a:r>
            <a:r>
              <a:rPr sz="23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300" spc="10" dirty="0">
                <a:solidFill>
                  <a:srgbClr val="FFFFFF"/>
                </a:solidFill>
                <a:latin typeface="Arial"/>
                <a:cs typeface="Arial"/>
              </a:rPr>
              <a:t>της  κοινωνίας.</a:t>
            </a:r>
            <a:endParaRPr sz="2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400">
              <a:latin typeface="Times New Roman"/>
              <a:cs typeface="Times New Roman"/>
            </a:endParaRPr>
          </a:p>
          <a:p>
            <a:pPr marL="68580" marR="62865" algn="ctr">
              <a:lnSpc>
                <a:spcPct val="101200"/>
              </a:lnSpc>
              <a:spcBef>
                <a:spcPts val="5"/>
              </a:spcBef>
            </a:pPr>
            <a:r>
              <a:rPr sz="2300" spc="20" dirty="0">
                <a:solidFill>
                  <a:srgbClr val="FFFFFF"/>
                </a:solidFill>
                <a:latin typeface="Arial"/>
                <a:cs typeface="Arial"/>
              </a:rPr>
              <a:t>Η </a:t>
            </a:r>
            <a:r>
              <a:rPr sz="2300" spc="5" dirty="0">
                <a:solidFill>
                  <a:srgbClr val="FFFFFF"/>
                </a:solidFill>
                <a:latin typeface="Arial"/>
                <a:cs typeface="Arial"/>
              </a:rPr>
              <a:t>οικογένεια </a:t>
            </a:r>
            <a:r>
              <a:rPr sz="2300" spc="10" dirty="0">
                <a:solidFill>
                  <a:srgbClr val="FFFFFF"/>
                </a:solidFill>
                <a:latin typeface="Arial"/>
                <a:cs typeface="Arial"/>
              </a:rPr>
              <a:t>του θύματος </a:t>
            </a:r>
            <a:r>
              <a:rPr sz="2300" spc="5" dirty="0">
                <a:solidFill>
                  <a:srgbClr val="FFFFFF"/>
                </a:solidFill>
                <a:latin typeface="Arial"/>
                <a:cs typeface="Arial"/>
              </a:rPr>
              <a:t>είναι </a:t>
            </a:r>
            <a:r>
              <a:rPr sz="2300" spc="10" dirty="0">
                <a:solidFill>
                  <a:srgbClr val="FFFFFF"/>
                </a:solidFill>
                <a:latin typeface="Arial"/>
                <a:cs typeface="Arial"/>
              </a:rPr>
              <a:t>λογικό  μέσα στην απόγνωσή της </a:t>
            </a:r>
            <a:r>
              <a:rPr sz="2300" spc="15" dirty="0">
                <a:solidFill>
                  <a:srgbClr val="FFFFFF"/>
                </a:solidFill>
                <a:latin typeface="Arial"/>
                <a:cs typeface="Arial"/>
              </a:rPr>
              <a:t>να </a:t>
            </a:r>
            <a:r>
              <a:rPr sz="2300" spc="5" dirty="0">
                <a:solidFill>
                  <a:srgbClr val="FFFFFF"/>
                </a:solidFill>
                <a:latin typeface="Arial"/>
                <a:cs typeface="Arial"/>
              </a:rPr>
              <a:t>ζητάει  </a:t>
            </a:r>
            <a:r>
              <a:rPr sz="2300" spc="10" dirty="0">
                <a:solidFill>
                  <a:srgbClr val="FFFFFF"/>
                </a:solidFill>
                <a:latin typeface="Arial"/>
                <a:cs typeface="Arial"/>
              </a:rPr>
              <a:t>την </a:t>
            </a:r>
            <a:r>
              <a:rPr sz="2300" spc="5" dirty="0">
                <a:solidFill>
                  <a:srgbClr val="FFFFFF"/>
                </a:solidFill>
                <a:latin typeface="Arial"/>
                <a:cs typeface="Arial"/>
              </a:rPr>
              <a:t>τιμωρία </a:t>
            </a:r>
            <a:r>
              <a:rPr sz="2300" spc="10" dirty="0">
                <a:solidFill>
                  <a:srgbClr val="FFFFFF"/>
                </a:solidFill>
                <a:latin typeface="Arial"/>
                <a:cs typeface="Arial"/>
              </a:rPr>
              <a:t>του εγκληματία, </a:t>
            </a:r>
            <a:r>
              <a:rPr sz="2300" spc="15" dirty="0">
                <a:solidFill>
                  <a:srgbClr val="FFFFFF"/>
                </a:solidFill>
                <a:latin typeface="Arial"/>
                <a:cs typeface="Arial"/>
              </a:rPr>
              <a:t>εφόσον  </a:t>
            </a:r>
            <a:r>
              <a:rPr sz="2300" spc="10" dirty="0">
                <a:solidFill>
                  <a:srgbClr val="FFFFFF"/>
                </a:solidFill>
                <a:latin typeface="Arial"/>
                <a:cs typeface="Arial"/>
              </a:rPr>
              <a:t>αυτός </a:t>
            </a:r>
            <a:r>
              <a:rPr sz="2300" spc="5" dirty="0">
                <a:solidFill>
                  <a:srgbClr val="FFFFFF"/>
                </a:solidFill>
                <a:latin typeface="Arial"/>
                <a:cs typeface="Arial"/>
              </a:rPr>
              <a:t>αφαίρεσε </a:t>
            </a:r>
            <a:r>
              <a:rPr sz="2300" spc="10" dirty="0">
                <a:solidFill>
                  <a:srgbClr val="FFFFFF"/>
                </a:solidFill>
                <a:latin typeface="Arial"/>
                <a:cs typeface="Arial"/>
              </a:rPr>
              <a:t>τη </a:t>
            </a:r>
            <a:r>
              <a:rPr sz="2300" spc="15" dirty="0">
                <a:solidFill>
                  <a:srgbClr val="FFFFFF"/>
                </a:solidFill>
                <a:latin typeface="Arial"/>
                <a:cs typeface="Arial"/>
              </a:rPr>
              <a:t>ζωή </a:t>
            </a:r>
            <a:r>
              <a:rPr sz="2300" spc="10" dirty="0">
                <a:solidFill>
                  <a:srgbClr val="FFFFFF"/>
                </a:solidFill>
                <a:latin typeface="Arial"/>
                <a:cs typeface="Arial"/>
              </a:rPr>
              <a:t>κάποιου  συγγενή </a:t>
            </a:r>
            <a:r>
              <a:rPr sz="2300" spc="5" dirty="0">
                <a:solidFill>
                  <a:srgbClr val="FFFFFF"/>
                </a:solidFill>
                <a:latin typeface="Arial"/>
                <a:cs typeface="Arial"/>
              </a:rPr>
              <a:t>της. </a:t>
            </a:r>
            <a:r>
              <a:rPr sz="2300" spc="10" dirty="0">
                <a:solidFill>
                  <a:srgbClr val="FFFFFF"/>
                </a:solidFill>
                <a:latin typeface="Arial"/>
                <a:cs typeface="Arial"/>
              </a:rPr>
              <a:t>Ωστόσο, </a:t>
            </a:r>
            <a:r>
              <a:rPr sz="2300" spc="15" dirty="0">
                <a:solidFill>
                  <a:srgbClr val="FFFFFF"/>
                </a:solidFill>
                <a:latin typeface="Arial"/>
                <a:cs typeface="Arial"/>
              </a:rPr>
              <a:t>η</a:t>
            </a:r>
            <a:r>
              <a:rPr sz="2300" spc="10" dirty="0">
                <a:solidFill>
                  <a:srgbClr val="FFFFFF"/>
                </a:solidFill>
                <a:latin typeface="Arial"/>
                <a:cs typeface="Arial"/>
              </a:rPr>
              <a:t> επιθυμία</a:t>
            </a:r>
            <a:endParaRPr sz="2300">
              <a:latin typeface="Arial"/>
              <a:cs typeface="Arial"/>
            </a:endParaRPr>
          </a:p>
          <a:p>
            <a:pPr marL="226060" marR="215900" algn="ctr">
              <a:lnSpc>
                <a:spcPct val="101299"/>
              </a:lnSpc>
            </a:pPr>
            <a:r>
              <a:rPr sz="2300" spc="5" dirty="0">
                <a:solidFill>
                  <a:srgbClr val="FFFFFF"/>
                </a:solidFill>
                <a:latin typeface="Arial"/>
                <a:cs typeface="Arial"/>
              </a:rPr>
              <a:t>εκδίκησης </a:t>
            </a:r>
            <a:r>
              <a:rPr sz="2300" spc="10" dirty="0">
                <a:solidFill>
                  <a:srgbClr val="FFFFFF"/>
                </a:solidFill>
                <a:latin typeface="Arial"/>
                <a:cs typeface="Arial"/>
              </a:rPr>
              <a:t>και </a:t>
            </a:r>
            <a:r>
              <a:rPr sz="2300" spc="15" dirty="0">
                <a:solidFill>
                  <a:srgbClr val="FFFFFF"/>
                </a:solidFill>
                <a:latin typeface="Arial"/>
                <a:cs typeface="Arial"/>
              </a:rPr>
              <a:t>η </a:t>
            </a:r>
            <a:r>
              <a:rPr sz="2300" spc="10" dirty="0">
                <a:solidFill>
                  <a:srgbClr val="FFFFFF"/>
                </a:solidFill>
                <a:latin typeface="Arial"/>
                <a:cs typeface="Arial"/>
              </a:rPr>
              <a:t>διάθεση </a:t>
            </a:r>
            <a:r>
              <a:rPr sz="2300" spc="5" dirty="0">
                <a:solidFill>
                  <a:srgbClr val="FFFFFF"/>
                </a:solidFill>
                <a:latin typeface="Arial"/>
                <a:cs typeface="Arial"/>
              </a:rPr>
              <a:t>αυτοδικίας  </a:t>
            </a:r>
            <a:r>
              <a:rPr sz="2300" spc="10" dirty="0">
                <a:solidFill>
                  <a:srgbClr val="FFFFFF"/>
                </a:solidFill>
                <a:latin typeface="Arial"/>
                <a:cs typeface="Arial"/>
              </a:rPr>
              <a:t>δεν αποτελεί μέτρο</a:t>
            </a:r>
            <a:r>
              <a:rPr sz="23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300" spc="10" dirty="0">
                <a:solidFill>
                  <a:srgbClr val="FFFFFF"/>
                </a:solidFill>
                <a:latin typeface="Arial"/>
                <a:cs typeface="Arial"/>
              </a:rPr>
              <a:t>απονομής</a:t>
            </a:r>
            <a:endParaRPr sz="2300">
              <a:latin typeface="Arial"/>
              <a:cs typeface="Arial"/>
            </a:endParaRPr>
          </a:p>
          <a:p>
            <a:pPr marL="2540" algn="ctr">
              <a:lnSpc>
                <a:spcPct val="100000"/>
              </a:lnSpc>
              <a:spcBef>
                <a:spcPts val="35"/>
              </a:spcBef>
            </a:pPr>
            <a:r>
              <a:rPr sz="2300" spc="10" dirty="0">
                <a:solidFill>
                  <a:srgbClr val="FFFFFF"/>
                </a:solidFill>
                <a:latin typeface="Arial"/>
                <a:cs typeface="Arial"/>
              </a:rPr>
              <a:t>δικαιοσύνης από την πολιτεία.</a:t>
            </a:r>
            <a:r>
              <a:rPr sz="23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300" spc="15" dirty="0">
                <a:solidFill>
                  <a:srgbClr val="FFFFFF"/>
                </a:solidFill>
                <a:latin typeface="Arial"/>
                <a:cs typeface="Arial"/>
              </a:rPr>
              <a:t>Ούτε</a:t>
            </a:r>
            <a:endParaRPr sz="23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25"/>
              </a:spcBef>
            </a:pPr>
            <a:r>
              <a:rPr sz="2300" spc="5" dirty="0">
                <a:solidFill>
                  <a:srgbClr val="FFFFFF"/>
                </a:solidFill>
                <a:latin typeface="Arial"/>
                <a:cs typeface="Arial"/>
              </a:rPr>
              <a:t>είναι </a:t>
            </a:r>
            <a:r>
              <a:rPr sz="2300" spc="10" dirty="0">
                <a:solidFill>
                  <a:srgbClr val="FFFFFF"/>
                </a:solidFill>
                <a:latin typeface="Arial"/>
                <a:cs typeface="Arial"/>
              </a:rPr>
              <a:t>αποδεκτή ως</a:t>
            </a:r>
            <a:r>
              <a:rPr sz="23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300" spc="10" dirty="0">
                <a:solidFill>
                  <a:srgbClr val="FFFFFF"/>
                </a:solidFill>
                <a:latin typeface="Arial"/>
                <a:cs typeface="Arial"/>
              </a:rPr>
              <a:t>αρχή.</a:t>
            </a:r>
            <a:endParaRPr sz="2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400">
              <a:latin typeface="Times New Roman"/>
              <a:cs typeface="Times New Roman"/>
            </a:endParaRPr>
          </a:p>
          <a:p>
            <a:pPr marL="381000" marR="374650" algn="ctr">
              <a:lnSpc>
                <a:spcPct val="101299"/>
              </a:lnSpc>
            </a:pPr>
            <a:r>
              <a:rPr sz="2300" spc="10" dirty="0">
                <a:solidFill>
                  <a:srgbClr val="FFFFFF"/>
                </a:solidFill>
                <a:latin typeface="Arial"/>
                <a:cs typeface="Arial"/>
              </a:rPr>
              <a:t>Άλλο εκδίκηση και άλλο ποινή.</a:t>
            </a:r>
            <a:r>
              <a:rPr sz="23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300" spc="20" dirty="0">
                <a:solidFill>
                  <a:srgbClr val="FFFFFF"/>
                </a:solidFill>
                <a:latin typeface="Arial"/>
                <a:cs typeface="Arial"/>
              </a:rPr>
              <a:t>Η  </a:t>
            </a:r>
            <a:r>
              <a:rPr sz="2300" spc="10" dirty="0">
                <a:solidFill>
                  <a:srgbClr val="FFFFFF"/>
                </a:solidFill>
                <a:latin typeface="Arial"/>
                <a:cs typeface="Arial"/>
              </a:rPr>
              <a:t>τελευταία </a:t>
            </a:r>
            <a:r>
              <a:rPr sz="2300" spc="5" dirty="0">
                <a:solidFill>
                  <a:srgbClr val="FFFFFF"/>
                </a:solidFill>
                <a:latin typeface="Arial"/>
                <a:cs typeface="Arial"/>
              </a:rPr>
              <a:t>έχει </a:t>
            </a:r>
            <a:r>
              <a:rPr sz="2300" spc="10" dirty="0">
                <a:solidFill>
                  <a:srgbClr val="FFFFFF"/>
                </a:solidFill>
                <a:latin typeface="Arial"/>
                <a:cs typeface="Arial"/>
              </a:rPr>
              <a:t>στην </a:t>
            </a:r>
            <a:r>
              <a:rPr sz="2300" spc="15" dirty="0">
                <a:solidFill>
                  <a:srgbClr val="FFFFFF"/>
                </a:solidFill>
                <a:latin typeface="Arial"/>
                <a:cs typeface="Arial"/>
              </a:rPr>
              <a:t>εποχή</a:t>
            </a:r>
            <a:r>
              <a:rPr sz="23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300" spc="10" dirty="0">
                <a:solidFill>
                  <a:srgbClr val="FFFFFF"/>
                </a:solidFill>
                <a:latin typeface="Arial"/>
                <a:cs typeface="Arial"/>
              </a:rPr>
              <a:t>μας</a:t>
            </a:r>
            <a:endParaRPr sz="2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450">
              <a:latin typeface="Times New Roman"/>
              <a:cs typeface="Times New Roman"/>
            </a:endParaRPr>
          </a:p>
          <a:p>
            <a:pPr marL="635" algn="ctr">
              <a:lnSpc>
                <a:spcPct val="100000"/>
              </a:lnSpc>
            </a:pPr>
            <a:r>
              <a:rPr sz="2300" spc="10" dirty="0">
                <a:solidFill>
                  <a:srgbClr val="FFFFFF"/>
                </a:solidFill>
                <a:latin typeface="Arial"/>
                <a:cs typeface="Arial"/>
              </a:rPr>
              <a:t>χαρακτήρα.</a:t>
            </a:r>
            <a:endParaRPr sz="23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328535" y="2167466"/>
            <a:ext cx="103909" cy="14088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328535" y="2684102"/>
            <a:ext cx="103909" cy="14088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441830" y="2091944"/>
            <a:ext cx="4801870" cy="10464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95"/>
              </a:spcBef>
              <a:tabLst>
                <a:tab pos="960755" algn="l"/>
                <a:tab pos="1324610" algn="l"/>
                <a:tab pos="1955800" algn="l"/>
                <a:tab pos="2729865" algn="l"/>
                <a:tab pos="4091304" algn="l"/>
                <a:tab pos="4554220" algn="l"/>
              </a:tabLst>
            </a:pPr>
            <a:r>
              <a:rPr sz="1650" dirty="0">
                <a:latin typeface="Palatino Linotype"/>
                <a:cs typeface="Palatino Linotype"/>
              </a:rPr>
              <a:t>Συ</a:t>
            </a:r>
            <a:r>
              <a:rPr sz="1650" spc="5" dirty="0">
                <a:latin typeface="Palatino Linotype"/>
                <a:cs typeface="Palatino Linotype"/>
              </a:rPr>
              <a:t>ν</a:t>
            </a:r>
            <a:r>
              <a:rPr sz="1650" spc="-5" dirty="0">
                <a:latin typeface="Palatino Linotype"/>
                <a:cs typeface="Palatino Linotype"/>
              </a:rPr>
              <a:t>ι</a:t>
            </a:r>
            <a:r>
              <a:rPr sz="1650" spc="-10" dirty="0">
                <a:latin typeface="Palatino Linotype"/>
                <a:cs typeface="Palatino Linotype"/>
              </a:rPr>
              <a:t>σ</a:t>
            </a:r>
            <a:r>
              <a:rPr sz="1650" dirty="0">
                <a:latin typeface="Palatino Linotype"/>
                <a:cs typeface="Palatino Linotype"/>
              </a:rPr>
              <a:t>τά	τη	μ</a:t>
            </a:r>
            <a:r>
              <a:rPr sz="1650" spc="-15" dirty="0">
                <a:latin typeface="Palatino Linotype"/>
                <a:cs typeface="Palatino Linotype"/>
              </a:rPr>
              <a:t>ό</a:t>
            </a:r>
            <a:r>
              <a:rPr sz="1650" dirty="0">
                <a:latin typeface="Palatino Linotype"/>
                <a:cs typeface="Palatino Linotype"/>
              </a:rPr>
              <a:t>νη	</a:t>
            </a:r>
            <a:r>
              <a:rPr sz="1650" spc="-5" dirty="0">
                <a:latin typeface="Palatino Linotype"/>
                <a:cs typeface="Palatino Linotype"/>
              </a:rPr>
              <a:t>ι</a:t>
            </a:r>
            <a:r>
              <a:rPr sz="1650" spc="-10" dirty="0">
                <a:latin typeface="Palatino Linotype"/>
                <a:cs typeface="Palatino Linotype"/>
              </a:rPr>
              <a:t>σ</a:t>
            </a:r>
            <a:r>
              <a:rPr sz="1650" dirty="0">
                <a:latin typeface="Palatino Linotype"/>
                <a:cs typeface="Palatino Linotype"/>
              </a:rPr>
              <a:t>ά</a:t>
            </a:r>
            <a:r>
              <a:rPr sz="1650" spc="-5" dirty="0">
                <a:latin typeface="Palatino Linotype"/>
                <a:cs typeface="Palatino Linotype"/>
              </a:rPr>
              <a:t>ξ</a:t>
            </a:r>
            <a:r>
              <a:rPr sz="1650" dirty="0">
                <a:latin typeface="Palatino Linotype"/>
                <a:cs typeface="Palatino Linotype"/>
              </a:rPr>
              <a:t>ια	αντα</a:t>
            </a:r>
            <a:r>
              <a:rPr sz="1650" spc="-10" dirty="0">
                <a:latin typeface="Palatino Linotype"/>
                <a:cs typeface="Palatino Linotype"/>
              </a:rPr>
              <a:t>π</a:t>
            </a:r>
            <a:r>
              <a:rPr sz="1650" dirty="0">
                <a:latin typeface="Palatino Linotype"/>
                <a:cs typeface="Palatino Linotype"/>
              </a:rPr>
              <a:t>όδοση	</a:t>
            </a:r>
            <a:r>
              <a:rPr sz="1650" spc="-5" dirty="0">
                <a:latin typeface="Palatino Linotype"/>
                <a:cs typeface="Palatino Linotype"/>
              </a:rPr>
              <a:t>γι</a:t>
            </a:r>
            <a:r>
              <a:rPr sz="1650" dirty="0">
                <a:latin typeface="Palatino Linotype"/>
                <a:cs typeface="Palatino Linotype"/>
              </a:rPr>
              <a:t>α	</a:t>
            </a:r>
            <a:r>
              <a:rPr sz="1650" spc="-10" dirty="0">
                <a:latin typeface="Palatino Linotype"/>
                <a:cs typeface="Palatino Linotype"/>
              </a:rPr>
              <a:t>τα  </a:t>
            </a:r>
            <a:r>
              <a:rPr sz="1650" spc="-5" dirty="0">
                <a:latin typeface="Palatino Linotype"/>
                <a:cs typeface="Palatino Linotype"/>
              </a:rPr>
              <a:t>στυγερά</a:t>
            </a:r>
            <a:r>
              <a:rPr sz="1650" spc="5" dirty="0">
                <a:latin typeface="Palatino Linotype"/>
                <a:cs typeface="Palatino Linotype"/>
              </a:rPr>
              <a:t> </a:t>
            </a:r>
            <a:r>
              <a:rPr sz="1650" spc="-5" dirty="0">
                <a:latin typeface="Palatino Linotype"/>
                <a:cs typeface="Palatino Linotype"/>
              </a:rPr>
              <a:t>εγκλήματα</a:t>
            </a:r>
            <a:r>
              <a:rPr sz="1650" i="1" spc="-5" dirty="0">
                <a:latin typeface="Palatino Linotype"/>
                <a:cs typeface="Palatino Linotype"/>
              </a:rPr>
              <a:t>.</a:t>
            </a:r>
            <a:endParaRPr sz="1650">
              <a:latin typeface="Palatino Linotype"/>
              <a:cs typeface="Palatino Linotype"/>
            </a:endParaRPr>
          </a:p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291465" algn="l"/>
                <a:tab pos="1707514" algn="l"/>
                <a:tab pos="2134235" algn="l"/>
                <a:tab pos="4036060" algn="l"/>
              </a:tabLst>
            </a:pPr>
            <a:r>
              <a:rPr sz="1650" i="1" dirty="0">
                <a:latin typeface="Palatino Linotype"/>
                <a:cs typeface="Palatino Linotype"/>
              </a:rPr>
              <a:t>«	</a:t>
            </a:r>
            <a:r>
              <a:rPr sz="1650" spc="-5" dirty="0">
                <a:latin typeface="Palatino Linotype"/>
                <a:cs typeface="Palatino Linotype"/>
              </a:rPr>
              <a:t>Φαντα</a:t>
            </a:r>
            <a:r>
              <a:rPr sz="1650" spc="-10" dirty="0">
                <a:latin typeface="Palatino Linotype"/>
                <a:cs typeface="Palatino Linotype"/>
              </a:rPr>
              <a:t>σ</a:t>
            </a:r>
            <a:r>
              <a:rPr sz="1650" dirty="0">
                <a:latin typeface="Palatino Linotype"/>
                <a:cs typeface="Palatino Linotype"/>
              </a:rPr>
              <a:t>τε</a:t>
            </a:r>
            <a:r>
              <a:rPr sz="1650" spc="-10" dirty="0">
                <a:latin typeface="Palatino Linotype"/>
                <a:cs typeface="Palatino Linotype"/>
              </a:rPr>
              <a:t>ί</a:t>
            </a:r>
            <a:r>
              <a:rPr sz="1650" dirty="0">
                <a:latin typeface="Palatino Linotype"/>
                <a:cs typeface="Palatino Linotype"/>
              </a:rPr>
              <a:t>τε	να	</a:t>
            </a:r>
            <a:r>
              <a:rPr sz="1650" spc="-5" dirty="0">
                <a:latin typeface="Palatino Linotype"/>
                <a:cs typeface="Palatino Linotype"/>
              </a:rPr>
              <a:t>συλλ</a:t>
            </a:r>
            <a:r>
              <a:rPr sz="1650" spc="-10" dirty="0">
                <a:latin typeface="Palatino Linotype"/>
                <a:cs typeface="Palatino Linotype"/>
              </a:rPr>
              <a:t>α</a:t>
            </a:r>
            <a:r>
              <a:rPr sz="1650" dirty="0">
                <a:latin typeface="Palatino Linotype"/>
                <a:cs typeface="Palatino Linotype"/>
              </a:rPr>
              <a:t>μ</a:t>
            </a:r>
            <a:r>
              <a:rPr sz="1650" spc="10" dirty="0">
                <a:latin typeface="Palatino Linotype"/>
                <a:cs typeface="Palatino Linotype"/>
              </a:rPr>
              <a:t>β</a:t>
            </a:r>
            <a:r>
              <a:rPr sz="1650" dirty="0">
                <a:latin typeface="Palatino Linotype"/>
                <a:cs typeface="Palatino Linotype"/>
              </a:rPr>
              <a:t>άν</a:t>
            </a:r>
            <a:r>
              <a:rPr sz="1650" spc="-10" dirty="0">
                <a:latin typeface="Palatino Linotype"/>
                <a:cs typeface="Palatino Linotype"/>
              </a:rPr>
              <a:t>ον</a:t>
            </a:r>
            <a:r>
              <a:rPr sz="1650" dirty="0">
                <a:latin typeface="Palatino Linotype"/>
                <a:cs typeface="Palatino Linotype"/>
              </a:rPr>
              <a:t>ταν	β</a:t>
            </a:r>
            <a:r>
              <a:rPr sz="1650" spc="-5" dirty="0">
                <a:latin typeface="Palatino Linotype"/>
                <a:cs typeface="Palatino Linotype"/>
              </a:rPr>
              <a:t>ι</a:t>
            </a:r>
            <a:r>
              <a:rPr sz="1650" spc="-10" dirty="0">
                <a:latin typeface="Palatino Linotype"/>
                <a:cs typeface="Palatino Linotype"/>
              </a:rPr>
              <a:t>α</a:t>
            </a:r>
            <a:r>
              <a:rPr sz="1650" spc="5" dirty="0">
                <a:latin typeface="Palatino Linotype"/>
                <a:cs typeface="Palatino Linotype"/>
              </a:rPr>
              <a:t>σ</a:t>
            </a:r>
            <a:r>
              <a:rPr sz="1650" dirty="0">
                <a:latin typeface="Palatino Linotype"/>
                <a:cs typeface="Palatino Linotype"/>
              </a:rPr>
              <a:t>τές  </a:t>
            </a:r>
            <a:r>
              <a:rPr sz="1650" spc="-5" dirty="0">
                <a:latin typeface="Palatino Linotype"/>
                <a:cs typeface="Palatino Linotype"/>
              </a:rPr>
              <a:t>παιδιών,</a:t>
            </a:r>
            <a:r>
              <a:rPr sz="1650" spc="140" dirty="0">
                <a:latin typeface="Palatino Linotype"/>
                <a:cs typeface="Palatino Linotype"/>
              </a:rPr>
              <a:t> </a:t>
            </a:r>
            <a:r>
              <a:rPr sz="1650" dirty="0">
                <a:latin typeface="Palatino Linotype"/>
                <a:cs typeface="Palatino Linotype"/>
              </a:rPr>
              <a:t>ή</a:t>
            </a:r>
            <a:r>
              <a:rPr sz="1650" spc="125" dirty="0">
                <a:latin typeface="Palatino Linotype"/>
                <a:cs typeface="Palatino Linotype"/>
              </a:rPr>
              <a:t> </a:t>
            </a:r>
            <a:r>
              <a:rPr sz="1650" spc="-5" dirty="0">
                <a:latin typeface="Palatino Linotype"/>
                <a:cs typeface="Palatino Linotype"/>
              </a:rPr>
              <a:t>μεγάλοι</a:t>
            </a:r>
            <a:r>
              <a:rPr sz="1650" spc="125" dirty="0">
                <a:latin typeface="Palatino Linotype"/>
                <a:cs typeface="Palatino Linotype"/>
              </a:rPr>
              <a:t> </a:t>
            </a:r>
            <a:r>
              <a:rPr sz="1650" dirty="0">
                <a:latin typeface="Palatino Linotype"/>
                <a:cs typeface="Palatino Linotype"/>
              </a:rPr>
              <a:t>έμποροι</a:t>
            </a:r>
            <a:r>
              <a:rPr sz="1650" spc="125" dirty="0">
                <a:latin typeface="Palatino Linotype"/>
                <a:cs typeface="Palatino Linotype"/>
              </a:rPr>
              <a:t> </a:t>
            </a:r>
            <a:r>
              <a:rPr sz="1650" spc="-5" dirty="0">
                <a:latin typeface="Palatino Linotype"/>
                <a:cs typeface="Palatino Linotype"/>
              </a:rPr>
              <a:t>ναρκωτικών</a:t>
            </a:r>
            <a:r>
              <a:rPr sz="1650" spc="140" dirty="0">
                <a:latin typeface="Palatino Linotype"/>
                <a:cs typeface="Palatino Linotype"/>
              </a:rPr>
              <a:t> </a:t>
            </a:r>
            <a:r>
              <a:rPr sz="1650" dirty="0">
                <a:latin typeface="Palatino Linotype"/>
                <a:cs typeface="Palatino Linotype"/>
              </a:rPr>
              <a:t>ή</a:t>
            </a:r>
            <a:r>
              <a:rPr sz="1650" spc="110" dirty="0">
                <a:latin typeface="Palatino Linotype"/>
                <a:cs typeface="Palatino Linotype"/>
              </a:rPr>
              <a:t> </a:t>
            </a:r>
            <a:r>
              <a:rPr sz="1650" dirty="0">
                <a:latin typeface="Palatino Linotype"/>
                <a:cs typeface="Palatino Linotype"/>
              </a:rPr>
              <a:t>κατά</a:t>
            </a:r>
            <a:endParaRPr sz="1650">
              <a:latin typeface="Palatino Linotype"/>
              <a:cs typeface="Palatino Linotype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310510" y="3113023"/>
            <a:ext cx="3933190" cy="2781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397635" algn="l"/>
                <a:tab pos="1798955" algn="l"/>
                <a:tab pos="2219325" algn="l"/>
                <a:tab pos="2851785" algn="l"/>
                <a:tab pos="3665854" algn="l"/>
              </a:tabLst>
            </a:pPr>
            <a:r>
              <a:rPr sz="1650" spc="-15" dirty="0">
                <a:latin typeface="Palatino Linotype"/>
                <a:cs typeface="Palatino Linotype"/>
              </a:rPr>
              <a:t>δ</a:t>
            </a:r>
            <a:r>
              <a:rPr sz="1650" dirty="0">
                <a:latin typeface="Palatino Linotype"/>
                <a:cs typeface="Palatino Linotype"/>
              </a:rPr>
              <a:t>ο</a:t>
            </a:r>
            <a:r>
              <a:rPr sz="1650" spc="-10" dirty="0">
                <a:latin typeface="Palatino Linotype"/>
                <a:cs typeface="Palatino Linotype"/>
              </a:rPr>
              <a:t>λ</a:t>
            </a:r>
            <a:r>
              <a:rPr sz="1650" dirty="0">
                <a:latin typeface="Palatino Linotype"/>
                <a:cs typeface="Palatino Linotype"/>
              </a:rPr>
              <a:t>οφ</a:t>
            </a:r>
            <a:r>
              <a:rPr sz="1650" spc="-15" dirty="0">
                <a:latin typeface="Palatino Linotype"/>
                <a:cs typeface="Palatino Linotype"/>
              </a:rPr>
              <a:t>ό</a:t>
            </a:r>
            <a:r>
              <a:rPr sz="1650" spc="-10" dirty="0">
                <a:latin typeface="Palatino Linotype"/>
                <a:cs typeface="Palatino Linotype"/>
              </a:rPr>
              <a:t>ν</a:t>
            </a:r>
            <a:r>
              <a:rPr sz="1650" dirty="0">
                <a:latin typeface="Palatino Linotype"/>
                <a:cs typeface="Palatino Linotype"/>
              </a:rPr>
              <a:t>οι…	</a:t>
            </a:r>
            <a:r>
              <a:rPr sz="1650" spc="-5" dirty="0">
                <a:latin typeface="Palatino Linotype"/>
                <a:cs typeface="Palatino Linotype"/>
              </a:rPr>
              <a:t>Δ</a:t>
            </a:r>
            <a:r>
              <a:rPr sz="1650" dirty="0">
                <a:latin typeface="Palatino Linotype"/>
                <a:cs typeface="Palatino Linotype"/>
              </a:rPr>
              <a:t>ε	</a:t>
            </a:r>
            <a:r>
              <a:rPr sz="1650" spc="-5" dirty="0">
                <a:latin typeface="Palatino Linotype"/>
                <a:cs typeface="Palatino Linotype"/>
              </a:rPr>
              <a:t>θ</a:t>
            </a:r>
            <a:r>
              <a:rPr sz="1650" dirty="0">
                <a:latin typeface="Palatino Linotype"/>
                <a:cs typeface="Palatino Linotype"/>
              </a:rPr>
              <a:t>α	ήταν	</a:t>
            </a:r>
            <a:r>
              <a:rPr sz="1650" spc="-15" dirty="0">
                <a:latin typeface="Palatino Linotype"/>
                <a:cs typeface="Palatino Linotype"/>
              </a:rPr>
              <a:t>λ</a:t>
            </a:r>
            <a:r>
              <a:rPr sz="1650" dirty="0">
                <a:latin typeface="Palatino Linotype"/>
                <a:cs typeface="Palatino Linotype"/>
              </a:rPr>
              <a:t>ογι</a:t>
            </a:r>
            <a:r>
              <a:rPr sz="1650" spc="-10" dirty="0">
                <a:latin typeface="Palatino Linotype"/>
                <a:cs typeface="Palatino Linotype"/>
              </a:rPr>
              <a:t>κ</a:t>
            </a:r>
            <a:r>
              <a:rPr sz="1650" dirty="0">
                <a:latin typeface="Palatino Linotype"/>
                <a:cs typeface="Palatino Linotype"/>
              </a:rPr>
              <a:t>ό	να</a:t>
            </a:r>
            <a:endParaRPr sz="1650">
              <a:latin typeface="Palatino Linotype"/>
              <a:cs typeface="Palatino Linotype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383917" y="3364484"/>
            <a:ext cx="3859529" cy="2781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278765" algn="l"/>
                <a:tab pos="905510" algn="l"/>
                <a:tab pos="1398905" algn="l"/>
                <a:tab pos="2341245" algn="l"/>
                <a:tab pos="2819400" algn="l"/>
              </a:tabLst>
            </a:pPr>
            <a:r>
              <a:rPr sz="1650" dirty="0">
                <a:latin typeface="Palatino Linotype"/>
                <a:cs typeface="Palatino Linotype"/>
              </a:rPr>
              <a:t>ο	</a:t>
            </a:r>
            <a:r>
              <a:rPr sz="1650" spc="-5" dirty="0">
                <a:latin typeface="Palatino Linotype"/>
                <a:cs typeface="Palatino Linotype"/>
              </a:rPr>
              <a:t>λαό</a:t>
            </a:r>
            <a:r>
              <a:rPr sz="1650" dirty="0">
                <a:latin typeface="Palatino Linotype"/>
                <a:cs typeface="Palatino Linotype"/>
              </a:rPr>
              <a:t>ς	τ</a:t>
            </a:r>
            <a:r>
              <a:rPr sz="1650" spc="-15" dirty="0">
                <a:latin typeface="Palatino Linotype"/>
                <a:cs typeface="Palatino Linotype"/>
              </a:rPr>
              <a:t>η</a:t>
            </a:r>
            <a:r>
              <a:rPr sz="1650" dirty="0">
                <a:latin typeface="Palatino Linotype"/>
                <a:cs typeface="Palatino Linotype"/>
              </a:rPr>
              <a:t>ν	</a:t>
            </a:r>
            <a:r>
              <a:rPr sz="1650" spc="-5" dirty="0">
                <a:latin typeface="Palatino Linotype"/>
                <a:cs typeface="Palatino Linotype"/>
              </a:rPr>
              <a:t>ε</a:t>
            </a:r>
            <a:r>
              <a:rPr sz="1650" spc="-15" dirty="0">
                <a:latin typeface="Palatino Linotype"/>
                <a:cs typeface="Palatino Linotype"/>
              </a:rPr>
              <a:t>π</a:t>
            </a:r>
            <a:r>
              <a:rPr sz="1650" spc="-5" dirty="0">
                <a:latin typeface="Palatino Linotype"/>
                <a:cs typeface="Palatino Linotype"/>
              </a:rPr>
              <a:t>ιβ</a:t>
            </a:r>
            <a:r>
              <a:rPr sz="1650" dirty="0">
                <a:latin typeface="Palatino Linotype"/>
                <a:cs typeface="Palatino Linotype"/>
              </a:rPr>
              <a:t>ο</a:t>
            </a:r>
            <a:r>
              <a:rPr sz="1650" spc="-15" dirty="0">
                <a:latin typeface="Palatino Linotype"/>
                <a:cs typeface="Palatino Linotype"/>
              </a:rPr>
              <a:t>λ</a:t>
            </a:r>
            <a:r>
              <a:rPr sz="1650" dirty="0">
                <a:latin typeface="Palatino Linotype"/>
                <a:cs typeface="Palatino Linotype"/>
              </a:rPr>
              <a:t>ή	της	</a:t>
            </a:r>
            <a:r>
              <a:rPr sz="1650" spc="-5" dirty="0">
                <a:latin typeface="Palatino Linotype"/>
                <a:cs typeface="Palatino Linotype"/>
              </a:rPr>
              <a:t>θ</a:t>
            </a:r>
            <a:r>
              <a:rPr sz="1650" spc="-10" dirty="0">
                <a:latin typeface="Palatino Linotype"/>
                <a:cs typeface="Palatino Linotype"/>
              </a:rPr>
              <a:t>α</a:t>
            </a:r>
            <a:r>
              <a:rPr sz="1650" dirty="0">
                <a:latin typeface="Palatino Linotype"/>
                <a:cs typeface="Palatino Linotype"/>
              </a:rPr>
              <a:t>νατι</a:t>
            </a:r>
            <a:r>
              <a:rPr sz="1650" spc="-10" dirty="0">
                <a:latin typeface="Palatino Linotype"/>
                <a:cs typeface="Palatino Linotype"/>
              </a:rPr>
              <a:t>κ</a:t>
            </a:r>
            <a:r>
              <a:rPr sz="1650" dirty="0">
                <a:latin typeface="Palatino Linotype"/>
                <a:cs typeface="Palatino Linotype"/>
              </a:rPr>
              <a:t>ής</a:t>
            </a:r>
            <a:endParaRPr sz="1650">
              <a:latin typeface="Palatino Linotype"/>
              <a:cs typeface="Palatino Linotype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441830" y="3113023"/>
            <a:ext cx="819150" cy="7810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650" dirty="0">
                <a:latin typeface="Palatino Linotype"/>
                <a:cs typeface="Palatino Linotype"/>
              </a:rPr>
              <a:t>συρροή  ζητο</a:t>
            </a:r>
            <a:r>
              <a:rPr sz="1650" spc="-5" dirty="0">
                <a:latin typeface="Palatino Linotype"/>
                <a:cs typeface="Palatino Linotype"/>
              </a:rPr>
              <a:t>ύσε  </a:t>
            </a:r>
            <a:r>
              <a:rPr sz="1650" dirty="0">
                <a:latin typeface="Palatino Linotype"/>
                <a:cs typeface="Palatino Linotype"/>
              </a:rPr>
              <a:t>ποινής</a:t>
            </a:r>
            <a:r>
              <a:rPr sz="1650" i="1" dirty="0">
                <a:latin typeface="Palatino Linotype"/>
                <a:cs typeface="Palatino Linotype"/>
              </a:rPr>
              <a:t>;</a:t>
            </a:r>
            <a:endParaRPr sz="1650">
              <a:latin typeface="Palatino Linotype"/>
              <a:cs typeface="Palatino Linotype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333625" y="3615638"/>
            <a:ext cx="3910329" cy="2787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501140" algn="l"/>
                <a:tab pos="2182495" algn="l"/>
                <a:tab pos="2970530" algn="l"/>
                <a:tab pos="3659504" algn="l"/>
              </a:tabLst>
            </a:pPr>
            <a:r>
              <a:rPr sz="1650" spc="-5" dirty="0">
                <a:latin typeface="Palatino Linotype"/>
                <a:cs typeface="Palatino Linotype"/>
              </a:rPr>
              <a:t>Οπ</a:t>
            </a:r>
            <a:r>
              <a:rPr sz="1650" dirty="0">
                <a:latin typeface="Palatino Linotype"/>
                <a:cs typeface="Palatino Linotype"/>
              </a:rPr>
              <a:t>οι</a:t>
            </a:r>
            <a:r>
              <a:rPr sz="1650" spc="-5" dirty="0">
                <a:latin typeface="Palatino Linotype"/>
                <a:cs typeface="Palatino Linotype"/>
              </a:rPr>
              <a:t>αδή</a:t>
            </a:r>
            <a:r>
              <a:rPr sz="1650" spc="-10" dirty="0">
                <a:latin typeface="Palatino Linotype"/>
                <a:cs typeface="Palatino Linotype"/>
              </a:rPr>
              <a:t>π</a:t>
            </a:r>
            <a:r>
              <a:rPr sz="1650" dirty="0">
                <a:latin typeface="Palatino Linotype"/>
                <a:cs typeface="Palatino Linotype"/>
              </a:rPr>
              <a:t>οτε	άλλη	</a:t>
            </a:r>
            <a:r>
              <a:rPr sz="1650" spc="-5" dirty="0">
                <a:latin typeface="Palatino Linotype"/>
                <a:cs typeface="Palatino Linotype"/>
              </a:rPr>
              <a:t>π</a:t>
            </a:r>
            <a:r>
              <a:rPr sz="1650" dirty="0">
                <a:latin typeface="Palatino Linotype"/>
                <a:cs typeface="Palatino Linotype"/>
              </a:rPr>
              <a:t>οινή,	</a:t>
            </a:r>
            <a:r>
              <a:rPr sz="1650" spc="5" dirty="0">
                <a:latin typeface="Palatino Linotype"/>
                <a:cs typeface="Palatino Linotype"/>
              </a:rPr>
              <a:t>όπως</a:t>
            </a:r>
            <a:r>
              <a:rPr sz="1650" dirty="0">
                <a:latin typeface="Palatino Linotype"/>
                <a:cs typeface="Palatino Linotype"/>
              </a:rPr>
              <a:t>	τα</a:t>
            </a:r>
            <a:endParaRPr sz="1650">
              <a:latin typeface="Palatino Linotype"/>
              <a:cs typeface="Palatino Linotype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328535" y="4724738"/>
            <a:ext cx="103909" cy="14088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1441830" y="3869182"/>
            <a:ext cx="4802505" cy="10585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650" spc="-5" dirty="0">
                <a:latin typeface="Palatino Linotype"/>
                <a:cs typeface="Palatino Linotype"/>
              </a:rPr>
              <a:t>ισόβια, </a:t>
            </a:r>
            <a:r>
              <a:rPr sz="1650" dirty="0">
                <a:latin typeface="Palatino Linotype"/>
                <a:cs typeface="Palatino Linotype"/>
              </a:rPr>
              <a:t>θα είναι δυσανάλογη της </a:t>
            </a:r>
            <a:r>
              <a:rPr sz="1650" spc="-5" dirty="0">
                <a:latin typeface="Palatino Linotype"/>
                <a:cs typeface="Palatino Linotype"/>
              </a:rPr>
              <a:t>βαρύτητας του  εγκλήματος</a:t>
            </a:r>
            <a:r>
              <a:rPr sz="1650" dirty="0">
                <a:latin typeface="Palatino Linotype"/>
                <a:cs typeface="Palatino Linotype"/>
              </a:rPr>
              <a:t> </a:t>
            </a:r>
            <a:r>
              <a:rPr sz="1650" i="1" dirty="0">
                <a:latin typeface="Palatino Linotype"/>
                <a:cs typeface="Palatino Linotype"/>
              </a:rPr>
              <a:t>».</a:t>
            </a:r>
            <a:endParaRPr sz="1650">
              <a:latin typeface="Palatino Linotype"/>
              <a:cs typeface="Palatino Linotype"/>
            </a:endParaRPr>
          </a:p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650" spc="-5" dirty="0">
                <a:latin typeface="Palatino Linotype"/>
                <a:cs typeface="Palatino Linotype"/>
              </a:rPr>
              <a:t>Ικανοποιεί, έτσι, το περί </a:t>
            </a:r>
            <a:r>
              <a:rPr sz="1650" dirty="0">
                <a:latin typeface="Palatino Linotype"/>
                <a:cs typeface="Palatino Linotype"/>
              </a:rPr>
              <a:t>δικαίου αίσθημα</a:t>
            </a:r>
            <a:r>
              <a:rPr sz="1650" spc="200" dirty="0">
                <a:latin typeface="Palatino Linotype"/>
                <a:cs typeface="Palatino Linotype"/>
              </a:rPr>
              <a:t> </a:t>
            </a:r>
            <a:r>
              <a:rPr sz="1650" dirty="0">
                <a:latin typeface="Palatino Linotype"/>
                <a:cs typeface="Palatino Linotype"/>
              </a:rPr>
              <a:t>των</a:t>
            </a:r>
            <a:endParaRPr sz="1650">
              <a:latin typeface="Palatino Linotype"/>
              <a:cs typeface="Palatino Linotype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441830" y="4900929"/>
            <a:ext cx="4800600" cy="53086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5"/>
              </a:spcBef>
              <a:tabLst>
                <a:tab pos="4451985" algn="l"/>
              </a:tabLst>
            </a:pPr>
            <a:r>
              <a:rPr sz="1650" spc="-10" dirty="0">
                <a:latin typeface="Palatino Linotype"/>
                <a:cs typeface="Palatino Linotype"/>
              </a:rPr>
              <a:t>π</a:t>
            </a:r>
            <a:r>
              <a:rPr sz="1650" dirty="0">
                <a:latin typeface="Palatino Linotype"/>
                <a:cs typeface="Palatino Linotype"/>
              </a:rPr>
              <a:t>ολιτ</a:t>
            </a:r>
            <a:r>
              <a:rPr sz="1650" spc="5" dirty="0">
                <a:latin typeface="Palatino Linotype"/>
                <a:cs typeface="Palatino Linotype"/>
              </a:rPr>
              <a:t>ώ</a:t>
            </a:r>
            <a:r>
              <a:rPr sz="1650" dirty="0">
                <a:latin typeface="Palatino Linotype"/>
                <a:cs typeface="Palatino Linotype"/>
              </a:rPr>
              <a:t>ν </a:t>
            </a:r>
            <a:r>
              <a:rPr sz="1650" spc="5" dirty="0">
                <a:latin typeface="Palatino Linotype"/>
                <a:cs typeface="Palatino Linotype"/>
              </a:rPr>
              <a:t> </a:t>
            </a:r>
            <a:r>
              <a:rPr sz="1650" spc="-5" dirty="0">
                <a:latin typeface="Palatino Linotype"/>
                <a:cs typeface="Palatino Linotype"/>
              </a:rPr>
              <a:t>κα</a:t>
            </a:r>
            <a:r>
              <a:rPr sz="1650" dirty="0">
                <a:latin typeface="Palatino Linotype"/>
                <a:cs typeface="Palatino Linotype"/>
              </a:rPr>
              <a:t>ι </a:t>
            </a:r>
            <a:r>
              <a:rPr sz="1650" spc="20" dirty="0">
                <a:latin typeface="Palatino Linotype"/>
                <a:cs typeface="Palatino Linotype"/>
              </a:rPr>
              <a:t> </a:t>
            </a:r>
            <a:r>
              <a:rPr sz="1650" spc="-5" dirty="0">
                <a:latin typeface="Palatino Linotype"/>
                <a:cs typeface="Palatino Linotype"/>
              </a:rPr>
              <a:t>ιδ</a:t>
            </a:r>
            <a:r>
              <a:rPr sz="1650" spc="-10" dirty="0">
                <a:latin typeface="Palatino Linotype"/>
                <a:cs typeface="Palatino Linotype"/>
              </a:rPr>
              <a:t>ι</a:t>
            </a:r>
            <a:r>
              <a:rPr sz="1650" spc="5" dirty="0">
                <a:latin typeface="Palatino Linotype"/>
                <a:cs typeface="Palatino Linotype"/>
              </a:rPr>
              <a:t>α</a:t>
            </a:r>
            <a:r>
              <a:rPr sz="1650" spc="-5" dirty="0">
                <a:latin typeface="Palatino Linotype"/>
                <a:cs typeface="Palatino Linotype"/>
              </a:rPr>
              <a:t>ίτ</a:t>
            </a:r>
            <a:r>
              <a:rPr sz="1650" spc="-10" dirty="0">
                <a:latin typeface="Palatino Linotype"/>
                <a:cs typeface="Palatino Linotype"/>
              </a:rPr>
              <a:t>ε</a:t>
            </a:r>
            <a:r>
              <a:rPr sz="1650" spc="5" dirty="0">
                <a:latin typeface="Palatino Linotype"/>
                <a:cs typeface="Palatino Linotype"/>
              </a:rPr>
              <a:t>ρ</a:t>
            </a:r>
            <a:r>
              <a:rPr sz="1650" dirty="0">
                <a:latin typeface="Palatino Linotype"/>
                <a:cs typeface="Palatino Linotype"/>
              </a:rPr>
              <a:t>α </a:t>
            </a:r>
            <a:r>
              <a:rPr sz="1650" spc="25" dirty="0">
                <a:latin typeface="Palatino Linotype"/>
                <a:cs typeface="Palatino Linotype"/>
              </a:rPr>
              <a:t> </a:t>
            </a:r>
            <a:r>
              <a:rPr sz="1650" dirty="0">
                <a:latin typeface="Palatino Linotype"/>
                <a:cs typeface="Palatino Linotype"/>
              </a:rPr>
              <a:t>α</a:t>
            </a:r>
            <a:r>
              <a:rPr sz="1650" spc="-10" dirty="0">
                <a:latin typeface="Palatino Linotype"/>
                <a:cs typeface="Palatino Linotype"/>
              </a:rPr>
              <a:t>π</a:t>
            </a:r>
            <a:r>
              <a:rPr sz="1650" dirty="0">
                <a:latin typeface="Palatino Linotype"/>
                <a:cs typeface="Palatino Linotype"/>
              </a:rPr>
              <a:t>ο</a:t>
            </a:r>
            <a:r>
              <a:rPr sz="1650" spc="5" dirty="0">
                <a:latin typeface="Palatino Linotype"/>
                <a:cs typeface="Palatino Linotype"/>
              </a:rPr>
              <a:t>τ</a:t>
            </a:r>
            <a:r>
              <a:rPr sz="1650" spc="-5" dirty="0">
                <a:latin typeface="Palatino Linotype"/>
                <a:cs typeface="Palatino Linotype"/>
              </a:rPr>
              <a:t>ε</a:t>
            </a:r>
            <a:r>
              <a:rPr sz="1650" spc="5" dirty="0">
                <a:latin typeface="Palatino Linotype"/>
                <a:cs typeface="Palatino Linotype"/>
              </a:rPr>
              <a:t>λ</a:t>
            </a:r>
            <a:r>
              <a:rPr sz="1650" spc="-5" dirty="0">
                <a:latin typeface="Palatino Linotype"/>
                <a:cs typeface="Palatino Linotype"/>
              </a:rPr>
              <a:t>ε</a:t>
            </a:r>
            <a:r>
              <a:rPr sz="1650" dirty="0">
                <a:latin typeface="Palatino Linotype"/>
                <a:cs typeface="Palatino Linotype"/>
              </a:rPr>
              <a:t>ί </a:t>
            </a:r>
            <a:r>
              <a:rPr sz="1650" spc="15" dirty="0">
                <a:latin typeface="Palatino Linotype"/>
                <a:cs typeface="Palatino Linotype"/>
              </a:rPr>
              <a:t> </a:t>
            </a:r>
            <a:r>
              <a:rPr sz="1650" spc="-5" dirty="0">
                <a:latin typeface="Palatino Linotype"/>
                <a:cs typeface="Palatino Linotype"/>
              </a:rPr>
              <a:t>δικα</a:t>
            </a:r>
            <a:r>
              <a:rPr sz="1650" spc="-10" dirty="0">
                <a:latin typeface="Palatino Linotype"/>
                <a:cs typeface="Palatino Linotype"/>
              </a:rPr>
              <a:t>ί</a:t>
            </a:r>
            <a:r>
              <a:rPr sz="1650" dirty="0">
                <a:latin typeface="Palatino Linotype"/>
                <a:cs typeface="Palatino Linotype"/>
              </a:rPr>
              <a:t>ω</a:t>
            </a:r>
            <a:r>
              <a:rPr sz="1650" spc="-5" dirty="0">
                <a:latin typeface="Palatino Linotype"/>
                <a:cs typeface="Palatino Linotype"/>
              </a:rPr>
              <a:t>σ</a:t>
            </a:r>
            <a:r>
              <a:rPr sz="1650" dirty="0">
                <a:latin typeface="Palatino Linotype"/>
                <a:cs typeface="Palatino Linotype"/>
              </a:rPr>
              <a:t>η	</a:t>
            </a:r>
            <a:r>
              <a:rPr sz="1650" spc="-5" dirty="0">
                <a:latin typeface="Palatino Linotype"/>
                <a:cs typeface="Palatino Linotype"/>
              </a:rPr>
              <a:t>για</a:t>
            </a:r>
            <a:endParaRPr sz="1650">
              <a:latin typeface="Palatino Linotype"/>
              <a:cs typeface="Palatino Linotype"/>
            </a:endParaRPr>
          </a:p>
          <a:p>
            <a:pPr marR="5080" algn="r">
              <a:lnSpc>
                <a:spcPct val="100000"/>
              </a:lnSpc>
              <a:spcBef>
                <a:spcPts val="10"/>
              </a:spcBef>
            </a:pPr>
            <a:r>
              <a:rPr sz="1650" spc="-20" dirty="0">
                <a:latin typeface="Palatino Linotype"/>
                <a:cs typeface="Palatino Linotype"/>
              </a:rPr>
              <a:t>Έ</a:t>
            </a:r>
            <a:r>
              <a:rPr sz="1650" dirty="0">
                <a:latin typeface="Palatino Linotype"/>
                <a:cs typeface="Palatino Linotype"/>
              </a:rPr>
              <a:t>τσι</a:t>
            </a:r>
            <a:endParaRPr sz="1650">
              <a:latin typeface="Palatino Linotype"/>
              <a:cs typeface="Palatino Linotype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441830" y="5153914"/>
            <a:ext cx="3933190" cy="5295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870585" algn="l"/>
                <a:tab pos="2272665" algn="l"/>
                <a:tab pos="3027045" algn="l"/>
              </a:tabLst>
            </a:pPr>
            <a:r>
              <a:rPr sz="1650" dirty="0">
                <a:latin typeface="Palatino Linotype"/>
                <a:cs typeface="Palatino Linotype"/>
              </a:rPr>
              <a:t>τ</a:t>
            </a:r>
            <a:r>
              <a:rPr sz="1650" spc="5" dirty="0">
                <a:latin typeface="Palatino Linotype"/>
                <a:cs typeface="Palatino Linotype"/>
              </a:rPr>
              <a:t>ο</a:t>
            </a:r>
            <a:r>
              <a:rPr sz="1650" spc="-15" dirty="0">
                <a:latin typeface="Palatino Linotype"/>
                <a:cs typeface="Palatino Linotype"/>
              </a:rPr>
              <a:t>υ</a:t>
            </a:r>
            <a:r>
              <a:rPr sz="1650" dirty="0">
                <a:latin typeface="Palatino Linotype"/>
                <a:cs typeface="Palatino Linotype"/>
              </a:rPr>
              <a:t>ς	</a:t>
            </a:r>
            <a:r>
              <a:rPr sz="1650" spc="-5" dirty="0">
                <a:latin typeface="Palatino Linotype"/>
                <a:cs typeface="Palatino Linotype"/>
              </a:rPr>
              <a:t>συγγε</a:t>
            </a:r>
            <a:r>
              <a:rPr sz="1650" spc="5" dirty="0">
                <a:latin typeface="Palatino Linotype"/>
                <a:cs typeface="Palatino Linotype"/>
              </a:rPr>
              <a:t>ν</a:t>
            </a:r>
            <a:r>
              <a:rPr sz="1650" spc="-5" dirty="0">
                <a:latin typeface="Palatino Linotype"/>
                <a:cs typeface="Palatino Linotype"/>
              </a:rPr>
              <a:t>ε</a:t>
            </a:r>
            <a:r>
              <a:rPr sz="1650" spc="-15" dirty="0">
                <a:latin typeface="Palatino Linotype"/>
                <a:cs typeface="Palatino Linotype"/>
              </a:rPr>
              <a:t>ί</a:t>
            </a:r>
            <a:r>
              <a:rPr sz="1650" dirty="0">
                <a:latin typeface="Palatino Linotype"/>
                <a:cs typeface="Palatino Linotype"/>
              </a:rPr>
              <a:t>ς	τ</a:t>
            </a:r>
            <a:r>
              <a:rPr sz="1650" spc="5" dirty="0">
                <a:latin typeface="Palatino Linotype"/>
                <a:cs typeface="Palatino Linotype"/>
              </a:rPr>
              <a:t>ο</a:t>
            </a:r>
            <a:r>
              <a:rPr sz="1650" dirty="0">
                <a:latin typeface="Palatino Linotype"/>
                <a:cs typeface="Palatino Linotype"/>
              </a:rPr>
              <a:t>υ	</a:t>
            </a:r>
            <a:r>
              <a:rPr sz="1650" spc="-5" dirty="0">
                <a:latin typeface="Palatino Linotype"/>
                <a:cs typeface="Palatino Linotype"/>
              </a:rPr>
              <a:t>θύ</a:t>
            </a:r>
            <a:r>
              <a:rPr sz="1650" dirty="0">
                <a:latin typeface="Palatino Linotype"/>
                <a:cs typeface="Palatino Linotype"/>
              </a:rPr>
              <a:t>ματος</a:t>
            </a:r>
            <a:r>
              <a:rPr sz="1650" i="1" dirty="0">
                <a:latin typeface="Palatino Linotype"/>
                <a:cs typeface="Palatino Linotype"/>
              </a:rPr>
              <a:t>.</a:t>
            </a:r>
            <a:endParaRPr sz="1650">
              <a:latin typeface="Palatino Linotype"/>
              <a:cs typeface="Palatino Linotype"/>
            </a:endParaRPr>
          </a:p>
          <a:p>
            <a:pPr marL="12700">
              <a:lnSpc>
                <a:spcPct val="100000"/>
              </a:lnSpc>
            </a:pPr>
            <a:r>
              <a:rPr sz="1650" dirty="0">
                <a:latin typeface="Palatino Linotype"/>
                <a:cs typeface="Palatino Linotype"/>
              </a:rPr>
              <a:t>αποκαθίσταται η </a:t>
            </a:r>
            <a:r>
              <a:rPr sz="1650" spc="-5" dirty="0">
                <a:latin typeface="Palatino Linotype"/>
                <a:cs typeface="Palatino Linotype"/>
              </a:rPr>
              <a:t>ηθική</a:t>
            </a:r>
            <a:r>
              <a:rPr sz="1650" spc="20" dirty="0">
                <a:latin typeface="Palatino Linotype"/>
                <a:cs typeface="Palatino Linotype"/>
              </a:rPr>
              <a:t> </a:t>
            </a:r>
            <a:r>
              <a:rPr sz="1650" dirty="0">
                <a:latin typeface="Palatino Linotype"/>
                <a:cs typeface="Palatino Linotype"/>
              </a:rPr>
              <a:t>τάξη</a:t>
            </a:r>
            <a:r>
              <a:rPr sz="1650" i="1" dirty="0">
                <a:latin typeface="Palatino Linotype"/>
                <a:cs typeface="Palatino Linotype"/>
              </a:rPr>
              <a:t>.</a:t>
            </a:r>
            <a:endParaRPr sz="1650">
              <a:latin typeface="Palatino Linotype"/>
              <a:cs typeface="Palatino Linotype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1328535" y="6009470"/>
            <a:ext cx="103909" cy="14088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1441830" y="5934583"/>
            <a:ext cx="4801870" cy="5308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95"/>
              </a:spcBef>
            </a:pPr>
            <a:r>
              <a:rPr sz="1650" dirty="0">
                <a:latin typeface="Palatino Linotype"/>
                <a:cs typeface="Palatino Linotype"/>
              </a:rPr>
              <a:t>«Τι θα </a:t>
            </a:r>
            <a:r>
              <a:rPr sz="1650" spc="-5" dirty="0">
                <a:latin typeface="Palatino Linotype"/>
                <a:cs typeface="Palatino Linotype"/>
              </a:rPr>
              <a:t>έκανες εσύ εάν </a:t>
            </a:r>
            <a:r>
              <a:rPr sz="1650" dirty="0">
                <a:latin typeface="Palatino Linotype"/>
                <a:cs typeface="Palatino Linotype"/>
              </a:rPr>
              <a:t>κάποιος </a:t>
            </a:r>
            <a:r>
              <a:rPr sz="1650" spc="-5" dirty="0">
                <a:latin typeface="Palatino Linotype"/>
                <a:cs typeface="Palatino Linotype"/>
              </a:rPr>
              <a:t>σκότωνε </a:t>
            </a:r>
            <a:r>
              <a:rPr sz="1650" dirty="0">
                <a:latin typeface="Palatino Linotype"/>
                <a:cs typeface="Palatino Linotype"/>
              </a:rPr>
              <a:t>την  οικογένειά σου</a:t>
            </a:r>
            <a:r>
              <a:rPr sz="1650" i="1" dirty="0">
                <a:latin typeface="Palatino Linotype"/>
                <a:cs typeface="Palatino Linotype"/>
              </a:rPr>
              <a:t>;</a:t>
            </a:r>
            <a:r>
              <a:rPr sz="1650" i="1" spc="-35" dirty="0">
                <a:latin typeface="Palatino Linotype"/>
                <a:cs typeface="Palatino Linotype"/>
              </a:rPr>
              <a:t> </a:t>
            </a:r>
            <a:r>
              <a:rPr sz="1650" i="1" dirty="0">
                <a:latin typeface="Palatino Linotype"/>
                <a:cs typeface="Palatino Linotype"/>
              </a:rPr>
              <a:t>»</a:t>
            </a:r>
            <a:endParaRPr sz="1650">
              <a:latin typeface="Palatino Linotype"/>
              <a:cs typeface="Palatino Linotype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1143761" y="1575053"/>
            <a:ext cx="5398135" cy="0"/>
          </a:xfrm>
          <a:custGeom>
            <a:avLst/>
            <a:gdLst/>
            <a:ahLst/>
            <a:cxnLst/>
            <a:rect l="l" t="t" r="r" b="b"/>
            <a:pathLst>
              <a:path w="5398134">
                <a:moveTo>
                  <a:pt x="0" y="0"/>
                </a:moveTo>
                <a:lnTo>
                  <a:pt x="5398008" y="0"/>
                </a:lnTo>
              </a:path>
            </a:pathLst>
          </a:custGeom>
          <a:ln w="38100">
            <a:solidFill>
              <a:srgbClr val="747676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023354" y="1575053"/>
            <a:ext cx="5398135" cy="0"/>
          </a:xfrm>
          <a:custGeom>
            <a:avLst/>
            <a:gdLst/>
            <a:ahLst/>
            <a:cxnLst/>
            <a:rect l="l" t="t" r="r" b="b"/>
            <a:pathLst>
              <a:path w="5398134">
                <a:moveTo>
                  <a:pt x="0" y="0"/>
                </a:moveTo>
                <a:lnTo>
                  <a:pt x="5398008" y="0"/>
                </a:lnTo>
              </a:path>
            </a:pathLst>
          </a:custGeom>
          <a:ln w="38100">
            <a:solidFill>
              <a:srgbClr val="747676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82039" y="723900"/>
            <a:ext cx="11338560" cy="7239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082039" y="754506"/>
            <a:ext cx="113385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26129">
              <a:lnSpc>
                <a:spcPct val="100000"/>
              </a:lnSpc>
              <a:spcBef>
                <a:spcPts val="100"/>
              </a:spcBef>
              <a:tabLst>
                <a:tab pos="6969125" algn="l"/>
              </a:tabLst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ΛΟΓΟΣ	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ΑΝΤΙΛΟΓΟΣ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7022592" y="1802892"/>
            <a:ext cx="5398008" cy="722680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063485" y="1834388"/>
            <a:ext cx="5315585" cy="3683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58165" marR="5080" indent="-5461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Segoe UI Symbol"/>
                <a:cs typeface="Segoe UI Symbol"/>
              </a:rPr>
              <a:t>➤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Είναι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απάνθρωπη.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Η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θανατική</a:t>
            </a:r>
            <a:r>
              <a:rPr sz="2400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ποινή 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σκοτώνει…αλλά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επίσης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βασανίζει  σωματικά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λόγω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της βίαιης</a:t>
            </a:r>
            <a:r>
              <a:rPr sz="24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φύσης</a:t>
            </a:r>
            <a:endParaRPr sz="2400">
              <a:latin typeface="Arial"/>
              <a:cs typeface="Arial"/>
            </a:endParaRPr>
          </a:p>
          <a:p>
            <a:pPr marL="352425" algn="ctr">
              <a:lnSpc>
                <a:spcPct val="100000"/>
              </a:lnSpc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της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εκτέλεσης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και</a:t>
            </a:r>
            <a:r>
              <a:rPr sz="24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ψυχολογικά,</a:t>
            </a:r>
            <a:endParaRPr sz="2400">
              <a:latin typeface="Arial"/>
              <a:cs typeface="Arial"/>
            </a:endParaRPr>
          </a:p>
          <a:p>
            <a:pPr marL="434340" marR="70485" algn="ctr">
              <a:lnSpc>
                <a:spcPct val="100000"/>
              </a:lnSpc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εφόσον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αναγκάζει τους ανθρώπους 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να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περιμένουν το θάνατό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τους.</a:t>
            </a:r>
            <a:endParaRPr sz="2400">
              <a:latin typeface="Arial"/>
              <a:cs typeface="Arial"/>
            </a:endParaRPr>
          </a:p>
          <a:p>
            <a:pPr marL="434340" marR="74295" indent="-140335">
              <a:lnSpc>
                <a:spcPct val="100000"/>
              </a:lnSpc>
            </a:pPr>
            <a:r>
              <a:rPr sz="1800" dirty="0">
                <a:solidFill>
                  <a:srgbClr val="FFFFFF"/>
                </a:solidFill>
                <a:latin typeface="Segoe UI Symbol"/>
                <a:cs typeface="Segoe UI Symbol"/>
              </a:rPr>
              <a:t>➤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Η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ανθρώπινη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ζωή είναι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απόλυτη 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αξία.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Η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θανατική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ποινή</a:t>
            </a:r>
            <a:r>
              <a:rPr sz="2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σχετικοποιεί</a:t>
            </a:r>
            <a:endParaRPr sz="2400">
              <a:latin typeface="Arial"/>
              <a:cs typeface="Arial"/>
            </a:endParaRPr>
          </a:p>
          <a:p>
            <a:pPr marL="989330" marR="254635" indent="-372110">
              <a:lnSpc>
                <a:spcPct val="100000"/>
              </a:lnSpc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την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αξία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αυτή,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την υποβιβάζει,</a:t>
            </a:r>
            <a:r>
              <a:rPr sz="2400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τη  θέτει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υπό</a:t>
            </a:r>
            <a:r>
              <a:rPr sz="24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διαπραγμάτευση.</a:t>
            </a:r>
            <a:endParaRPr sz="24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415819" y="2370553"/>
            <a:ext cx="173181" cy="23040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606422" y="2255011"/>
            <a:ext cx="3425190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473835" algn="l"/>
              </a:tabLst>
            </a:pPr>
            <a:r>
              <a:rPr sz="2700" spc="-5" dirty="0">
                <a:latin typeface="Palatino Linotype"/>
                <a:cs typeface="Palatino Linotype"/>
              </a:rPr>
              <a:t>Εί</a:t>
            </a:r>
            <a:r>
              <a:rPr sz="2700" dirty="0">
                <a:latin typeface="Palatino Linotype"/>
                <a:cs typeface="Palatino Linotype"/>
              </a:rPr>
              <a:t>ναι	απά</a:t>
            </a:r>
            <a:r>
              <a:rPr sz="2700" spc="-10" dirty="0">
                <a:latin typeface="Palatino Linotype"/>
                <a:cs typeface="Palatino Linotype"/>
              </a:rPr>
              <a:t>ν</a:t>
            </a:r>
            <a:r>
              <a:rPr sz="2700" spc="-5" dirty="0">
                <a:latin typeface="Palatino Linotype"/>
                <a:cs typeface="Palatino Linotype"/>
              </a:rPr>
              <a:t>θρω</a:t>
            </a:r>
            <a:r>
              <a:rPr sz="2700" spc="-15" dirty="0">
                <a:latin typeface="Palatino Linotype"/>
                <a:cs typeface="Palatino Linotype"/>
              </a:rPr>
              <a:t>π</a:t>
            </a:r>
            <a:r>
              <a:rPr sz="2700" dirty="0">
                <a:latin typeface="Palatino Linotype"/>
                <a:cs typeface="Palatino Linotype"/>
              </a:rPr>
              <a:t>ο</a:t>
            </a:r>
            <a:endParaRPr sz="2700">
              <a:latin typeface="Palatino Linotype"/>
              <a:cs typeface="Palatino Linotype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641085" y="2255011"/>
            <a:ext cx="438784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700" dirty="0">
                <a:latin typeface="Palatino Linotype"/>
                <a:cs typeface="Palatino Linotype"/>
              </a:rPr>
              <a:t>να</a:t>
            </a:r>
            <a:endParaRPr sz="2700">
              <a:latin typeface="Palatino Linotype"/>
              <a:cs typeface="Palatino Linotype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606422" y="2666492"/>
            <a:ext cx="4472305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700" spc="-5" dirty="0">
                <a:latin typeface="Palatino Linotype"/>
                <a:cs typeface="Palatino Linotype"/>
              </a:rPr>
              <a:t>σώζεις </a:t>
            </a:r>
            <a:r>
              <a:rPr sz="2700" dirty="0">
                <a:latin typeface="Palatino Linotype"/>
                <a:cs typeface="Palatino Linotype"/>
              </a:rPr>
              <a:t>τη </a:t>
            </a:r>
            <a:r>
              <a:rPr sz="2700" spc="-5" dirty="0">
                <a:latin typeface="Palatino Linotype"/>
                <a:cs typeface="Palatino Linotype"/>
              </a:rPr>
              <a:t>ζωή</a:t>
            </a:r>
            <a:r>
              <a:rPr sz="2700" spc="275" dirty="0">
                <a:latin typeface="Palatino Linotype"/>
                <a:cs typeface="Palatino Linotype"/>
              </a:rPr>
              <a:t> </a:t>
            </a:r>
            <a:r>
              <a:rPr sz="2700" spc="-5" dirty="0">
                <a:latin typeface="Palatino Linotype"/>
                <a:cs typeface="Palatino Linotype"/>
              </a:rPr>
              <a:t>μελλοντικών</a:t>
            </a:r>
            <a:endParaRPr sz="2700">
              <a:latin typeface="Palatino Linotype"/>
              <a:cs typeface="Palatino Linotype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592192" y="3077971"/>
            <a:ext cx="1485900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700" spc="-10" dirty="0">
                <a:latin typeface="Palatino Linotype"/>
                <a:cs typeface="Palatino Linotype"/>
              </a:rPr>
              <a:t>θυμάτων</a:t>
            </a:r>
            <a:endParaRPr sz="2700">
              <a:latin typeface="Palatino Linotype"/>
              <a:cs typeface="Palatino Linotype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886580" y="3487623"/>
            <a:ext cx="2190750" cy="4375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92150" algn="l"/>
                <a:tab pos="1631314" algn="l"/>
              </a:tabLst>
            </a:pPr>
            <a:r>
              <a:rPr sz="2700" dirty="0">
                <a:latin typeface="Palatino Linotype"/>
                <a:cs typeface="Palatino Linotype"/>
              </a:rPr>
              <a:t>τη	</a:t>
            </a:r>
            <a:r>
              <a:rPr sz="2700" spc="-5" dirty="0">
                <a:latin typeface="Palatino Linotype"/>
                <a:cs typeface="Palatino Linotype"/>
              </a:rPr>
              <a:t>ζω</a:t>
            </a:r>
            <a:r>
              <a:rPr sz="2700" dirty="0">
                <a:latin typeface="Palatino Linotype"/>
                <a:cs typeface="Palatino Linotype"/>
              </a:rPr>
              <a:t>ή	</a:t>
            </a:r>
            <a:r>
              <a:rPr sz="2700" spc="-5" dirty="0">
                <a:latin typeface="Palatino Linotype"/>
                <a:cs typeface="Palatino Linotype"/>
              </a:rPr>
              <a:t>ενό</a:t>
            </a:r>
            <a:endParaRPr sz="2700">
              <a:latin typeface="Palatino Linotype"/>
              <a:cs typeface="Palatino Linotype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606422" y="3077971"/>
            <a:ext cx="1993900" cy="12585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3235"/>
              </a:lnSpc>
              <a:spcBef>
                <a:spcPts val="100"/>
              </a:spcBef>
            </a:pPr>
            <a:r>
              <a:rPr sz="2700" spc="-5" dirty="0">
                <a:latin typeface="Palatino Linotype"/>
                <a:cs typeface="Palatino Linotype"/>
              </a:rPr>
              <a:t>αθώων</a:t>
            </a:r>
            <a:endParaRPr sz="2700">
              <a:latin typeface="Palatino Linotype"/>
              <a:cs typeface="Palatino Linotype"/>
            </a:endParaRPr>
          </a:p>
          <a:p>
            <a:pPr marL="12700" marR="5080">
              <a:lnSpc>
                <a:spcPts val="3240"/>
              </a:lnSpc>
              <a:spcBef>
                <a:spcPts val="100"/>
              </a:spcBef>
            </a:pPr>
            <a:r>
              <a:rPr sz="2700" dirty="0">
                <a:latin typeface="Palatino Linotype"/>
                <a:cs typeface="Palatino Linotype"/>
              </a:rPr>
              <a:t>αφ</a:t>
            </a:r>
            <a:r>
              <a:rPr sz="2700" spc="-10" dirty="0">
                <a:latin typeface="Palatino Linotype"/>
                <a:cs typeface="Palatino Linotype"/>
              </a:rPr>
              <a:t>α</a:t>
            </a:r>
            <a:r>
              <a:rPr sz="2700" spc="-5" dirty="0">
                <a:latin typeface="Palatino Linotype"/>
                <a:cs typeface="Palatino Linotype"/>
              </a:rPr>
              <a:t>ιρ</a:t>
            </a:r>
            <a:r>
              <a:rPr sz="2700" spc="-15" dirty="0">
                <a:latin typeface="Palatino Linotype"/>
                <a:cs typeface="Palatino Linotype"/>
              </a:rPr>
              <a:t>ώ</a:t>
            </a:r>
            <a:r>
              <a:rPr sz="2700" spc="-10" dirty="0">
                <a:latin typeface="Palatino Linotype"/>
                <a:cs typeface="Palatino Linotype"/>
              </a:rPr>
              <a:t>ν</a:t>
            </a:r>
            <a:r>
              <a:rPr sz="2700" dirty="0">
                <a:latin typeface="Palatino Linotype"/>
                <a:cs typeface="Palatino Linotype"/>
              </a:rPr>
              <a:t>τας  </a:t>
            </a:r>
            <a:r>
              <a:rPr sz="2700" spc="-5" dirty="0">
                <a:latin typeface="Palatino Linotype"/>
                <a:cs typeface="Palatino Linotype"/>
              </a:rPr>
              <a:t>δολοφόνου</a:t>
            </a:r>
            <a:r>
              <a:rPr sz="2700" i="1" spc="-5" dirty="0">
                <a:latin typeface="Palatino Linotype"/>
                <a:cs typeface="Palatino Linotype"/>
              </a:rPr>
              <a:t>;</a:t>
            </a:r>
            <a:endParaRPr sz="2700">
              <a:latin typeface="Palatino Linotype"/>
              <a:cs typeface="Palatino Linotype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1415819" y="4450813"/>
            <a:ext cx="173181" cy="23040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1606422" y="4335526"/>
            <a:ext cx="1720850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700" dirty="0">
                <a:latin typeface="Palatino Linotype"/>
                <a:cs typeface="Palatino Linotype"/>
              </a:rPr>
              <a:t>Γιατί</a:t>
            </a:r>
            <a:endParaRPr sz="2700">
              <a:latin typeface="Palatino Linotype"/>
              <a:cs typeface="Palatino Linotype"/>
            </a:endParaRPr>
          </a:p>
          <a:p>
            <a:pPr marL="12700">
              <a:lnSpc>
                <a:spcPct val="100000"/>
              </a:lnSpc>
              <a:tabLst>
                <a:tab pos="996950" algn="l"/>
              </a:tabLst>
            </a:pPr>
            <a:r>
              <a:rPr sz="2700" spc="-5" dirty="0">
                <a:latin typeface="Palatino Linotype"/>
                <a:cs typeface="Palatino Linotype"/>
              </a:rPr>
              <a:t>ζω</a:t>
            </a:r>
            <a:r>
              <a:rPr sz="2700" dirty="0">
                <a:latin typeface="Palatino Linotype"/>
                <a:cs typeface="Palatino Linotype"/>
              </a:rPr>
              <a:t>ή	</a:t>
            </a:r>
            <a:r>
              <a:rPr sz="2700" spc="-5" dirty="0">
                <a:latin typeface="Palatino Linotype"/>
                <a:cs typeface="Palatino Linotype"/>
              </a:rPr>
              <a:t>ενός</a:t>
            </a:r>
            <a:endParaRPr sz="2700">
              <a:latin typeface="Palatino Linotype"/>
              <a:cs typeface="Palatino Linotype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659504" y="4747005"/>
            <a:ext cx="1873250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700" spc="-5" dirty="0">
                <a:latin typeface="Palatino Linotype"/>
                <a:cs typeface="Palatino Linotype"/>
              </a:rPr>
              <a:t>δολοφόνου,</a:t>
            </a:r>
            <a:endParaRPr sz="2700">
              <a:latin typeface="Palatino Linotype"/>
              <a:cs typeface="Palatino Linotype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710052" y="4335526"/>
            <a:ext cx="336994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7620" algn="r">
              <a:lnSpc>
                <a:spcPct val="100000"/>
              </a:lnSpc>
              <a:spcBef>
                <a:spcPts val="100"/>
              </a:spcBef>
              <a:tabLst>
                <a:tab pos="726440" algn="l"/>
                <a:tab pos="2973070" algn="l"/>
              </a:tabLst>
            </a:pPr>
            <a:r>
              <a:rPr sz="2700" spc="-10" dirty="0">
                <a:latin typeface="Palatino Linotype"/>
                <a:cs typeface="Palatino Linotype"/>
              </a:rPr>
              <a:t>ν</a:t>
            </a:r>
            <a:r>
              <a:rPr sz="2700" dirty="0">
                <a:latin typeface="Palatino Linotype"/>
                <a:cs typeface="Palatino Linotype"/>
              </a:rPr>
              <a:t>α	</a:t>
            </a:r>
            <a:r>
              <a:rPr sz="2700" spc="-5" dirty="0">
                <a:latin typeface="Palatino Linotype"/>
                <a:cs typeface="Palatino Linotype"/>
              </a:rPr>
              <a:t>σεβα</a:t>
            </a:r>
            <a:r>
              <a:rPr sz="2700" spc="-15" dirty="0">
                <a:latin typeface="Palatino Linotype"/>
                <a:cs typeface="Palatino Linotype"/>
              </a:rPr>
              <a:t>στ</a:t>
            </a:r>
            <a:r>
              <a:rPr sz="2700" dirty="0">
                <a:latin typeface="Palatino Linotype"/>
                <a:cs typeface="Palatino Linotype"/>
              </a:rPr>
              <a:t>ούμε	τη</a:t>
            </a:r>
            <a:endParaRPr sz="2700">
              <a:latin typeface="Palatino Linotype"/>
              <a:cs typeface="Palatino Linotype"/>
            </a:endParaRPr>
          </a:p>
          <a:p>
            <a:pPr marR="5080" algn="r">
              <a:lnSpc>
                <a:spcPct val="100000"/>
              </a:lnSpc>
            </a:pPr>
            <a:r>
              <a:rPr sz="2700" dirty="0">
                <a:latin typeface="Palatino Linotype"/>
                <a:cs typeface="Palatino Linotype"/>
              </a:rPr>
              <a:t>ο</a:t>
            </a:r>
            <a:endParaRPr sz="2700">
              <a:latin typeface="Palatino Linotype"/>
              <a:cs typeface="Palatino Linotype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606422" y="5158181"/>
            <a:ext cx="4468495" cy="8496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1278890" algn="l"/>
                <a:tab pos="1827530" algn="l"/>
                <a:tab pos="3256915" algn="l"/>
                <a:tab pos="3829050" algn="l"/>
              </a:tabLst>
            </a:pPr>
            <a:r>
              <a:rPr sz="2700" dirty="0">
                <a:latin typeface="Palatino Linotype"/>
                <a:cs typeface="Palatino Linotype"/>
              </a:rPr>
              <a:t>ο</a:t>
            </a:r>
            <a:r>
              <a:rPr sz="2700" spc="-15" dirty="0">
                <a:latin typeface="Palatino Linotype"/>
                <a:cs typeface="Palatino Linotype"/>
              </a:rPr>
              <a:t>π</a:t>
            </a:r>
            <a:r>
              <a:rPr sz="2700" dirty="0">
                <a:latin typeface="Palatino Linotype"/>
                <a:cs typeface="Palatino Linotype"/>
              </a:rPr>
              <a:t>οίος	</a:t>
            </a:r>
            <a:r>
              <a:rPr sz="2700" spc="5" dirty="0">
                <a:latin typeface="Palatino Linotype"/>
                <a:cs typeface="Palatino Linotype"/>
              </a:rPr>
              <a:t>δ</a:t>
            </a:r>
            <a:r>
              <a:rPr sz="2700" dirty="0">
                <a:latin typeface="Palatino Linotype"/>
                <a:cs typeface="Palatino Linotype"/>
              </a:rPr>
              <a:t>ε	</a:t>
            </a:r>
            <a:r>
              <a:rPr sz="2700" spc="-5" dirty="0">
                <a:latin typeface="Palatino Linotype"/>
                <a:cs typeface="Palatino Linotype"/>
              </a:rPr>
              <a:t>σέβ</a:t>
            </a:r>
            <a:r>
              <a:rPr sz="2700" spc="-15" dirty="0">
                <a:latin typeface="Palatino Linotype"/>
                <a:cs typeface="Palatino Linotype"/>
              </a:rPr>
              <a:t>ε</a:t>
            </a:r>
            <a:r>
              <a:rPr sz="2700" dirty="0">
                <a:latin typeface="Palatino Linotype"/>
                <a:cs typeface="Palatino Linotype"/>
              </a:rPr>
              <a:t>ται	τη	</a:t>
            </a:r>
            <a:r>
              <a:rPr sz="2700" spc="-5" dirty="0">
                <a:latin typeface="Palatino Linotype"/>
                <a:cs typeface="Palatino Linotype"/>
              </a:rPr>
              <a:t>ζωή  συνανθρώπων</a:t>
            </a:r>
            <a:r>
              <a:rPr sz="2700" spc="-10" dirty="0">
                <a:latin typeface="Palatino Linotype"/>
                <a:cs typeface="Palatino Linotype"/>
              </a:rPr>
              <a:t> </a:t>
            </a:r>
            <a:r>
              <a:rPr sz="2700" spc="-5" dirty="0">
                <a:latin typeface="Palatino Linotype"/>
                <a:cs typeface="Palatino Linotype"/>
              </a:rPr>
              <a:t>του</a:t>
            </a:r>
            <a:r>
              <a:rPr sz="2700" i="1" spc="-5" dirty="0">
                <a:latin typeface="Palatino Linotype"/>
                <a:cs typeface="Palatino Linotype"/>
              </a:rPr>
              <a:t>;</a:t>
            </a:r>
            <a:endParaRPr sz="2700">
              <a:latin typeface="Palatino Linotype"/>
              <a:cs typeface="Palatino Linotype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143761" y="1575053"/>
            <a:ext cx="5398135" cy="0"/>
          </a:xfrm>
          <a:custGeom>
            <a:avLst/>
            <a:gdLst/>
            <a:ahLst/>
            <a:cxnLst/>
            <a:rect l="l" t="t" r="r" b="b"/>
            <a:pathLst>
              <a:path w="5398134">
                <a:moveTo>
                  <a:pt x="0" y="0"/>
                </a:moveTo>
                <a:lnTo>
                  <a:pt x="5398008" y="0"/>
                </a:lnTo>
              </a:path>
            </a:pathLst>
          </a:custGeom>
          <a:ln w="38100">
            <a:solidFill>
              <a:srgbClr val="747676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82039" y="723900"/>
            <a:ext cx="11338560" cy="7239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082039" y="754506"/>
            <a:ext cx="113385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26129">
              <a:lnSpc>
                <a:spcPct val="100000"/>
              </a:lnSpc>
              <a:spcBef>
                <a:spcPts val="100"/>
              </a:spcBef>
              <a:tabLst>
                <a:tab pos="6969125" algn="l"/>
              </a:tabLst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ΛΟΓΟΣ	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ΑΝΤΙΛΟΓΟΣ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022592" y="1802892"/>
            <a:ext cx="5398008" cy="722680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188454" y="1834388"/>
            <a:ext cx="5186045" cy="7341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5134" marR="123825" indent="-433070">
              <a:lnSpc>
                <a:spcPct val="100000"/>
              </a:lnSpc>
              <a:spcBef>
                <a:spcPts val="100"/>
              </a:spcBef>
              <a:tabLst>
                <a:tab pos="4655820" algn="l"/>
              </a:tabLst>
            </a:pPr>
            <a:r>
              <a:rPr sz="1800" dirty="0">
                <a:solidFill>
                  <a:srgbClr val="FFFFFF"/>
                </a:solidFill>
                <a:latin typeface="Segoe UI Symbol"/>
                <a:cs typeface="Segoe UI Symbol"/>
              </a:rPr>
              <a:t>➤ </a:t>
            </a:r>
            <a:r>
              <a:rPr sz="1800" spc="-15" dirty="0">
                <a:solidFill>
                  <a:srgbClr val="FFFFFF"/>
                </a:solidFill>
                <a:latin typeface="Segoe UI Symbol"/>
                <a:cs typeface="Segoe UI Symbo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Απο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τ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ελεί</a:t>
            </a:r>
            <a:r>
              <a:rPr sz="24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μι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α</a:t>
            </a:r>
            <a:r>
              <a:rPr sz="24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ε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πίδ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ε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ιξη</a:t>
            </a:r>
            <a:r>
              <a:rPr sz="24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δ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ύ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ναμης	κ</a:t>
            </a:r>
            <a:r>
              <a:rPr sz="2400" spc="5" dirty="0">
                <a:solidFill>
                  <a:srgbClr val="FFFFFF"/>
                </a:solidFill>
                <a:latin typeface="Arial"/>
                <a:cs typeface="Arial"/>
              </a:rPr>
              <a:t>α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ι 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αυταρχισμού από την πλευρά</a:t>
            </a:r>
            <a:r>
              <a:rPr sz="2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της</a:t>
            </a:r>
            <a:endParaRPr sz="2400">
              <a:latin typeface="Arial"/>
              <a:cs typeface="Arial"/>
            </a:endParaRPr>
          </a:p>
          <a:p>
            <a:pPr marL="1108075" marR="634365" indent="-233679">
              <a:lnSpc>
                <a:spcPct val="100000"/>
              </a:lnSpc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κρατικής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εξουσίας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και</a:t>
            </a:r>
            <a:r>
              <a:rPr sz="2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μέσο  εκφοβισμού του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πολίτη.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500">
              <a:latin typeface="Times New Roman"/>
              <a:cs typeface="Times New Roman"/>
            </a:endParaRPr>
          </a:p>
          <a:p>
            <a:pPr marL="1022985" marR="567055" indent="-567055">
              <a:lnSpc>
                <a:spcPct val="100000"/>
              </a:lnSpc>
            </a:pPr>
            <a:r>
              <a:rPr sz="1800" dirty="0">
                <a:solidFill>
                  <a:srgbClr val="FFFFFF"/>
                </a:solidFill>
                <a:latin typeface="Segoe UI Symbol"/>
                <a:cs typeface="Segoe UI Symbol"/>
              </a:rPr>
              <a:t>➤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Τον τρομοκρατημένο πολίτη 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χρειάζονται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τα</a:t>
            </a:r>
            <a:r>
              <a:rPr sz="24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αυταρχικά</a:t>
            </a:r>
            <a:endParaRPr sz="2400">
              <a:latin typeface="Arial"/>
              <a:cs typeface="Arial"/>
            </a:endParaRPr>
          </a:p>
          <a:p>
            <a:pPr marL="428625" marR="186690" algn="ctr">
              <a:lnSpc>
                <a:spcPct val="100000"/>
              </a:lnSpc>
              <a:tabLst>
                <a:tab pos="2510790" algn="l"/>
                <a:tab pos="3736340" algn="l"/>
                <a:tab pos="4514215" algn="l"/>
              </a:tabLst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καθεστώτα,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για να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στηρίζουν στο  φόβο την</a:t>
            </a:r>
            <a:r>
              <a:rPr sz="24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εξουσία</a:t>
            </a:r>
            <a:r>
              <a:rPr sz="24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τους,	και όχι οι 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δη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μ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οκρατ</a:t>
            </a:r>
            <a:r>
              <a:rPr sz="2400" spc="5" dirty="0">
                <a:solidFill>
                  <a:srgbClr val="FFFFFF"/>
                </a:solidFill>
                <a:latin typeface="Arial"/>
                <a:cs typeface="Arial"/>
              </a:rPr>
              <a:t>ί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ες</a:t>
            </a:r>
            <a:r>
              <a:rPr sz="24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που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Arial"/>
                <a:cs typeface="Arial"/>
              </a:rPr>
              <a:t>σ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τηρίζονται	</a:t>
            </a:r>
            <a:r>
              <a:rPr sz="2400" spc="-15" dirty="0">
                <a:solidFill>
                  <a:srgbClr val="FFFFFF"/>
                </a:solidFill>
                <a:latin typeface="Arial"/>
                <a:cs typeface="Arial"/>
              </a:rPr>
              <a:t>σ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το 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διάλογο και</a:t>
            </a:r>
            <a:r>
              <a:rPr sz="24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τη	συναίνεση του</a:t>
            </a:r>
            <a:endParaRPr sz="2400">
              <a:latin typeface="Arial"/>
              <a:cs typeface="Arial"/>
            </a:endParaRPr>
          </a:p>
          <a:p>
            <a:pPr marL="234315" algn="ctr">
              <a:lnSpc>
                <a:spcPct val="100000"/>
              </a:lnSpc>
              <a:spcBef>
                <a:spcPts val="5"/>
              </a:spcBef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πολίτη.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500">
              <a:latin typeface="Times New Roman"/>
              <a:cs typeface="Times New Roman"/>
            </a:endParaRPr>
          </a:p>
          <a:p>
            <a:pPr marL="1449705" marR="514350" indent="-1045844">
              <a:lnSpc>
                <a:spcPct val="100000"/>
              </a:lnSpc>
            </a:pPr>
            <a:r>
              <a:rPr sz="1800" dirty="0">
                <a:solidFill>
                  <a:srgbClr val="FFFFFF"/>
                </a:solidFill>
                <a:latin typeface="Segoe UI Symbol"/>
                <a:cs typeface="Segoe UI Symbol"/>
              </a:rPr>
              <a:t>➤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Θεσπίζεται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με πρόσχημα την  καταπολέμηση</a:t>
            </a:r>
            <a:r>
              <a:rPr sz="24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της</a:t>
            </a:r>
            <a:endParaRPr sz="2400">
              <a:latin typeface="Arial"/>
              <a:cs typeface="Arial"/>
            </a:endParaRPr>
          </a:p>
          <a:p>
            <a:pPr marL="247015" marR="5080" algn="ctr">
              <a:lnSpc>
                <a:spcPct val="100000"/>
              </a:lnSpc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εγκληματικότητας,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στην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πράξη</a:t>
            </a:r>
            <a:r>
              <a:rPr sz="24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όμως  συχνά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χρησιμοποιείται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από  αυταρχικά καθεστώτα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ως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 μέσο</a:t>
            </a:r>
            <a:endParaRPr sz="2400">
              <a:latin typeface="Arial"/>
              <a:cs typeface="Arial"/>
            </a:endParaRPr>
          </a:p>
          <a:p>
            <a:pPr marL="396240" marR="154305" algn="ctr">
              <a:lnSpc>
                <a:spcPct val="100000"/>
              </a:lnSpc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δίωξης ή και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εξόντωσης</a:t>
            </a:r>
            <a:r>
              <a:rPr sz="2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πολιτικών 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αντιπάλων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και</a:t>
            </a:r>
            <a:r>
              <a:rPr sz="2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αντιφρονούντων.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432236" y="1941463"/>
            <a:ext cx="196734" cy="2480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231390" algn="l"/>
              </a:tabLst>
            </a:pPr>
            <a:r>
              <a:rPr spc="-5" dirty="0"/>
              <a:t>Ισχυροποιεί	</a:t>
            </a:r>
            <a:r>
              <a:rPr spc="-10" dirty="0"/>
              <a:t>το </a:t>
            </a:r>
            <a:r>
              <a:rPr spc="-5" dirty="0"/>
              <a:t>κύρος</a:t>
            </a:r>
            <a:r>
              <a:rPr spc="60" dirty="0"/>
              <a:t> </a:t>
            </a:r>
            <a:r>
              <a:rPr spc="-5" dirty="0"/>
              <a:t>του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638426" y="2259584"/>
            <a:ext cx="4408170" cy="4679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675130" algn="l"/>
                <a:tab pos="2559050" algn="l"/>
                <a:tab pos="3807460" algn="l"/>
              </a:tabLst>
            </a:pPr>
            <a:r>
              <a:rPr sz="2900" spc="-5" dirty="0">
                <a:latin typeface="Palatino Linotype"/>
                <a:cs typeface="Palatino Linotype"/>
              </a:rPr>
              <a:t>κρά</a:t>
            </a:r>
            <a:r>
              <a:rPr sz="2900" spc="-15" dirty="0">
                <a:latin typeface="Palatino Linotype"/>
                <a:cs typeface="Palatino Linotype"/>
              </a:rPr>
              <a:t>τ</a:t>
            </a:r>
            <a:r>
              <a:rPr sz="2900" dirty="0">
                <a:latin typeface="Palatino Linotype"/>
                <a:cs typeface="Palatino Linotype"/>
              </a:rPr>
              <a:t>ους	</a:t>
            </a:r>
            <a:r>
              <a:rPr sz="2900" spc="-5" dirty="0">
                <a:latin typeface="Palatino Linotype"/>
                <a:cs typeface="Palatino Linotype"/>
              </a:rPr>
              <a:t>σ</a:t>
            </a:r>
            <a:r>
              <a:rPr sz="2900" spc="-20" dirty="0">
                <a:latin typeface="Palatino Linotype"/>
                <a:cs typeface="Palatino Linotype"/>
              </a:rPr>
              <a:t>τ</a:t>
            </a:r>
            <a:r>
              <a:rPr sz="2900" dirty="0">
                <a:latin typeface="Palatino Linotype"/>
                <a:cs typeface="Palatino Linotype"/>
              </a:rPr>
              <a:t>α	μάτ</a:t>
            </a:r>
            <a:r>
              <a:rPr sz="2900" spc="-15" dirty="0">
                <a:latin typeface="Palatino Linotype"/>
                <a:cs typeface="Palatino Linotype"/>
              </a:rPr>
              <a:t>ι</a:t>
            </a:r>
            <a:r>
              <a:rPr sz="2900" dirty="0">
                <a:latin typeface="Palatino Linotype"/>
                <a:cs typeface="Palatino Linotype"/>
              </a:rPr>
              <a:t>α	</a:t>
            </a:r>
            <a:r>
              <a:rPr sz="2900" spc="-15" dirty="0">
                <a:latin typeface="Palatino Linotype"/>
                <a:cs typeface="Palatino Linotype"/>
              </a:rPr>
              <a:t>τ</a:t>
            </a:r>
            <a:r>
              <a:rPr sz="2900" dirty="0">
                <a:latin typeface="Palatino Linotype"/>
                <a:cs typeface="Palatino Linotype"/>
              </a:rPr>
              <a:t>ου</a:t>
            </a:r>
            <a:endParaRPr sz="2900">
              <a:latin typeface="Palatino Linotype"/>
              <a:cs typeface="Palatino Linotype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638426" y="2701544"/>
            <a:ext cx="4410710" cy="909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0"/>
              </a:spcBef>
              <a:tabLst>
                <a:tab pos="1476375" algn="l"/>
                <a:tab pos="2438400" algn="l"/>
              </a:tabLst>
            </a:pPr>
            <a:r>
              <a:rPr sz="2900" spc="-5" dirty="0">
                <a:latin typeface="Palatino Linotype"/>
                <a:cs typeface="Palatino Linotype"/>
              </a:rPr>
              <a:t>πολίτ</a:t>
            </a:r>
            <a:r>
              <a:rPr sz="2900" dirty="0">
                <a:latin typeface="Palatino Linotype"/>
                <a:cs typeface="Palatino Linotype"/>
              </a:rPr>
              <a:t>η	</a:t>
            </a:r>
            <a:r>
              <a:rPr sz="2900" spc="-5" dirty="0">
                <a:latin typeface="Palatino Linotype"/>
                <a:cs typeface="Palatino Linotype"/>
              </a:rPr>
              <a:t>πο</a:t>
            </a:r>
            <a:r>
              <a:rPr sz="2900" dirty="0">
                <a:latin typeface="Palatino Linotype"/>
                <a:cs typeface="Palatino Linotype"/>
              </a:rPr>
              <a:t>υ	αισ</a:t>
            </a:r>
            <a:r>
              <a:rPr sz="2900" spc="-15" dirty="0">
                <a:latin typeface="Palatino Linotype"/>
                <a:cs typeface="Palatino Linotype"/>
              </a:rPr>
              <a:t>θ</a:t>
            </a:r>
            <a:r>
              <a:rPr sz="2900" dirty="0">
                <a:latin typeface="Palatino Linotype"/>
                <a:cs typeface="Palatino Linotype"/>
              </a:rPr>
              <a:t>άνεται</a:t>
            </a:r>
            <a:endParaRPr sz="2900">
              <a:latin typeface="Palatino Linotype"/>
              <a:cs typeface="Palatino Linotype"/>
            </a:endParaRPr>
          </a:p>
          <a:p>
            <a:pPr marR="6985" algn="r">
              <a:lnSpc>
                <a:spcPct val="100000"/>
              </a:lnSpc>
            </a:pPr>
            <a:r>
              <a:rPr sz="2900" spc="-5" dirty="0">
                <a:latin typeface="Palatino Linotype"/>
                <a:cs typeface="Palatino Linotype"/>
              </a:rPr>
              <a:t>και</a:t>
            </a:r>
            <a:endParaRPr sz="2900">
              <a:latin typeface="Palatino Linotype"/>
              <a:cs typeface="Palatino Linotype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638426" y="3143504"/>
            <a:ext cx="1978660" cy="9105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900" spc="-5" dirty="0">
                <a:latin typeface="Palatino Linotype"/>
                <a:cs typeface="Palatino Linotype"/>
              </a:rPr>
              <a:t>ασφάλεια  προστασί</a:t>
            </a:r>
            <a:r>
              <a:rPr sz="2900" spc="10" dirty="0">
                <a:latin typeface="Palatino Linotype"/>
                <a:cs typeface="Palatino Linotype"/>
              </a:rPr>
              <a:t>α</a:t>
            </a:r>
            <a:r>
              <a:rPr sz="2900" i="1" dirty="0">
                <a:latin typeface="Palatino Linotype"/>
                <a:cs typeface="Palatino Linotype"/>
              </a:rPr>
              <a:t>.</a:t>
            </a:r>
            <a:endParaRPr sz="2900">
              <a:latin typeface="Palatino Linotype"/>
              <a:cs typeface="Palatino Linotype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432236" y="4189363"/>
            <a:ext cx="196734" cy="2480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638426" y="4065777"/>
            <a:ext cx="4408805" cy="13519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sz="2900" spc="-5" dirty="0">
                <a:latin typeface="Palatino Linotype"/>
                <a:cs typeface="Palatino Linotype"/>
              </a:rPr>
              <a:t>Έτσι </a:t>
            </a:r>
            <a:r>
              <a:rPr sz="2900" dirty="0">
                <a:latin typeface="Palatino Linotype"/>
                <a:cs typeface="Palatino Linotype"/>
              </a:rPr>
              <a:t>ο </a:t>
            </a:r>
            <a:r>
              <a:rPr sz="2900" spc="-5" dirty="0">
                <a:latin typeface="Palatino Linotype"/>
                <a:cs typeface="Palatino Linotype"/>
              </a:rPr>
              <a:t>πολίτης </a:t>
            </a:r>
            <a:r>
              <a:rPr sz="2900" dirty="0">
                <a:latin typeface="Palatino Linotype"/>
                <a:cs typeface="Palatino Linotype"/>
              </a:rPr>
              <a:t>μαθαίνει  </a:t>
            </a:r>
            <a:r>
              <a:rPr sz="2900" spc="-5" dirty="0">
                <a:latin typeface="Palatino Linotype"/>
                <a:cs typeface="Palatino Linotype"/>
              </a:rPr>
              <a:t>να σέβεται και να τηρεί  </a:t>
            </a:r>
            <a:r>
              <a:rPr sz="2900" dirty="0">
                <a:latin typeface="Palatino Linotype"/>
                <a:cs typeface="Palatino Linotype"/>
              </a:rPr>
              <a:t>τους</a:t>
            </a:r>
            <a:r>
              <a:rPr sz="2900" spc="-25" dirty="0">
                <a:latin typeface="Palatino Linotype"/>
                <a:cs typeface="Palatino Linotype"/>
              </a:rPr>
              <a:t> </a:t>
            </a:r>
            <a:r>
              <a:rPr sz="2900" dirty="0">
                <a:latin typeface="Palatino Linotype"/>
                <a:cs typeface="Palatino Linotype"/>
              </a:rPr>
              <a:t>νόμους</a:t>
            </a:r>
            <a:r>
              <a:rPr sz="2900" i="1" dirty="0">
                <a:latin typeface="Palatino Linotype"/>
                <a:cs typeface="Palatino Linotype"/>
              </a:rPr>
              <a:t>.</a:t>
            </a:r>
            <a:endParaRPr sz="2900">
              <a:latin typeface="Palatino Linotype"/>
              <a:cs typeface="Palatino Linotype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143761" y="1575053"/>
            <a:ext cx="5398135" cy="0"/>
          </a:xfrm>
          <a:custGeom>
            <a:avLst/>
            <a:gdLst/>
            <a:ahLst/>
            <a:cxnLst/>
            <a:rect l="l" t="t" r="r" b="b"/>
            <a:pathLst>
              <a:path w="5398134">
                <a:moveTo>
                  <a:pt x="0" y="0"/>
                </a:moveTo>
                <a:lnTo>
                  <a:pt x="5398008" y="0"/>
                </a:lnTo>
              </a:path>
            </a:pathLst>
          </a:custGeom>
          <a:ln w="38100">
            <a:solidFill>
              <a:srgbClr val="747676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061961" y="746582"/>
            <a:ext cx="5103495" cy="66040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4150" spc="10" dirty="0">
                <a:solidFill>
                  <a:srgbClr val="747676"/>
                </a:solidFill>
                <a:latin typeface="Arial"/>
                <a:cs typeface="Arial"/>
              </a:rPr>
              <a:t>Η </a:t>
            </a:r>
            <a:r>
              <a:rPr sz="4150" spc="5" dirty="0">
                <a:solidFill>
                  <a:srgbClr val="747676"/>
                </a:solidFill>
                <a:latin typeface="Arial"/>
                <a:cs typeface="Arial"/>
              </a:rPr>
              <a:t>ΘΑΝΑΤΙΚΗ</a:t>
            </a:r>
            <a:r>
              <a:rPr sz="4150" spc="-125" dirty="0">
                <a:solidFill>
                  <a:srgbClr val="747676"/>
                </a:solidFill>
                <a:latin typeface="Arial"/>
                <a:cs typeface="Arial"/>
              </a:rPr>
              <a:t> </a:t>
            </a:r>
            <a:r>
              <a:rPr sz="4150" spc="5" dirty="0">
                <a:solidFill>
                  <a:srgbClr val="747676"/>
                </a:solidFill>
                <a:latin typeface="Arial"/>
                <a:cs typeface="Arial"/>
              </a:rPr>
              <a:t>ΠΟΙΝΗ</a:t>
            </a:r>
            <a:endParaRPr sz="415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89230" rIns="0" bIns="0" rtlCol="0">
            <a:spAutoFit/>
          </a:bodyPr>
          <a:lstStyle/>
          <a:p>
            <a:pPr marL="6671945" indent="-334010">
              <a:lnSpc>
                <a:spcPct val="100000"/>
              </a:lnSpc>
              <a:spcBef>
                <a:spcPts val="1490"/>
              </a:spcBef>
              <a:buSzPct val="73913"/>
              <a:buFont typeface="Segoe UI Symbol"/>
              <a:buChar char="➤"/>
              <a:tabLst>
                <a:tab pos="6672580" algn="l"/>
              </a:tabLst>
            </a:pPr>
            <a:r>
              <a:rPr spc="-10" dirty="0"/>
              <a:t>είναι</a:t>
            </a:r>
            <a:r>
              <a:rPr spc="15" dirty="0"/>
              <a:t> </a:t>
            </a:r>
            <a:r>
              <a:rPr spc="-10" dirty="0"/>
              <a:t>αναποτελεσματική</a:t>
            </a:r>
          </a:p>
          <a:p>
            <a:pPr marL="6671945" indent="-334010">
              <a:lnSpc>
                <a:spcPct val="100000"/>
              </a:lnSpc>
              <a:spcBef>
                <a:spcPts val="1390"/>
              </a:spcBef>
              <a:buSzPct val="73913"/>
              <a:buFont typeface="Segoe UI Symbol"/>
              <a:buChar char="➤"/>
              <a:tabLst>
                <a:tab pos="6672580" algn="l"/>
              </a:tabLst>
            </a:pPr>
            <a:r>
              <a:rPr spc="-10" dirty="0"/>
              <a:t>αντιδημοκρατική</a:t>
            </a:r>
          </a:p>
          <a:p>
            <a:pPr marL="6671945" marR="5080" indent="-334010">
              <a:lnSpc>
                <a:spcPct val="100000"/>
              </a:lnSpc>
              <a:spcBef>
                <a:spcPts val="1395"/>
              </a:spcBef>
              <a:buSzPct val="73913"/>
              <a:buFont typeface="Segoe UI Symbol"/>
              <a:buChar char="➤"/>
              <a:tabLst>
                <a:tab pos="6672580" algn="l"/>
              </a:tabLst>
            </a:pPr>
            <a:r>
              <a:rPr spc="-10" dirty="0"/>
              <a:t>αντίθετη με </a:t>
            </a:r>
            <a:r>
              <a:rPr spc="-5" dirty="0"/>
              <a:t>το </a:t>
            </a:r>
            <a:r>
              <a:rPr spc="-10" dirty="0"/>
              <a:t>πνεύμα της σύγχρονης  εποχής.</a:t>
            </a:r>
          </a:p>
          <a:p>
            <a:pPr marL="6325870">
              <a:lnSpc>
                <a:spcPct val="100000"/>
              </a:lnSpc>
              <a:buClr>
                <a:srgbClr val="5C5C5C"/>
              </a:buClr>
              <a:buFont typeface="Segoe UI Symbol"/>
              <a:buChar char="➤"/>
            </a:pPr>
            <a:endParaRPr sz="2500">
              <a:latin typeface="Times New Roman"/>
              <a:cs typeface="Times New Roman"/>
            </a:endParaRPr>
          </a:p>
          <a:p>
            <a:pPr marL="6325870">
              <a:lnSpc>
                <a:spcPct val="100000"/>
              </a:lnSpc>
              <a:spcBef>
                <a:spcPts val="25"/>
              </a:spcBef>
              <a:buClr>
                <a:srgbClr val="5C5C5C"/>
              </a:buClr>
              <a:buFont typeface="Segoe UI Symbol"/>
              <a:buChar char="➤"/>
            </a:pPr>
            <a:endParaRPr/>
          </a:p>
          <a:p>
            <a:pPr marL="6671945" indent="-334010">
              <a:lnSpc>
                <a:spcPct val="100000"/>
              </a:lnSpc>
              <a:buSzPct val="73913"/>
              <a:buFont typeface="Segoe UI Symbol"/>
              <a:buChar char="➤"/>
              <a:tabLst>
                <a:tab pos="6672580" algn="l"/>
              </a:tabLst>
            </a:pPr>
            <a:r>
              <a:rPr spc="-10" dirty="0"/>
              <a:t>Εάν θέλουμε </a:t>
            </a:r>
            <a:r>
              <a:rPr spc="-5" dirty="0"/>
              <a:t>ειλικρινά</a:t>
            </a:r>
            <a:r>
              <a:rPr spc="50" dirty="0"/>
              <a:t> </a:t>
            </a:r>
            <a:r>
              <a:rPr spc="-10" dirty="0"/>
              <a:t>να</a:t>
            </a:r>
          </a:p>
          <a:p>
            <a:pPr marL="6671945" marR="323850">
              <a:lnSpc>
                <a:spcPts val="2750"/>
              </a:lnSpc>
              <a:spcBef>
                <a:spcPts val="100"/>
              </a:spcBef>
            </a:pPr>
            <a:r>
              <a:rPr spc="-10" dirty="0"/>
              <a:t>περιορίσουμε την </a:t>
            </a:r>
            <a:r>
              <a:rPr spc="-5" dirty="0"/>
              <a:t>εγκληματικότητα,  </a:t>
            </a:r>
            <a:r>
              <a:rPr spc="-10" dirty="0"/>
              <a:t>τότε </a:t>
            </a:r>
            <a:r>
              <a:rPr spc="-5" dirty="0"/>
              <a:t>πρέπει να </a:t>
            </a:r>
            <a:r>
              <a:rPr spc="-10" dirty="0"/>
              <a:t>στρέψουμε</a:t>
            </a:r>
            <a:r>
              <a:rPr spc="40" dirty="0"/>
              <a:t> </a:t>
            </a:r>
            <a:r>
              <a:rPr spc="-10" dirty="0"/>
              <a:t>την</a:t>
            </a:r>
          </a:p>
          <a:p>
            <a:pPr marL="6671945" marR="730250">
              <a:lnSpc>
                <a:spcPts val="2750"/>
              </a:lnSpc>
              <a:spcBef>
                <a:spcPts val="10"/>
              </a:spcBef>
            </a:pPr>
            <a:r>
              <a:rPr spc="-5" dirty="0"/>
              <a:t>προσοχή </a:t>
            </a:r>
            <a:r>
              <a:rPr spc="-10" dirty="0"/>
              <a:t>μας στη βελτίωση των  κοινωνικών συνθηκών</a:t>
            </a:r>
            <a:r>
              <a:rPr spc="35" dirty="0"/>
              <a:t> </a:t>
            </a:r>
            <a:r>
              <a:rPr spc="-10" dirty="0"/>
              <a:t>(που</a:t>
            </a:r>
          </a:p>
          <a:p>
            <a:pPr marL="6671945">
              <a:lnSpc>
                <a:spcPts val="2670"/>
              </a:lnSpc>
            </a:pPr>
            <a:r>
              <a:rPr spc="-10" dirty="0"/>
              <a:t>τροφοδοτούν </a:t>
            </a:r>
            <a:r>
              <a:rPr spc="-5" dirty="0"/>
              <a:t>τη </a:t>
            </a:r>
            <a:r>
              <a:rPr spc="-10" dirty="0"/>
              <a:t>βία) </a:t>
            </a:r>
            <a:r>
              <a:rPr spc="-5" dirty="0"/>
              <a:t>και της</a:t>
            </a:r>
            <a:r>
              <a:rPr spc="30" dirty="0"/>
              <a:t> </a:t>
            </a:r>
            <a:r>
              <a:rPr spc="-10" dirty="0"/>
              <a:t>Παιδείας</a:t>
            </a:r>
          </a:p>
          <a:p>
            <a:pPr marL="6671945">
              <a:lnSpc>
                <a:spcPct val="100000"/>
              </a:lnSpc>
            </a:pPr>
            <a:r>
              <a:rPr spc="-5" dirty="0"/>
              <a:t>που εξευγενίζει </a:t>
            </a:r>
            <a:r>
              <a:rPr spc="-10" dirty="0"/>
              <a:t>τον</a:t>
            </a:r>
            <a:r>
              <a:rPr spc="30" dirty="0"/>
              <a:t> </a:t>
            </a:r>
            <a:r>
              <a:rPr spc="-15" dirty="0"/>
              <a:t>άνθρωπο.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3004290" cy="97535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6969" y="8840216"/>
            <a:ext cx="4192904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649095" algn="l"/>
              </a:tabLst>
            </a:pP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Αλέξανδρος	&amp; </a:t>
            </a:r>
            <a:r>
              <a:rPr sz="2200" spc="-10" dirty="0">
                <a:solidFill>
                  <a:srgbClr val="FFFFFF"/>
                </a:solidFill>
                <a:latin typeface="Arial"/>
                <a:cs typeface="Arial"/>
              </a:rPr>
              <a:t>Σπύρος</a:t>
            </a:r>
            <a:r>
              <a:rPr sz="22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Μητσέλος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792</Words>
  <Application>Microsoft Office PowerPoint</Application>
  <PresentationFormat>Προσαρμογή</PresentationFormat>
  <Paragraphs>137</Paragraphs>
  <Slides>20</Slides>
  <Notes>0</Notes>
  <HiddenSlides>0</HiddenSlides>
  <MMClips>0</MMClips>
  <ScaleCrop>false</ScaleCrop>
  <HeadingPairs>
    <vt:vector size="4" baseType="variant">
      <vt:variant>
        <vt:lpstr>Θέμα</vt:lpstr>
      </vt:variant>
      <vt:variant>
        <vt:i4>1</vt:i4>
      </vt:variant>
      <vt:variant>
        <vt:lpstr>Τίτλοι διαφανειών</vt:lpstr>
      </vt:variant>
      <vt:variant>
        <vt:i4>20</vt:i4>
      </vt:variant>
    </vt:vector>
  </HeadingPairs>
  <TitlesOfParts>
    <vt:vector size="21" baseType="lpstr">
      <vt:lpstr>Office Theme</vt:lpstr>
      <vt:lpstr>Διαφάνεια 1</vt:lpstr>
      <vt:lpstr>Διαφάνεια 2</vt:lpstr>
      <vt:lpstr>Διαφάνεια 3</vt:lpstr>
      <vt:lpstr>Διαφάνεια 4</vt:lpstr>
      <vt:lpstr>Διαφάνεια 5</vt:lpstr>
      <vt:lpstr>Διαφάνεια 6</vt:lpstr>
      <vt:lpstr>Διαφάνεια 7</vt:lpstr>
      <vt:lpstr>Διαφάνεια 8</vt:lpstr>
      <vt:lpstr>Διαφάνεια 9</vt:lpstr>
      <vt:lpstr>Διαφάνεια 10</vt:lpstr>
      <vt:lpstr>Διαφάνεια 11</vt:lpstr>
      <vt:lpstr>Διαφάνεια 12</vt:lpstr>
      <vt:lpstr>Διαφάνεια 13</vt:lpstr>
      <vt:lpstr>Αν και σκληρό μέτρο,</vt:lpstr>
      <vt:lpstr>Ο άνθρωπος που φτάνει σε  τόσο αποτρόπαια εγκλήματα  που επισύρουν τη θανατική  ποινή είναι συνήθως μια τόσο  διαταραγμένη</vt:lpstr>
      <vt:lpstr>ΛΟΓΟΣ ΑΝΤΙΛΟΓΟΣ</vt:lpstr>
      <vt:lpstr>Διαφάνεια 17</vt:lpstr>
      <vt:lpstr>Ισχυροποιεί το κύρος του</vt:lpstr>
      <vt:lpstr>Η ΘΑΝΑΤΙΚΗ ΠΟΙΝΗ</vt:lpstr>
      <vt:lpstr>Διαφάνεια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Διαφάνεια 1</dc:title>
  <dc:creator>User</dc:creator>
  <cp:lastModifiedBy>User</cp:lastModifiedBy>
  <cp:revision>1</cp:revision>
  <dcterms:created xsi:type="dcterms:W3CDTF">2020-12-31T07:13:57Z</dcterms:created>
  <dcterms:modified xsi:type="dcterms:W3CDTF">2020-12-31T07:15:59Z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2016-10-03T00:00:00Z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2020-12-31T00:00:00Z</vt:filetime>
  </property>
</Properties>
</file>