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2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74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787837"/>
            <a:ext cx="7477601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Σταδιακή Διεύρυνση των Ελληνικών Συνόρων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953953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Η ιστορία της Ελλάδας κατά τον 20ο αιώνα χαρακτηρίζεται από μια σταδιακή διεύρυνση των εθνικών συνόρων της, καθώς η χώρα ανακτούσε εδάφη που ιστορικά ανήκαν στον ελληνικό πολιτισμό. Αυτή η διαδικασία ήταν μακρά και περίπλοκη, με σημαντικές στρατιωτικές εκστρατείες και πολιτικές διαπραγματεύσεις. Ωστόσο, το τελικό αποτέλεσμα ήταν η σημερινή έκταση της Ελλάδας, που περιλαμβάνει περιοχές με βαθιές ελληνικές ρίζες και πολιτιστική κληρονομιά.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2624495" y="515898"/>
            <a:ext cx="9381292" cy="1172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17"/>
              </a:lnSpc>
              <a:buNone/>
            </a:pPr>
            <a:r>
              <a:rPr lang="en-US" sz="3693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Απελευθέρωση της Μακεδονίας (1912-1913)</a:t>
            </a:r>
            <a:endParaRPr lang="en-US" sz="3693" dirty="0"/>
          </a:p>
        </p:txBody>
      </p:sp>
      <p:sp>
        <p:nvSpPr>
          <p:cNvPr id="5" name="Shape 3"/>
          <p:cNvSpPr/>
          <p:nvPr/>
        </p:nvSpPr>
        <p:spPr>
          <a:xfrm>
            <a:off x="7296388" y="2063829"/>
            <a:ext cx="37505" cy="5650944"/>
          </a:xfrm>
          <a:prstGeom prst="roundRect">
            <a:avLst>
              <a:gd name="adj" fmla="val 225123"/>
            </a:avLst>
          </a:prstGeom>
          <a:solidFill>
            <a:srgbClr val="BBC2DC"/>
          </a:solidFill>
          <a:ln/>
        </p:spPr>
      </p:sp>
      <p:sp>
        <p:nvSpPr>
          <p:cNvPr id="6" name="Shape 4"/>
          <p:cNvSpPr/>
          <p:nvPr/>
        </p:nvSpPr>
        <p:spPr>
          <a:xfrm>
            <a:off x="6447413" y="2402622"/>
            <a:ext cx="656630" cy="37505"/>
          </a:xfrm>
          <a:prstGeom prst="roundRect">
            <a:avLst>
              <a:gd name="adj" fmla="val 225123"/>
            </a:avLst>
          </a:prstGeom>
          <a:solidFill>
            <a:srgbClr val="BBC2DC"/>
          </a:solidFill>
          <a:ln/>
        </p:spPr>
      </p:sp>
      <p:sp>
        <p:nvSpPr>
          <p:cNvPr id="7" name="Shape 5"/>
          <p:cNvSpPr/>
          <p:nvPr/>
        </p:nvSpPr>
        <p:spPr>
          <a:xfrm>
            <a:off x="7104043" y="2210395"/>
            <a:ext cx="422077" cy="422077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59776" y="2245519"/>
            <a:ext cx="110609" cy="351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0"/>
              </a:lnSpc>
              <a:buNone/>
            </a:pPr>
            <a:r>
              <a:rPr lang="en-US" sz="2216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16" dirty="0"/>
          </a:p>
        </p:txBody>
      </p:sp>
      <p:sp>
        <p:nvSpPr>
          <p:cNvPr id="9" name="Text 7"/>
          <p:cNvSpPr/>
          <p:nvPr/>
        </p:nvSpPr>
        <p:spPr>
          <a:xfrm>
            <a:off x="3853815" y="2251353"/>
            <a:ext cx="2429351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08"/>
              </a:lnSpc>
              <a:buNone/>
            </a:pPr>
            <a:r>
              <a:rPr lang="en-US" sz="184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Βαλκανικοί Πόλεμοι</a:t>
            </a:r>
            <a:endParaRPr lang="en-US" sz="1847" dirty="0"/>
          </a:p>
        </p:txBody>
      </p:sp>
      <p:sp>
        <p:nvSpPr>
          <p:cNvPr id="10" name="Text 8"/>
          <p:cNvSpPr/>
          <p:nvPr/>
        </p:nvSpPr>
        <p:spPr>
          <a:xfrm>
            <a:off x="2624495" y="2656999"/>
            <a:ext cx="3658672" cy="2101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64"/>
              </a:lnSpc>
              <a:buNone/>
            </a:pPr>
            <a:r>
              <a:rPr lang="en-US" sz="1477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Οι Βαλκανικοί Πόλεμοι του 1912-1913 σηματοδότησαν την απελευθέρωση της Μακεδονίας από την Οθωμανική Αυτοκρατορία. Η Ελλάδα, σε συνεργασία με τις άλλες βαλκανικές χώρες, κατάφερε να ανακτήσει περιοχές με μακραίωνη ελληνική παρουσία και πολιτισμικό αποτύπωμα.</a:t>
            </a:r>
            <a:endParaRPr lang="en-US" sz="1477" dirty="0"/>
          </a:p>
        </p:txBody>
      </p:sp>
      <p:sp>
        <p:nvSpPr>
          <p:cNvPr id="11" name="Shape 9"/>
          <p:cNvSpPr/>
          <p:nvPr/>
        </p:nvSpPr>
        <p:spPr>
          <a:xfrm>
            <a:off x="7526119" y="3340596"/>
            <a:ext cx="656630" cy="37505"/>
          </a:xfrm>
          <a:prstGeom prst="roundRect">
            <a:avLst>
              <a:gd name="adj" fmla="val 225123"/>
            </a:avLst>
          </a:prstGeom>
          <a:solidFill>
            <a:srgbClr val="BBC2DC"/>
          </a:solidFill>
          <a:ln/>
        </p:spPr>
      </p:sp>
      <p:sp>
        <p:nvSpPr>
          <p:cNvPr id="12" name="Shape 10"/>
          <p:cNvSpPr/>
          <p:nvPr/>
        </p:nvSpPr>
        <p:spPr>
          <a:xfrm>
            <a:off x="7104043" y="3148370"/>
            <a:ext cx="422077" cy="422077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31082" y="3183493"/>
            <a:ext cx="167997" cy="351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0"/>
              </a:lnSpc>
              <a:buNone/>
            </a:pPr>
            <a:r>
              <a:rPr lang="en-US" sz="2216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16" dirty="0"/>
          </a:p>
        </p:txBody>
      </p:sp>
      <p:sp>
        <p:nvSpPr>
          <p:cNvPr id="14" name="Text 12"/>
          <p:cNvSpPr/>
          <p:nvPr/>
        </p:nvSpPr>
        <p:spPr>
          <a:xfrm>
            <a:off x="8346996" y="3189327"/>
            <a:ext cx="2877026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8"/>
              </a:lnSpc>
              <a:buNone/>
            </a:pPr>
            <a:r>
              <a:rPr lang="en-US" sz="184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Μάχη των Γιαννιτσών</a:t>
            </a:r>
            <a:endParaRPr lang="en-US" sz="1847" dirty="0"/>
          </a:p>
        </p:txBody>
      </p:sp>
      <p:sp>
        <p:nvSpPr>
          <p:cNvPr id="15" name="Text 13"/>
          <p:cNvSpPr/>
          <p:nvPr/>
        </p:nvSpPr>
        <p:spPr>
          <a:xfrm>
            <a:off x="8346996" y="3594973"/>
            <a:ext cx="3658791" cy="1800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477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Κλειδί για την απελευθέρωση της Μακεδονίας ήταν η νικηφόρα Μάχη των Γιαννιτσών το 1912, όπου ο ελληνικός στρατός κατόρθωσε να απωθήσει τις οθωμανικές δυνάμεις και να ελέγξει την περιοχή.</a:t>
            </a:r>
            <a:endParaRPr lang="en-US" sz="1477" dirty="0"/>
          </a:p>
        </p:txBody>
      </p:sp>
      <p:sp>
        <p:nvSpPr>
          <p:cNvPr id="16" name="Shape 14"/>
          <p:cNvSpPr/>
          <p:nvPr/>
        </p:nvSpPr>
        <p:spPr>
          <a:xfrm>
            <a:off x="6447413" y="5471934"/>
            <a:ext cx="656630" cy="37505"/>
          </a:xfrm>
          <a:prstGeom prst="roundRect">
            <a:avLst>
              <a:gd name="adj" fmla="val 225123"/>
            </a:avLst>
          </a:prstGeom>
          <a:solidFill>
            <a:srgbClr val="BBC2DC"/>
          </a:solidFill>
          <a:ln/>
        </p:spPr>
      </p:sp>
      <p:sp>
        <p:nvSpPr>
          <p:cNvPr id="17" name="Shape 15"/>
          <p:cNvSpPr/>
          <p:nvPr/>
        </p:nvSpPr>
        <p:spPr>
          <a:xfrm>
            <a:off x="7104043" y="5279708"/>
            <a:ext cx="422077" cy="422077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30844" y="5314831"/>
            <a:ext cx="168354" cy="351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0"/>
              </a:lnSpc>
              <a:buNone/>
            </a:pPr>
            <a:r>
              <a:rPr lang="en-US" sz="2216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16" dirty="0"/>
          </a:p>
        </p:txBody>
      </p:sp>
      <p:sp>
        <p:nvSpPr>
          <p:cNvPr id="19" name="Text 17"/>
          <p:cNvSpPr/>
          <p:nvPr/>
        </p:nvSpPr>
        <p:spPr>
          <a:xfrm>
            <a:off x="3142417" y="5320665"/>
            <a:ext cx="3140750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08"/>
              </a:lnSpc>
              <a:buNone/>
            </a:pPr>
            <a:r>
              <a:rPr lang="en-US" sz="184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Ενσωμάτωση στην Ελλάδα</a:t>
            </a:r>
            <a:endParaRPr lang="en-US" sz="1847" dirty="0"/>
          </a:p>
        </p:txBody>
      </p:sp>
      <p:sp>
        <p:nvSpPr>
          <p:cNvPr id="20" name="Text 18"/>
          <p:cNvSpPr/>
          <p:nvPr/>
        </p:nvSpPr>
        <p:spPr>
          <a:xfrm>
            <a:off x="2624495" y="5726311"/>
            <a:ext cx="3658672" cy="1800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64"/>
              </a:lnSpc>
              <a:buNone/>
            </a:pPr>
            <a:r>
              <a:rPr lang="en-US" sz="1477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Μετά την απελευθέρωση, η Μακεδονία ενσωματώθηκε στο ελληνικό κράτος, ενισχύοντας την εθνική ακεραιότητα και κυριαρχία της Ελλάδας. Η περιοχή απέκτησε κεντρικό ρόλο στην οικονομική και πολιτιστική ζωή της χώρας.</a:t>
            </a:r>
            <a:endParaRPr lang="en-US" sz="14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514118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Προσάρτηση της Ηπείρου και των Νησιών του Αιγαίου (1913-1914)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760220" y="34582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Ήπειρος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1760220" y="4027646"/>
            <a:ext cx="5283994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Μετά τις νίκες στη Μακεδονία, η Ελλάδα κατόρθωσε να απελευθερώσει και την Ήπειρο από την οθωμανική κυριαρχία. Η περιοχή αυτή, με τις ισχυρές ελληνικές παραδόσεις και τον πλούσιο πολιτισμό της, ενσωματώθηκε επίσημα στο ελληνικό κράτος μετά τις Συνθήκες του Βουκουρεστίου το 1913.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458289"/>
            <a:ext cx="30539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Τα Νησιά του Αιγαίου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93806" y="4027646"/>
            <a:ext cx="528399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Κατά την ίδια περίοδο, η Ελλάδα κατόρθωσε να ελέγξει και τα νησιά του Αιγαίου, που ιστορικά συνδέονταν με τον ελληνικό πολιτισμό. Νησιά όπως η Λήμνος, η Χίος, η Σάμος και τα Δωδεκάνησα προσαρτήθηκαν στην Ελλάδα, ενισχύοντας την παρουσία της στην ευρύτερη περιοχή.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96978" y="795218"/>
            <a:ext cx="9494044" cy="12322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52"/>
              </a:lnSpc>
              <a:buNone/>
            </a:pPr>
            <a:r>
              <a:rPr lang="en-US" sz="3882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Μικρασιατική Εκστρατεία και η Καταστροφή (1919-1922)</a:t>
            </a:r>
            <a:endParaRPr lang="en-US" sz="388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978" y="2323267"/>
            <a:ext cx="985838" cy="17667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678567" y="2520434"/>
            <a:ext cx="3771305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Απελευθέρωση της Σμύρνης</a:t>
            </a:r>
            <a:endParaRPr lang="en-US" sz="1941" dirty="0"/>
          </a:p>
        </p:txBody>
      </p:sp>
      <p:sp>
        <p:nvSpPr>
          <p:cNvPr id="8" name="Text 4"/>
          <p:cNvSpPr/>
          <p:nvPr/>
        </p:nvSpPr>
        <p:spPr>
          <a:xfrm>
            <a:off x="5678567" y="2946678"/>
            <a:ext cx="8212455" cy="946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4"/>
              </a:lnSpc>
              <a:buNone/>
            </a:pPr>
            <a:r>
              <a:rPr lang="en-US" sz="1553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Μετά τον Α' Παγκόσμιο Πόλεμο, η Ελλάδα ανέλαβε μια επιθετική στρατιωτική εκστρατεία στη Μικρά Ασία, με στόχο την απελευθέρωση των ελληνικών πληθυσμών της περιοχής. Η εκστρατεία ξεκίνησε με την απελευθέρωση της Σμύρνης το 1919.</a:t>
            </a:r>
            <a:endParaRPr lang="en-US" sz="155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978" y="4090035"/>
            <a:ext cx="985838" cy="157745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78567" y="4287203"/>
            <a:ext cx="3251121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Προέλαση προς τα Βάθη</a:t>
            </a:r>
            <a:endParaRPr lang="en-US" sz="1941" dirty="0"/>
          </a:p>
        </p:txBody>
      </p:sp>
      <p:sp>
        <p:nvSpPr>
          <p:cNvPr id="11" name="Text 6"/>
          <p:cNvSpPr/>
          <p:nvPr/>
        </p:nvSpPr>
        <p:spPr>
          <a:xfrm>
            <a:off x="5678567" y="4713446"/>
            <a:ext cx="8212455" cy="630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4"/>
              </a:lnSpc>
              <a:buNone/>
            </a:pPr>
            <a:r>
              <a:rPr lang="en-US" sz="1553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Ακολούθησε μια σειρά νικηφόρων μαχών του ελληνικού στρατού, που προωθήθηκαν μέχρι τα βάθη της Μικράς Ασίας. Η ελληνική παρουσία στην περιοχή έδειχνε να ενισχύεται.</a:t>
            </a:r>
            <a:endParaRPr lang="en-US" sz="1553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978" y="5667494"/>
            <a:ext cx="985838" cy="17667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678567" y="5864662"/>
            <a:ext cx="3431500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Καταστροφή της Σμύρνης</a:t>
            </a:r>
            <a:endParaRPr lang="en-US" sz="1941" dirty="0"/>
          </a:p>
        </p:txBody>
      </p:sp>
      <p:sp>
        <p:nvSpPr>
          <p:cNvPr id="14" name="Text 8"/>
          <p:cNvSpPr/>
          <p:nvPr/>
        </p:nvSpPr>
        <p:spPr>
          <a:xfrm>
            <a:off x="5678567" y="6290905"/>
            <a:ext cx="8212455" cy="946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4"/>
              </a:lnSpc>
              <a:buNone/>
            </a:pPr>
            <a:r>
              <a:rPr lang="en-US" sz="1553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Ωστόσο, η ελληνική πορεία προς τα βάθη της Μικράς Ασίας αντιμετώπισε σθεναρή τουρκική αντίσταση. Το 1922, οι ελληνικές δυνάμεις υπέστησαν μια ολέθρια ήττα, με αποκορύφωμα την καταστροφική πυρπόληση της Σμύρνης.</a:t>
            </a:r>
            <a:endParaRPr lang="en-US" sz="15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05193" y="1116687"/>
            <a:ext cx="9477613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64"/>
              </a:lnSpc>
              <a:buNone/>
            </a:pPr>
            <a:r>
              <a:rPr lang="en-US" sz="3731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Συνθήκη της Λωζάννης και οι Επακόλουθες Εδαφικές Αλλαγές (1923)</a:t>
            </a:r>
            <a:endParaRPr lang="en-US" sz="3731" dirty="0"/>
          </a:p>
        </p:txBody>
      </p:sp>
      <p:sp>
        <p:nvSpPr>
          <p:cNvPr id="6" name="Shape 3"/>
          <p:cNvSpPr/>
          <p:nvPr/>
        </p:nvSpPr>
        <p:spPr>
          <a:xfrm>
            <a:off x="4405193" y="2585680"/>
            <a:ext cx="4644033" cy="2623661"/>
          </a:xfrm>
          <a:prstGeom prst="roundRect">
            <a:avLst>
              <a:gd name="adj" fmla="val 3251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02361" y="2782848"/>
            <a:ext cx="2997637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Συνθήκη της Λωζάννης</a:t>
            </a:r>
            <a:endParaRPr lang="en-US" sz="1866" dirty="0"/>
          </a:p>
        </p:txBody>
      </p:sp>
      <p:sp>
        <p:nvSpPr>
          <p:cNvPr id="8" name="Text 5"/>
          <p:cNvSpPr/>
          <p:nvPr/>
        </p:nvSpPr>
        <p:spPr>
          <a:xfrm>
            <a:off x="4602361" y="3192661"/>
            <a:ext cx="4249698" cy="1516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8"/>
              </a:lnSpc>
              <a:buNone/>
            </a:pPr>
            <a:r>
              <a:rPr lang="en-US" sz="1493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Μετά την καταστροφική ήττα στη Μικρά Ασία, η Ελλάδα αναγκάστηκε να υπογράψει τη Συνθήκη της Λωζάννης το 1923. Αυτή η συνθήκη όρισε τα νέα σύνορα της Ελλάδας και της Τουρκίας, με σημαντικές εδαφικές απώλειες για την Ελλάδα.</a:t>
            </a:r>
            <a:endParaRPr lang="en-US" sz="1493" dirty="0"/>
          </a:p>
        </p:txBody>
      </p:sp>
      <p:sp>
        <p:nvSpPr>
          <p:cNvPr id="9" name="Shape 6"/>
          <p:cNvSpPr/>
          <p:nvPr/>
        </p:nvSpPr>
        <p:spPr>
          <a:xfrm>
            <a:off x="9238774" y="2585680"/>
            <a:ext cx="4644033" cy="2623661"/>
          </a:xfrm>
          <a:prstGeom prst="roundRect">
            <a:avLst>
              <a:gd name="adj" fmla="val 3251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35941" y="2782848"/>
            <a:ext cx="3066931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Ανταλλαγή Πληθυσμών</a:t>
            </a:r>
            <a:endParaRPr lang="en-US" sz="1866" dirty="0"/>
          </a:p>
        </p:txBody>
      </p:sp>
      <p:sp>
        <p:nvSpPr>
          <p:cNvPr id="11" name="Text 8"/>
          <p:cNvSpPr/>
          <p:nvPr/>
        </p:nvSpPr>
        <p:spPr>
          <a:xfrm>
            <a:off x="9435941" y="3192661"/>
            <a:ext cx="4249698" cy="1819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8"/>
              </a:lnSpc>
              <a:buNone/>
            </a:pPr>
            <a:r>
              <a:rPr lang="en-US" sz="1493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Μία από τις σημαντικότερες συνέπειες της Συνθήκης ήταν η υποχρεωτική ανταλλαγή πληθυσμών μεταξύ Ελλάδας και Τουρκίας. Αυτό οδήγησε σε μια τεράστια ανθρωπιστική κρίση, με εκατοντάδες χιλιάδες πρόσφυγες να ξεριζώνονται από τις πατρογονικές τους εστίες.</a:t>
            </a:r>
            <a:endParaRPr lang="en-US" sz="1493" dirty="0"/>
          </a:p>
        </p:txBody>
      </p:sp>
      <p:sp>
        <p:nvSpPr>
          <p:cNvPr id="12" name="Shape 9"/>
          <p:cNvSpPr/>
          <p:nvPr/>
        </p:nvSpPr>
        <p:spPr>
          <a:xfrm>
            <a:off x="4405193" y="5398889"/>
            <a:ext cx="9477613" cy="1713905"/>
          </a:xfrm>
          <a:prstGeom prst="roundRect">
            <a:avLst>
              <a:gd name="adj" fmla="val 497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02361" y="5596057"/>
            <a:ext cx="3938945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Οι Νέες Εδαφικές Διαμορφώσεις</a:t>
            </a:r>
            <a:endParaRPr lang="en-US" sz="1866" dirty="0"/>
          </a:p>
        </p:txBody>
      </p:sp>
      <p:sp>
        <p:nvSpPr>
          <p:cNvPr id="14" name="Text 11"/>
          <p:cNvSpPr/>
          <p:nvPr/>
        </p:nvSpPr>
        <p:spPr>
          <a:xfrm>
            <a:off x="4602361" y="6005870"/>
            <a:ext cx="9083278" cy="909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8"/>
              </a:lnSpc>
              <a:buNone/>
            </a:pPr>
            <a:r>
              <a:rPr lang="en-US" sz="1493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Παρά τις απώλειες, η Ελλάδα κατάφερε να διατηρήσει κυρίαρχο ρόλο σε σημαντικές περιοχές, όπως η Θράκη και τα νησιά του Αιγαίου. Αυτό αποτέλεσε τη βάση για την περαιτέρω εδαφική ενίσχυση της χώρας στα επόμενα χρόνια.</a:t>
            </a:r>
            <a:endParaRPr lang="en-US" sz="14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029533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Προσάρτηση των Δωδεκανήσων (1947)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862620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3529132"/>
            <a:ext cx="252745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Ιστορικό Παρελθόν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760220" y="4356735"/>
            <a:ext cx="252745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Τα Δωδεκάνησα, με την πλούσια βυζαντινή και ιπποτική τους κληρονομιά, αποτέλεσαν αναπόσπαστο κομμάτι του ελληνικού πολιτισμού επί αιώνες.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935" y="2862620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20935" y="3529132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Διεκδίκηση Ένταξης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620935" y="4356735"/>
            <a:ext cx="252757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Μετά τον Β' Παγκόσμιο Πόλεμο, η Ελλάδα διεκδίκησε επίμονα την ένταξη των Δωδεκανήσων στο εθνικό της έδαφος, ως φυσική ολοκλήρωση των συνόρων της.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862620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529132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Συνθήκη Παρισίων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356735"/>
            <a:ext cx="252757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Το 1947, η Συνθήκη Παρισίων επικύρωσε την προσάρτηση των Δωδεκανήσων στην Ελλάδα, ολοκληρώνοντας τη διαμόρφωση των συνόρων της χώρας.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2602" y="2862620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342602" y="3529132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Σημερινή Ελλάδα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342602" y="4356735"/>
            <a:ext cx="252757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Η προσάρτηση των Δωδεκανήσων σφράγισε τα σύνορα της σύγχρονης Ελλάδας, που απλώνεται από την Ήπειρο μέχρι τα νησιά του Αιγαίου.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40792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2425779" y="537805"/>
            <a:ext cx="9778841" cy="1222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12"/>
              </a:lnSpc>
              <a:buNone/>
            </a:pPr>
            <a:r>
              <a:rPr lang="en-US" sz="3850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Η Οριστική Διαμόρφωση των Συνόρων της Ελλάδας</a:t>
            </a:r>
            <a:endParaRPr lang="en-US" sz="3850" dirty="0"/>
          </a:p>
        </p:txBody>
      </p:sp>
      <p:sp>
        <p:nvSpPr>
          <p:cNvPr id="5" name="Shape 3"/>
          <p:cNvSpPr/>
          <p:nvPr/>
        </p:nvSpPr>
        <p:spPr>
          <a:xfrm>
            <a:off x="2425779" y="2151221"/>
            <a:ext cx="9778841" cy="4080272"/>
          </a:xfrm>
          <a:prstGeom prst="roundRect">
            <a:avLst>
              <a:gd name="adj" fmla="val 215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433399" y="2158841"/>
            <a:ext cx="9762530" cy="56268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630210" y="2283738"/>
            <a:ext cx="285892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Περιοχή</a:t>
            </a:r>
            <a:endParaRPr lang="en-US" sz="1540" dirty="0"/>
          </a:p>
        </p:txBody>
      </p:sp>
      <p:sp>
        <p:nvSpPr>
          <p:cNvPr id="8" name="Text 6"/>
          <p:cNvSpPr/>
          <p:nvPr/>
        </p:nvSpPr>
        <p:spPr>
          <a:xfrm>
            <a:off x="5887760" y="2283738"/>
            <a:ext cx="285511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Χρονολογία Ένταξης</a:t>
            </a:r>
            <a:endParaRPr lang="en-US" sz="1540" dirty="0"/>
          </a:p>
        </p:txBody>
      </p:sp>
      <p:sp>
        <p:nvSpPr>
          <p:cNvPr id="9" name="Text 7"/>
          <p:cNvSpPr/>
          <p:nvPr/>
        </p:nvSpPr>
        <p:spPr>
          <a:xfrm>
            <a:off x="9141500" y="2283738"/>
            <a:ext cx="285892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Σημασία</a:t>
            </a:r>
            <a:endParaRPr lang="en-US" sz="1540" dirty="0"/>
          </a:p>
        </p:txBody>
      </p:sp>
      <p:sp>
        <p:nvSpPr>
          <p:cNvPr id="10" name="Shape 8"/>
          <p:cNvSpPr/>
          <p:nvPr/>
        </p:nvSpPr>
        <p:spPr>
          <a:xfrm>
            <a:off x="2433399" y="2721531"/>
            <a:ext cx="9762530" cy="87558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630210" y="2846427"/>
            <a:ext cx="285892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Μακεδονία</a:t>
            </a:r>
            <a:endParaRPr lang="en-US" sz="1540" dirty="0"/>
          </a:p>
        </p:txBody>
      </p:sp>
      <p:sp>
        <p:nvSpPr>
          <p:cNvPr id="12" name="Text 10"/>
          <p:cNvSpPr/>
          <p:nvPr/>
        </p:nvSpPr>
        <p:spPr>
          <a:xfrm>
            <a:off x="5887760" y="2846427"/>
            <a:ext cx="285511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1912-1913</a:t>
            </a:r>
            <a:endParaRPr lang="en-US" sz="1540" dirty="0"/>
          </a:p>
        </p:txBody>
      </p:sp>
      <p:sp>
        <p:nvSpPr>
          <p:cNvPr id="13" name="Text 11"/>
          <p:cNvSpPr/>
          <p:nvPr/>
        </p:nvSpPr>
        <p:spPr>
          <a:xfrm>
            <a:off x="9141500" y="2846427"/>
            <a:ext cx="2858929" cy="625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Ανάκτηση ιστορικών ελληνικών εδαφών</a:t>
            </a:r>
            <a:endParaRPr lang="en-US" sz="1540" dirty="0"/>
          </a:p>
        </p:txBody>
      </p:sp>
      <p:sp>
        <p:nvSpPr>
          <p:cNvPr id="14" name="Shape 12"/>
          <p:cNvSpPr/>
          <p:nvPr/>
        </p:nvSpPr>
        <p:spPr>
          <a:xfrm>
            <a:off x="2433399" y="3597116"/>
            <a:ext cx="9762530" cy="87558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2630210" y="3722013"/>
            <a:ext cx="285892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Ήπειρος και Νησιά Αιγαίου</a:t>
            </a:r>
            <a:endParaRPr lang="en-US" sz="1540" dirty="0"/>
          </a:p>
        </p:txBody>
      </p:sp>
      <p:sp>
        <p:nvSpPr>
          <p:cNvPr id="16" name="Text 14"/>
          <p:cNvSpPr/>
          <p:nvPr/>
        </p:nvSpPr>
        <p:spPr>
          <a:xfrm>
            <a:off x="5887760" y="3722013"/>
            <a:ext cx="285511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1913-1914</a:t>
            </a:r>
            <a:endParaRPr lang="en-US" sz="1540" dirty="0"/>
          </a:p>
        </p:txBody>
      </p:sp>
      <p:sp>
        <p:nvSpPr>
          <p:cNvPr id="17" name="Text 15"/>
          <p:cNvSpPr/>
          <p:nvPr/>
        </p:nvSpPr>
        <p:spPr>
          <a:xfrm>
            <a:off x="9141500" y="3722013"/>
            <a:ext cx="2858929" cy="625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Επέκταση της ελληνικής κυριαρχίας</a:t>
            </a:r>
            <a:endParaRPr lang="en-US" sz="1540" dirty="0"/>
          </a:p>
        </p:txBody>
      </p:sp>
      <p:sp>
        <p:nvSpPr>
          <p:cNvPr id="18" name="Shape 16"/>
          <p:cNvSpPr/>
          <p:nvPr/>
        </p:nvSpPr>
        <p:spPr>
          <a:xfrm>
            <a:off x="2433399" y="4472702"/>
            <a:ext cx="9762530" cy="87558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2630210" y="4597598"/>
            <a:ext cx="285892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Μικρά Ασία</a:t>
            </a:r>
            <a:endParaRPr lang="en-US" sz="1540" dirty="0"/>
          </a:p>
        </p:txBody>
      </p:sp>
      <p:sp>
        <p:nvSpPr>
          <p:cNvPr id="20" name="Text 18"/>
          <p:cNvSpPr/>
          <p:nvPr/>
        </p:nvSpPr>
        <p:spPr>
          <a:xfrm>
            <a:off x="5887760" y="4597598"/>
            <a:ext cx="285511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1919-1922</a:t>
            </a:r>
            <a:endParaRPr lang="en-US" sz="1540" dirty="0"/>
          </a:p>
        </p:txBody>
      </p:sp>
      <p:sp>
        <p:nvSpPr>
          <p:cNvPr id="21" name="Text 19"/>
          <p:cNvSpPr/>
          <p:nvPr/>
        </p:nvSpPr>
        <p:spPr>
          <a:xfrm>
            <a:off x="9141500" y="4597598"/>
            <a:ext cx="2858929" cy="625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Αποτυχημένη προσπάθεια ανάκτησης ελληνικών περιοχών</a:t>
            </a:r>
            <a:endParaRPr lang="en-US" sz="1540" dirty="0"/>
          </a:p>
        </p:txBody>
      </p:sp>
      <p:sp>
        <p:nvSpPr>
          <p:cNvPr id="22" name="Shape 20"/>
          <p:cNvSpPr/>
          <p:nvPr/>
        </p:nvSpPr>
        <p:spPr>
          <a:xfrm>
            <a:off x="2433399" y="5348287"/>
            <a:ext cx="9762530" cy="87558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2630210" y="5473184"/>
            <a:ext cx="285892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Δωδεκάνησα</a:t>
            </a:r>
            <a:endParaRPr lang="en-US" sz="1540" dirty="0"/>
          </a:p>
        </p:txBody>
      </p:sp>
      <p:sp>
        <p:nvSpPr>
          <p:cNvPr id="24" name="Text 22"/>
          <p:cNvSpPr/>
          <p:nvPr/>
        </p:nvSpPr>
        <p:spPr>
          <a:xfrm>
            <a:off x="5887760" y="5473184"/>
            <a:ext cx="2855119" cy="312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1947</a:t>
            </a:r>
            <a:endParaRPr lang="en-US" sz="1540" dirty="0"/>
          </a:p>
        </p:txBody>
      </p:sp>
      <p:sp>
        <p:nvSpPr>
          <p:cNvPr id="25" name="Text 23"/>
          <p:cNvSpPr/>
          <p:nvPr/>
        </p:nvSpPr>
        <p:spPr>
          <a:xfrm>
            <a:off x="9141500" y="5473184"/>
            <a:ext cx="2858929" cy="625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Ολοκλήρωση των εθνικών συνόρων</a:t>
            </a:r>
            <a:endParaRPr lang="en-US" sz="1540" dirty="0"/>
          </a:p>
        </p:txBody>
      </p:sp>
      <p:sp>
        <p:nvSpPr>
          <p:cNvPr id="26" name="Text 24"/>
          <p:cNvSpPr/>
          <p:nvPr/>
        </p:nvSpPr>
        <p:spPr>
          <a:xfrm>
            <a:off x="2425779" y="6451402"/>
            <a:ext cx="9778841" cy="12515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54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Η σταδιακή διεύρυνση των ελληνικών συνόρων κατά τον 20ο αιώνα υπήρξε ένα σύνθετο και πολύπλοκο ιστορικό γεγονός. Παρά τις εξαιρετικές προκλήσεις και τις πολύτιμες απώλειες, η Ελλάδα κατόρθωσε να ανακτήσει και να ενσωματώσει περιοχές με ισχυρές ελληνικές ρίζες, διαμορφώνοντας τα σύνορα της σημερινής της έκτασης.</a:t>
            </a:r>
            <a:endParaRPr lang="en-US" sz="1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778</Words>
  <Application>Microsoft Office PowerPoint</Application>
  <PresentationFormat>Προσαρμογή</PresentationFormat>
  <Paragraphs>64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Alexandria</vt:lpstr>
      <vt:lpstr>Arial</vt:lpstr>
      <vt:lpstr>Calibri</vt:lpstr>
      <vt:lpstr>Sora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Eymen imam</cp:lastModifiedBy>
  <cp:revision>2</cp:revision>
  <dcterms:created xsi:type="dcterms:W3CDTF">2024-04-15T19:09:24Z</dcterms:created>
  <dcterms:modified xsi:type="dcterms:W3CDTF">2024-04-15T19:16:57Z</dcterms:modified>
</cp:coreProperties>
</file>