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4/17/2024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4/17/2024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4/17/2024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4/17/2024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4/17/2024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4/17/2024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4/17/2024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4/17/2024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4/17/2024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4/17/2024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4/17/2024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4/17/2024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 TargetMode="External"/><Relationship Id="rId2" Type="http://schemas.openxmlformats.org/officeDocument/2006/relationships/hyperlink" Target="https://www.ethnos.gr/history/article/204742/maxhtoyyprpoioneoyperoploekanethnemfanishtoyhdihghshenosstratiothpoyxtyphthhkeeinaisygklonistikh" TargetMode="External"/><Relationship Id="rId1" Type="http://schemas.openxmlformats.org/officeDocument/2006/relationships/slideLayout" Target="../slideLayouts/slideLayout2.xml"/><Relationship Id="rId4" Type="http://schemas.openxmlformats.org/officeDocument/2006/relationships/hyperlink" Target="https://www.militaire.gr/i-machi-toy-ypr-ta-chimika-opla-emfaniz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ethnos.gr/tag/610/polemos" TargetMode="External"/><Relationship Id="rId5" Type="http://schemas.openxmlformats.org/officeDocument/2006/relationships/hyperlink" Target="https://www.ethnos.gr/tag/12510/xhmikaopla"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EB45-8B18-43D6-84CB-D35D8BF73BB0}"/>
              </a:ext>
            </a:extLst>
          </p:cNvPr>
          <p:cNvSpPr>
            <a:spLocks noGrp="1"/>
          </p:cNvSpPr>
          <p:nvPr>
            <p:ph type="ctrTitle"/>
          </p:nvPr>
        </p:nvSpPr>
        <p:spPr>
          <a:xfrm>
            <a:off x="1078429" y="151225"/>
            <a:ext cx="5518066" cy="2268559"/>
          </a:xfrm>
        </p:spPr>
        <p:txBody>
          <a:bodyPr>
            <a:normAutofit fontScale="90000"/>
          </a:bodyPr>
          <a:lstStyle/>
          <a:p>
            <a:r>
              <a:rPr lang="el-GR" dirty="0"/>
              <a:t>2</a:t>
            </a:r>
            <a:r>
              <a:rPr lang="el-GR" baseline="30000" dirty="0"/>
              <a:t>Η</a:t>
            </a:r>
            <a:r>
              <a:rPr lang="el-GR" dirty="0"/>
              <a:t> ΜΑΧΗ ΤΟΥ ΥΠΡ – 1915 - ΒΕΛΓΙΟ</a:t>
            </a:r>
          </a:p>
        </p:txBody>
      </p:sp>
      <p:sp>
        <p:nvSpPr>
          <p:cNvPr id="3" name="Subtitle 2">
            <a:extLst>
              <a:ext uri="{FF2B5EF4-FFF2-40B4-BE49-F238E27FC236}">
                <a16:creationId xmlns:a16="http://schemas.microsoft.com/office/drawing/2014/main" id="{4A3A9F25-2950-79FE-1BAB-4C38B6EBF71D}"/>
              </a:ext>
            </a:extLst>
          </p:cNvPr>
          <p:cNvSpPr>
            <a:spLocks noGrp="1"/>
          </p:cNvSpPr>
          <p:nvPr>
            <p:ph type="subTitle" idx="1"/>
          </p:nvPr>
        </p:nvSpPr>
        <p:spPr>
          <a:xfrm>
            <a:off x="750457" y="1526717"/>
            <a:ext cx="6496608" cy="2334725"/>
          </a:xfrm>
        </p:spPr>
        <p:txBody>
          <a:bodyPr/>
          <a:lstStyle/>
          <a:p>
            <a:pPr algn="ctr"/>
            <a:r>
              <a:rPr lang="el-GR" dirty="0"/>
              <a:t>ΛΑΒΤΖΗΣ ΝΙΚΟΣ 2023-2024 Γ’2</a:t>
            </a:r>
          </a:p>
        </p:txBody>
      </p:sp>
      <p:pic>
        <p:nvPicPr>
          <p:cNvPr id="4" name="Picture 3">
            <a:extLst>
              <a:ext uri="{FF2B5EF4-FFF2-40B4-BE49-F238E27FC236}">
                <a16:creationId xmlns:a16="http://schemas.microsoft.com/office/drawing/2014/main" id="{EB96B538-CA82-9B91-FF7A-C247937D98A0}"/>
              </a:ext>
            </a:extLst>
          </p:cNvPr>
          <p:cNvPicPr>
            <a:picLocks noChangeAspect="1"/>
          </p:cNvPicPr>
          <p:nvPr/>
        </p:nvPicPr>
        <p:blipFill>
          <a:blip r:embed="rId2"/>
          <a:stretch>
            <a:fillRect/>
          </a:stretch>
        </p:blipFill>
        <p:spPr>
          <a:xfrm>
            <a:off x="7247065" y="675250"/>
            <a:ext cx="3866506" cy="5176911"/>
          </a:xfrm>
          <a:prstGeom prst="rect">
            <a:avLst/>
          </a:prstGeom>
        </p:spPr>
      </p:pic>
    </p:spTree>
    <p:extLst>
      <p:ext uri="{BB962C8B-B14F-4D97-AF65-F5344CB8AC3E}">
        <p14:creationId xmlns:p14="http://schemas.microsoft.com/office/powerpoint/2010/main" val="103526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87DA-280B-7169-376D-BE0B0EC19CC7}"/>
              </a:ext>
            </a:extLst>
          </p:cNvPr>
          <p:cNvSpPr>
            <a:spLocks noGrp="1"/>
          </p:cNvSpPr>
          <p:nvPr>
            <p:ph type="title"/>
          </p:nvPr>
        </p:nvSpPr>
        <p:spPr/>
        <p:txBody>
          <a:bodyPr/>
          <a:lstStyle/>
          <a:p>
            <a:pPr algn="ctr"/>
            <a:r>
              <a:rPr lang="el-GR" dirty="0"/>
              <a:t>ΠΗΓΕΣ</a:t>
            </a:r>
          </a:p>
        </p:txBody>
      </p:sp>
      <p:sp>
        <p:nvSpPr>
          <p:cNvPr id="3" name="Content Placeholder 2">
            <a:extLst>
              <a:ext uri="{FF2B5EF4-FFF2-40B4-BE49-F238E27FC236}">
                <a16:creationId xmlns:a16="http://schemas.microsoft.com/office/drawing/2014/main" id="{24769E17-8238-388F-24D8-EC96B61E214A}"/>
              </a:ext>
            </a:extLst>
          </p:cNvPr>
          <p:cNvSpPr>
            <a:spLocks noGrp="1"/>
          </p:cNvSpPr>
          <p:nvPr>
            <p:ph idx="1"/>
          </p:nvPr>
        </p:nvSpPr>
        <p:spPr/>
        <p:txBody>
          <a:bodyPr/>
          <a:lstStyle/>
          <a:p>
            <a:r>
              <a:rPr lang="en-US" dirty="0">
                <a:hlinkClick r:id="rId2"/>
              </a:rPr>
              <a:t>https://www.ethnos.gr/history/article/204742/maxhtoyyprpoioneoyperoploekanethnemfanishtoyhdihghshenosstratiothpoyxtyphthhkeeinaisygklonistikh</a:t>
            </a:r>
            <a:endParaRPr lang="el-GR" dirty="0"/>
          </a:p>
          <a:p>
            <a:r>
              <a:rPr lang="en-US" dirty="0">
                <a:hlinkClick r:id="rId3"/>
              </a:rPr>
              <a:t>https://el.wikipedia.org/wiki</a:t>
            </a:r>
            <a:endParaRPr lang="el-GR" dirty="0"/>
          </a:p>
          <a:p>
            <a:r>
              <a:rPr lang="en-US" dirty="0">
                <a:hlinkClick r:id="rId4"/>
              </a:rPr>
              <a:t>https://www.militaire.gr/i-machi-toy-ypr-ta-chimika-opla-emfanizon/</a:t>
            </a:r>
            <a:endParaRPr lang="el-GR" dirty="0"/>
          </a:p>
        </p:txBody>
      </p:sp>
    </p:spTree>
    <p:extLst>
      <p:ext uri="{BB962C8B-B14F-4D97-AF65-F5344CB8AC3E}">
        <p14:creationId xmlns:p14="http://schemas.microsoft.com/office/powerpoint/2010/main" val="372079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4E34B-714F-5053-6FFD-66CFE22046BA}"/>
              </a:ext>
            </a:extLst>
          </p:cNvPr>
          <p:cNvSpPr>
            <a:spLocks noGrp="1"/>
          </p:cNvSpPr>
          <p:nvPr>
            <p:ph type="title"/>
          </p:nvPr>
        </p:nvSpPr>
        <p:spPr>
          <a:xfrm>
            <a:off x="1904314" y="5487"/>
            <a:ext cx="8381238" cy="1077229"/>
          </a:xfrm>
        </p:spPr>
        <p:txBody>
          <a:bodyPr>
            <a:normAutofit/>
          </a:bodyPr>
          <a:lstStyle/>
          <a:p>
            <a:pPr algn="l"/>
            <a:r>
              <a:rPr lang="el-GR" sz="4800" dirty="0"/>
              <a:t>ΓΕΝΙΚΑ</a:t>
            </a:r>
          </a:p>
        </p:txBody>
      </p:sp>
      <p:sp>
        <p:nvSpPr>
          <p:cNvPr id="3" name="Content Placeholder 2">
            <a:extLst>
              <a:ext uri="{FF2B5EF4-FFF2-40B4-BE49-F238E27FC236}">
                <a16:creationId xmlns:a16="http://schemas.microsoft.com/office/drawing/2014/main" id="{FA160608-F701-8374-726C-43DBD0FC4BE7}"/>
              </a:ext>
            </a:extLst>
          </p:cNvPr>
          <p:cNvSpPr>
            <a:spLocks noGrp="1"/>
          </p:cNvSpPr>
          <p:nvPr>
            <p:ph idx="1"/>
          </p:nvPr>
        </p:nvSpPr>
        <p:spPr>
          <a:xfrm>
            <a:off x="1003267" y="1388846"/>
            <a:ext cx="7317280" cy="2747056"/>
          </a:xfrm>
        </p:spPr>
        <p:txBody>
          <a:bodyPr anchor="t">
            <a:noAutofit/>
          </a:bodyPr>
          <a:lstStyle/>
          <a:p>
            <a:r>
              <a:rPr lang="el-GR" sz="1600" b="0" i="0" dirty="0">
                <a:solidFill>
                  <a:schemeClr val="bg1"/>
                </a:solidFill>
                <a:effectLst/>
                <a:highlight>
                  <a:srgbClr val="FFFFFF"/>
                </a:highlight>
                <a:latin typeface="Roboto" panose="020F0502020204030204" pitchFamily="2" charset="0"/>
              </a:rPr>
              <a:t>Ήταν 22 Απριλίου του 1915, όταν άρχισε η </a:t>
            </a:r>
            <a:r>
              <a:rPr lang="el-GR" sz="1600" i="0" dirty="0">
                <a:solidFill>
                  <a:schemeClr val="bg1"/>
                </a:solidFill>
                <a:effectLst/>
                <a:highlight>
                  <a:srgbClr val="FFFFFF"/>
                </a:highlight>
                <a:latin typeface="Roboto" panose="020F0502020204030204" pitchFamily="2" charset="0"/>
              </a:rPr>
              <a:t>Μάχη του Υπρ</a:t>
            </a:r>
            <a:r>
              <a:rPr lang="el-GR" sz="1600" b="0" i="0" dirty="0">
                <a:solidFill>
                  <a:schemeClr val="bg1"/>
                </a:solidFill>
                <a:effectLst/>
                <a:highlight>
                  <a:srgbClr val="FFFFFF"/>
                </a:highlight>
                <a:latin typeface="Roboto" panose="020F0502020204030204" pitchFamily="2" charset="0"/>
              </a:rPr>
              <a:t>. Ένα νεό «υπερόπλο» βγαίνει επι σκηνής.</a:t>
            </a:r>
          </a:p>
          <a:p>
            <a:r>
              <a:rPr lang="el-GR" sz="1600" i="0" dirty="0">
                <a:solidFill>
                  <a:schemeClr val="bg1"/>
                </a:solidFill>
                <a:effectLst/>
                <a:highlight>
                  <a:srgbClr val="FFFFFF"/>
                </a:highlight>
                <a:latin typeface="Roboto" panose="02000000000000000000" pitchFamily="2" charset="0"/>
              </a:rPr>
              <a:t>Αν και με τη σύμβαση της Χάγης του 1907 απαγορευόταν  η χρήση δηλητηρίων ή δηλητηριασμένων όπλων,</a:t>
            </a:r>
            <a:r>
              <a:rPr lang="el-GR" sz="1600" b="0" i="0" dirty="0">
                <a:solidFill>
                  <a:schemeClr val="bg1"/>
                </a:solidFill>
                <a:effectLst/>
                <a:highlight>
                  <a:srgbClr val="FFFFFF"/>
                </a:highlight>
                <a:latin typeface="Roboto" panose="02000000000000000000" pitchFamily="2" charset="0"/>
              </a:rPr>
              <a:t> στα πεδία των μαχών, στα τέλη της πρώτης 10ετίας του 20ου αιώνα έγινε συστηματική χρήση χημικών όπλων, αρχής γενομένης από το Υπρ. Από το όνομα της πόλης έλαβε την ονομασία του ο «</a:t>
            </a:r>
            <a:r>
              <a:rPr lang="el-GR" sz="1600" i="0" dirty="0">
                <a:solidFill>
                  <a:schemeClr val="bg1"/>
                </a:solidFill>
                <a:effectLst/>
                <a:highlight>
                  <a:srgbClr val="FFFFFF"/>
                </a:highlight>
                <a:latin typeface="Roboto" panose="02000000000000000000" pitchFamily="2" charset="0"/>
              </a:rPr>
              <a:t>Υπερίτης</a:t>
            </a:r>
            <a:r>
              <a:rPr lang="el-GR" sz="1600" b="0" i="0" dirty="0">
                <a:solidFill>
                  <a:schemeClr val="bg1"/>
                </a:solidFill>
                <a:effectLst/>
                <a:highlight>
                  <a:srgbClr val="FFFFFF"/>
                </a:highlight>
                <a:latin typeface="Roboto" panose="02000000000000000000" pitchFamily="2" charset="0"/>
              </a:rPr>
              <a:t>» ή αλλιώς αέριο μουστάρδας, μια θανατηφόρος ουσία που χρησιμοποιήθηκε για πρώτη φορά το 1917. </a:t>
            </a:r>
          </a:p>
          <a:p>
            <a:r>
              <a:rPr lang="el-GR" sz="1600" b="0" i="0" dirty="0">
                <a:solidFill>
                  <a:schemeClr val="bg1"/>
                </a:solidFill>
                <a:effectLst/>
                <a:highlight>
                  <a:srgbClr val="FFFFFF"/>
                </a:highlight>
                <a:latin typeface="Roboto" panose="02000000000000000000" pitchFamily="2" charset="0"/>
              </a:rPr>
              <a:t>Ήταν η πρώτη πετυχημένη μαζική ρίψη</a:t>
            </a:r>
            <a:r>
              <a:rPr lang="el-GR" sz="1600" dirty="0">
                <a:solidFill>
                  <a:schemeClr val="bg1"/>
                </a:solidFill>
                <a:effectLst/>
                <a:highlight>
                  <a:srgbClr val="FFFFFF"/>
                </a:highlight>
                <a:latin typeface="Roboto" panose="02000000000000000000" pitchFamily="2" charset="0"/>
              </a:rPr>
              <a:t> </a:t>
            </a:r>
            <a:r>
              <a:rPr lang="el-GR" sz="1600" strike="noStrike" dirty="0">
                <a:solidFill>
                  <a:schemeClr val="bg1"/>
                </a:solidFill>
                <a:effectLst/>
                <a:highlight>
                  <a:srgbClr val="FFFFFF"/>
                </a:highlight>
                <a:latin typeface="Roboto" panose="02000000000000000000" pitchFamily="2" charset="0"/>
                <a:hlinkClick r:id="rId5">
                  <a:extLst>
                    <a:ext uri="{A12FA001-AC4F-418D-AE19-62706E023703}">
                      <ahyp:hlinkClr xmlns:ahyp="http://schemas.microsoft.com/office/drawing/2018/hyperlinkcolor" val="tx"/>
                    </a:ext>
                  </a:extLst>
                </a:hlinkClick>
              </a:rPr>
              <a:t>χημικών όπλων</a:t>
            </a:r>
            <a:r>
              <a:rPr lang="el-GR" sz="1600" dirty="0">
                <a:solidFill>
                  <a:schemeClr val="bg1"/>
                </a:solidFill>
                <a:effectLst/>
                <a:highlight>
                  <a:srgbClr val="FFFFFF"/>
                </a:highlight>
                <a:latin typeface="Roboto" panose="02000000000000000000" pitchFamily="2" charset="0"/>
              </a:rPr>
              <a:t> </a:t>
            </a:r>
            <a:r>
              <a:rPr lang="el-GR" sz="1600" b="0" i="0" dirty="0">
                <a:solidFill>
                  <a:schemeClr val="bg1"/>
                </a:solidFill>
                <a:effectLst/>
                <a:highlight>
                  <a:srgbClr val="FFFFFF"/>
                </a:highlight>
                <a:latin typeface="Roboto" panose="02000000000000000000" pitchFamily="2" charset="0"/>
              </a:rPr>
              <a:t>σε</a:t>
            </a:r>
            <a:r>
              <a:rPr lang="el-GR" sz="1600" i="0" dirty="0">
                <a:solidFill>
                  <a:schemeClr val="bg1"/>
                </a:solidFill>
                <a:effectLst/>
                <a:highlight>
                  <a:srgbClr val="FFFFFF"/>
                </a:highlight>
                <a:latin typeface="Roboto" panose="02000000000000000000" pitchFamily="2" charset="0"/>
              </a:rPr>
              <a:t> </a:t>
            </a:r>
            <a:r>
              <a:rPr lang="el-GR" sz="1600" i="0" strike="noStrike" dirty="0">
                <a:solidFill>
                  <a:schemeClr val="bg1"/>
                </a:solidFill>
                <a:effectLst/>
                <a:highlight>
                  <a:srgbClr val="FFFFFF"/>
                </a:highlight>
                <a:latin typeface="Roboto" panose="02000000000000000000" pitchFamily="2" charset="0"/>
                <a:hlinkClick r:id="rId6">
                  <a:extLst>
                    <a:ext uri="{A12FA001-AC4F-418D-AE19-62706E023703}">
                      <ahyp:hlinkClr xmlns:ahyp="http://schemas.microsoft.com/office/drawing/2018/hyperlinkcolor" val="tx"/>
                    </a:ext>
                  </a:extLst>
                </a:hlinkClick>
              </a:rPr>
              <a:t>πόλεμο</a:t>
            </a:r>
            <a:r>
              <a:rPr lang="el-GR" sz="1600" b="0" i="0" dirty="0">
                <a:solidFill>
                  <a:schemeClr val="bg1"/>
                </a:solidFill>
                <a:effectLst/>
                <a:highlight>
                  <a:srgbClr val="FFFFFF"/>
                </a:highlight>
                <a:latin typeface="Roboto" panose="02000000000000000000" pitchFamily="2" charset="0"/>
              </a:rPr>
              <a:t>. Είχαν προηγηθεί κάποιες επιθέσεις των Γάλλων με χειροβομβίδες, που περιείχαν δακρυγόνο αέριο αλλά δεν είχαν επιτυχία</a:t>
            </a:r>
            <a:r>
              <a:rPr lang="el-GR" sz="1600" b="0" i="0" dirty="0">
                <a:solidFill>
                  <a:srgbClr val="3D3D3D"/>
                </a:solidFill>
                <a:effectLst/>
                <a:highlight>
                  <a:srgbClr val="FFFFFF"/>
                </a:highlight>
                <a:latin typeface="Roboto" panose="02000000000000000000" pitchFamily="2" charset="0"/>
              </a:rPr>
              <a:t>.</a:t>
            </a:r>
            <a:endParaRPr lang="el-GR" sz="1600" dirty="0">
              <a:solidFill>
                <a:schemeClr val="bg1"/>
              </a:solidFill>
            </a:endParaRPr>
          </a:p>
        </p:txBody>
      </p:sp>
      <p:sp>
        <p:nvSpPr>
          <p:cNvPr id="4" name="Rectangle 1">
            <a:extLst>
              <a:ext uri="{FF2B5EF4-FFF2-40B4-BE49-F238E27FC236}">
                <a16:creationId xmlns:a16="http://schemas.microsoft.com/office/drawing/2014/main" id="{77E43AC3-EFA2-ADE5-101C-58FA482FE4C8}"/>
              </a:ext>
            </a:extLst>
          </p:cNvPr>
          <p:cNvSpPr>
            <a:spLocks noChangeArrowheads="1"/>
          </p:cNvSpPr>
          <p:nvPr/>
        </p:nvSpPr>
        <p:spPr bwMode="auto">
          <a:xfrm flipH="1">
            <a:off x="21060" y="6583208"/>
            <a:ext cx="181152" cy="538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100" b="0" i="0" u="none" strike="noStrike" cap="none" normalizeH="0" baseline="0" dirty="0">
                <a:ln>
                  <a:noFill/>
                </a:ln>
                <a:solidFill>
                  <a:schemeClr val="tx1"/>
                </a:solidFill>
                <a:effectLst/>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63AA944E-93A4-E869-E51D-89A0A945335F}"/>
              </a:ext>
            </a:extLst>
          </p:cNvPr>
          <p:cNvSpPr>
            <a:spLocks noChangeArrowheads="1"/>
          </p:cNvSpPr>
          <p:nvPr/>
        </p:nvSpPr>
        <p:spPr bwMode="auto">
          <a:xfrm flipH="1">
            <a:off x="-445181" y="6313903"/>
            <a:ext cx="181152" cy="538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100" b="0" i="0" u="none" strike="noStrike" cap="none" normalizeH="0" baseline="0" dirty="0">
                <a:ln>
                  <a:noFill/>
                </a:ln>
                <a:solidFill>
                  <a:schemeClr val="tx1"/>
                </a:solidFill>
                <a:effectLst/>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536C9EC-5EF6-C291-75A3-6D28E464D26F}"/>
              </a:ext>
            </a:extLst>
          </p:cNvPr>
          <p:cNvPicPr>
            <a:picLocks noChangeAspect="1"/>
          </p:cNvPicPr>
          <p:nvPr/>
        </p:nvPicPr>
        <p:blipFill>
          <a:blip r:embed="rId7"/>
          <a:stretch>
            <a:fillRect/>
          </a:stretch>
        </p:blipFill>
        <p:spPr>
          <a:xfrm>
            <a:off x="8363903" y="2091512"/>
            <a:ext cx="3807037" cy="4558271"/>
          </a:xfrm>
          <a:prstGeom prst="rect">
            <a:avLst/>
          </a:prstGeom>
        </p:spPr>
      </p:pic>
    </p:spTree>
    <p:extLst>
      <p:ext uri="{BB962C8B-B14F-4D97-AF65-F5344CB8AC3E}">
        <p14:creationId xmlns:p14="http://schemas.microsoft.com/office/powerpoint/2010/main" val="63940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8B34-23F8-4C8B-BE00-A1C142DDCEDC}"/>
              </a:ext>
            </a:extLst>
          </p:cNvPr>
          <p:cNvSpPr>
            <a:spLocks noGrp="1"/>
          </p:cNvSpPr>
          <p:nvPr>
            <p:ph type="title"/>
          </p:nvPr>
        </p:nvSpPr>
        <p:spPr/>
        <p:txBody>
          <a:bodyPr/>
          <a:lstStyle/>
          <a:p>
            <a:pPr algn="ctr"/>
            <a:r>
              <a:rPr lang="el-GR" dirty="0"/>
              <a:t>ΤΙ ΣΗΜΑΙΝΕΙ ΥΠΡ </a:t>
            </a:r>
          </a:p>
        </p:txBody>
      </p:sp>
      <p:sp>
        <p:nvSpPr>
          <p:cNvPr id="3" name="Content Placeholder 2">
            <a:extLst>
              <a:ext uri="{FF2B5EF4-FFF2-40B4-BE49-F238E27FC236}">
                <a16:creationId xmlns:a16="http://schemas.microsoft.com/office/drawing/2014/main" id="{C86EFA21-B003-7254-D062-CD6C6BB75020}"/>
              </a:ext>
            </a:extLst>
          </p:cNvPr>
          <p:cNvSpPr>
            <a:spLocks noGrp="1"/>
          </p:cNvSpPr>
          <p:nvPr>
            <p:ph idx="1"/>
          </p:nvPr>
        </p:nvSpPr>
        <p:spPr>
          <a:xfrm>
            <a:off x="1022430" y="1503476"/>
            <a:ext cx="5568543" cy="2920600"/>
          </a:xfrm>
        </p:spPr>
        <p:txBody>
          <a:bodyPr/>
          <a:lstStyle/>
          <a:p>
            <a:pPr marL="0" indent="0">
              <a:buNone/>
            </a:pPr>
            <a:r>
              <a:rPr lang="el-GR" b="0" i="0" dirty="0">
                <a:solidFill>
                  <a:srgbClr val="3D3D3D"/>
                </a:solidFill>
                <a:effectLst/>
                <a:highlight>
                  <a:srgbClr val="FFFFFF"/>
                </a:highlight>
                <a:latin typeface="Roboto" panose="02000000000000000000" pitchFamily="2" charset="0"/>
              </a:rPr>
              <a:t>Είναι Δήμος στη Φλαμανδική Περιοχή, μία εκ των τριών περιοχών του Βελγίου στη φλαμανδική επαρχία της Δυτικής Φλάνδρας</a:t>
            </a:r>
          </a:p>
          <a:p>
            <a:pPr marL="0" indent="0">
              <a:buNone/>
            </a:pPr>
            <a:r>
              <a:rPr lang="el-GR" dirty="0">
                <a:solidFill>
                  <a:srgbClr val="3D3D3D"/>
                </a:solidFill>
                <a:highlight>
                  <a:srgbClr val="FFFFFF"/>
                </a:highlight>
                <a:latin typeface="Roboto" panose="02000000000000000000" pitchFamily="2" charset="0"/>
              </a:rPr>
              <a:t>Μάλιστα </a:t>
            </a:r>
            <a:r>
              <a:rPr lang="el-GR" dirty="0">
                <a:solidFill>
                  <a:srgbClr val="202122"/>
                </a:solidFill>
                <a:highlight>
                  <a:srgbClr val="FFFFFF"/>
                </a:highlight>
                <a:latin typeface="Arial" panose="020B0604020202020204" pitchFamily="34" charset="0"/>
              </a:rPr>
              <a:t>τ</a:t>
            </a:r>
            <a:r>
              <a:rPr lang="el-GR" b="0" i="0" dirty="0">
                <a:solidFill>
                  <a:srgbClr val="202122"/>
                </a:solidFill>
                <a:effectLst/>
                <a:highlight>
                  <a:srgbClr val="FFFFFF"/>
                </a:highlight>
                <a:latin typeface="Arial" panose="020B0604020202020204" pitchFamily="34" charset="0"/>
              </a:rPr>
              <a:t>ο Υπρ έχει πληθυσμό 34.964 κατοίκους. Η έκτασή του είναι 130,61 χλμ² και η πληθυσμιακή πυκνότητα περίπου 268 κάτοικοι ανά τετραγωνικό χιλιόμετρο.</a:t>
            </a:r>
            <a:endParaRPr lang="el-GR" dirty="0"/>
          </a:p>
        </p:txBody>
      </p:sp>
      <p:pic>
        <p:nvPicPr>
          <p:cNvPr id="4" name="Picture 3">
            <a:extLst>
              <a:ext uri="{FF2B5EF4-FFF2-40B4-BE49-F238E27FC236}">
                <a16:creationId xmlns:a16="http://schemas.microsoft.com/office/drawing/2014/main" id="{2BF65BDD-DB27-1135-AA2E-2413B852F6BB}"/>
              </a:ext>
            </a:extLst>
          </p:cNvPr>
          <p:cNvPicPr>
            <a:picLocks noChangeAspect="1"/>
          </p:cNvPicPr>
          <p:nvPr/>
        </p:nvPicPr>
        <p:blipFill>
          <a:blip r:embed="rId2"/>
          <a:stretch>
            <a:fillRect/>
          </a:stretch>
        </p:blipFill>
        <p:spPr>
          <a:xfrm>
            <a:off x="7310489" y="3036582"/>
            <a:ext cx="4042977" cy="2830084"/>
          </a:xfrm>
          <a:prstGeom prst="rect">
            <a:avLst/>
          </a:prstGeom>
        </p:spPr>
      </p:pic>
    </p:spTree>
    <p:extLst>
      <p:ext uri="{BB962C8B-B14F-4D97-AF65-F5344CB8AC3E}">
        <p14:creationId xmlns:p14="http://schemas.microsoft.com/office/powerpoint/2010/main" val="81537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151B-4A28-BDE3-841F-3272C5F5A1B7}"/>
              </a:ext>
            </a:extLst>
          </p:cNvPr>
          <p:cNvSpPr>
            <a:spLocks noGrp="1"/>
          </p:cNvSpPr>
          <p:nvPr>
            <p:ph type="title"/>
          </p:nvPr>
        </p:nvSpPr>
        <p:spPr/>
        <p:txBody>
          <a:bodyPr/>
          <a:lstStyle/>
          <a:p>
            <a:pPr algn="ctr"/>
            <a:r>
              <a:rPr lang="el-GR" dirty="0"/>
              <a:t>ΕΜΒΛΗΜΑ ΚΑΙ ΣΗΜΑΙΑ</a:t>
            </a:r>
          </a:p>
        </p:txBody>
      </p:sp>
      <p:pic>
        <p:nvPicPr>
          <p:cNvPr id="4" name="Content Placeholder 3">
            <a:extLst>
              <a:ext uri="{FF2B5EF4-FFF2-40B4-BE49-F238E27FC236}">
                <a16:creationId xmlns:a16="http://schemas.microsoft.com/office/drawing/2014/main" id="{9E730BB8-3BFC-B522-6147-4AF863835C27}"/>
              </a:ext>
            </a:extLst>
          </p:cNvPr>
          <p:cNvPicPr>
            <a:picLocks noGrp="1" noChangeAspect="1"/>
          </p:cNvPicPr>
          <p:nvPr>
            <p:ph idx="1"/>
          </p:nvPr>
        </p:nvPicPr>
        <p:blipFill>
          <a:blip r:embed="rId2"/>
          <a:stretch>
            <a:fillRect/>
          </a:stretch>
        </p:blipFill>
        <p:spPr>
          <a:xfrm>
            <a:off x="1582115" y="2930573"/>
            <a:ext cx="3876150" cy="2918513"/>
          </a:xfrm>
          <a:prstGeom prst="rect">
            <a:avLst/>
          </a:prstGeom>
        </p:spPr>
      </p:pic>
      <p:pic>
        <p:nvPicPr>
          <p:cNvPr id="5" name="Picture 4">
            <a:extLst>
              <a:ext uri="{FF2B5EF4-FFF2-40B4-BE49-F238E27FC236}">
                <a16:creationId xmlns:a16="http://schemas.microsoft.com/office/drawing/2014/main" id="{D68FAA52-40C7-1A8C-07AE-527E5D255FD8}"/>
              </a:ext>
            </a:extLst>
          </p:cNvPr>
          <p:cNvPicPr>
            <a:picLocks noChangeAspect="1"/>
          </p:cNvPicPr>
          <p:nvPr/>
        </p:nvPicPr>
        <p:blipFill>
          <a:blip r:embed="rId3"/>
          <a:stretch>
            <a:fillRect/>
          </a:stretch>
        </p:blipFill>
        <p:spPr>
          <a:xfrm>
            <a:off x="6612415" y="2930573"/>
            <a:ext cx="3997470" cy="2654320"/>
          </a:xfrm>
          <a:prstGeom prst="rect">
            <a:avLst/>
          </a:prstGeom>
        </p:spPr>
      </p:pic>
    </p:spTree>
    <p:extLst>
      <p:ext uri="{BB962C8B-B14F-4D97-AF65-F5344CB8AC3E}">
        <p14:creationId xmlns:p14="http://schemas.microsoft.com/office/powerpoint/2010/main" val="208710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5017-7172-0662-6BC0-A9819DD6E104}"/>
              </a:ext>
            </a:extLst>
          </p:cNvPr>
          <p:cNvSpPr>
            <a:spLocks noGrp="1"/>
          </p:cNvSpPr>
          <p:nvPr>
            <p:ph type="title"/>
          </p:nvPr>
        </p:nvSpPr>
        <p:spPr/>
        <p:txBody>
          <a:bodyPr/>
          <a:lstStyle/>
          <a:p>
            <a:pPr algn="ctr"/>
            <a:r>
              <a:rPr lang="el-GR" dirty="0"/>
              <a:t>ΠΛΗΡΟΦΟΡΙΕΣ</a:t>
            </a:r>
          </a:p>
        </p:txBody>
      </p:sp>
      <p:sp>
        <p:nvSpPr>
          <p:cNvPr id="3" name="Content Placeholder 2">
            <a:extLst>
              <a:ext uri="{FF2B5EF4-FFF2-40B4-BE49-F238E27FC236}">
                <a16:creationId xmlns:a16="http://schemas.microsoft.com/office/drawing/2014/main" id="{0C7DABD4-9300-8FA2-F62F-6ACB5910E2C4}"/>
              </a:ext>
            </a:extLst>
          </p:cNvPr>
          <p:cNvSpPr>
            <a:spLocks noGrp="1"/>
          </p:cNvSpPr>
          <p:nvPr>
            <p:ph idx="1"/>
          </p:nvPr>
        </p:nvSpPr>
        <p:spPr>
          <a:xfrm>
            <a:off x="1169882" y="1908805"/>
            <a:ext cx="5554475" cy="3040389"/>
          </a:xfrm>
        </p:spPr>
        <p:txBody>
          <a:bodyPr>
            <a:noAutofit/>
          </a:bodyPr>
          <a:lstStyle/>
          <a:p>
            <a:r>
              <a:rPr lang="el-GR" sz="1600" b="0" i="0" dirty="0">
                <a:solidFill>
                  <a:srgbClr val="3D3D3D"/>
                </a:solidFill>
                <a:effectLst/>
                <a:highlight>
                  <a:srgbClr val="FFFFFF"/>
                </a:highlight>
                <a:latin typeface="Roboto" panose="02000000000000000000" pitchFamily="2" charset="0"/>
              </a:rPr>
              <a:t>Ήταν τελείως απροστάτευτοι απέναντι στα αέρια. Πολλοί έπαθαν αμέσως ασφυξία. Άλλοι κατάφεραν να διαφύγουν, αλλά πέθαναν αργότερα από δηλητηρίαση. Συνολικά υπολογίζεται ότι την πρώτη μέρα έχασαν τη ζωή τους 1.150 γάλλοι στρατιώτες, ο ιστορικός </a:t>
            </a:r>
            <a:r>
              <a:rPr lang="el-GR" sz="1600" i="0" dirty="0">
                <a:solidFill>
                  <a:srgbClr val="3D3D3D"/>
                </a:solidFill>
                <a:effectLst/>
                <a:highlight>
                  <a:srgbClr val="FFFFFF"/>
                </a:highlight>
                <a:latin typeface="Roboto" panose="02000000000000000000" pitchFamily="2" charset="0"/>
              </a:rPr>
              <a:t>Πίτερ Τρογκ </a:t>
            </a:r>
            <a:r>
              <a:rPr lang="el-GR" sz="1600" b="0" i="0" dirty="0">
                <a:solidFill>
                  <a:srgbClr val="3D3D3D"/>
                </a:solidFill>
                <a:effectLst/>
                <a:highlight>
                  <a:srgbClr val="FFFFFF"/>
                </a:highlight>
                <a:latin typeface="Roboto" panose="02000000000000000000" pitchFamily="2" charset="0"/>
              </a:rPr>
              <a:t>περιγράφει το τι συνέβη στη 2</a:t>
            </a:r>
            <a:r>
              <a:rPr lang="el-GR" sz="1600" b="0" i="0" baseline="30000" dirty="0">
                <a:solidFill>
                  <a:srgbClr val="3D3D3D"/>
                </a:solidFill>
                <a:effectLst/>
                <a:highlight>
                  <a:srgbClr val="FFFFFF"/>
                </a:highlight>
                <a:latin typeface="Roboto" panose="02000000000000000000" pitchFamily="2" charset="0"/>
              </a:rPr>
              <a:t>Η</a:t>
            </a:r>
            <a:r>
              <a:rPr lang="el-GR" sz="1600" b="0" i="0" dirty="0">
                <a:solidFill>
                  <a:srgbClr val="3D3D3D"/>
                </a:solidFill>
                <a:effectLst/>
                <a:highlight>
                  <a:srgbClr val="FFFFFF"/>
                </a:highlight>
                <a:latin typeface="Roboto" panose="02000000000000000000" pitchFamily="2" charset="0"/>
              </a:rPr>
              <a:t> μάχη του Υπρ.</a:t>
            </a:r>
          </a:p>
          <a:p>
            <a:r>
              <a:rPr lang="el-GR" sz="1600" dirty="0">
                <a:solidFill>
                  <a:srgbClr val="3D3D3D"/>
                </a:solidFill>
                <a:highlight>
                  <a:srgbClr val="FFFFFF"/>
                </a:highlight>
                <a:latin typeface="Roboto" panose="02000000000000000000" pitchFamily="2" charset="0"/>
              </a:rPr>
              <a:t>Μάλιστα ο ιστορικός είπε ότι ο σ</a:t>
            </a:r>
            <a:r>
              <a:rPr lang="el-GR" sz="1600" b="0" i="0" dirty="0">
                <a:solidFill>
                  <a:srgbClr val="3D3D3D"/>
                </a:solidFill>
                <a:effectLst/>
                <a:highlight>
                  <a:srgbClr val="FFFFFF"/>
                </a:highlight>
                <a:latin typeface="Roboto" panose="02000000000000000000" pitchFamily="2" charset="0"/>
              </a:rPr>
              <a:t>τόχος του όπλου ήταν να αλλάξει τη ροή του πολέμου. Στο τέλος της σκληρής δεύτερης μάχης της Υπρ όμως δεν είχε αλλάξει τίποτα. Δηλαδή το χημικό όπλο δεν είχε επιτυχία</a:t>
            </a:r>
            <a:endParaRPr lang="el-GR" sz="1600" dirty="0"/>
          </a:p>
        </p:txBody>
      </p:sp>
      <p:pic>
        <p:nvPicPr>
          <p:cNvPr id="5" name="Picture 4">
            <a:extLst>
              <a:ext uri="{FF2B5EF4-FFF2-40B4-BE49-F238E27FC236}">
                <a16:creationId xmlns:a16="http://schemas.microsoft.com/office/drawing/2014/main" id="{6D0A4FCC-3407-EBDC-E3BC-91280902F02B}"/>
              </a:ext>
            </a:extLst>
          </p:cNvPr>
          <p:cNvPicPr>
            <a:picLocks noChangeAspect="1"/>
          </p:cNvPicPr>
          <p:nvPr/>
        </p:nvPicPr>
        <p:blipFill>
          <a:blip r:embed="rId2"/>
          <a:stretch>
            <a:fillRect/>
          </a:stretch>
        </p:blipFill>
        <p:spPr>
          <a:xfrm>
            <a:off x="7455257" y="2687541"/>
            <a:ext cx="3306528" cy="3571050"/>
          </a:xfrm>
          <a:prstGeom prst="rect">
            <a:avLst/>
          </a:prstGeom>
        </p:spPr>
      </p:pic>
    </p:spTree>
    <p:extLst>
      <p:ext uri="{BB962C8B-B14F-4D97-AF65-F5344CB8AC3E}">
        <p14:creationId xmlns:p14="http://schemas.microsoft.com/office/powerpoint/2010/main" val="300155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CD72-30D4-0FDE-14EE-BC0644198EF0}"/>
              </a:ext>
            </a:extLst>
          </p:cNvPr>
          <p:cNvSpPr>
            <a:spLocks noGrp="1"/>
          </p:cNvSpPr>
          <p:nvPr>
            <p:ph type="title"/>
          </p:nvPr>
        </p:nvSpPr>
        <p:spPr>
          <a:xfrm>
            <a:off x="1188504" y="6645009"/>
            <a:ext cx="1697635" cy="425982"/>
          </a:xfrm>
        </p:spPr>
        <p:txBody>
          <a:bodyPr>
            <a:normAutofit fontScale="90000"/>
          </a:bodyPr>
          <a:lstStyle/>
          <a:p>
            <a:endParaRPr lang="el-GR" dirty="0"/>
          </a:p>
        </p:txBody>
      </p:sp>
      <p:sp>
        <p:nvSpPr>
          <p:cNvPr id="3" name="Content Placeholder 2">
            <a:extLst>
              <a:ext uri="{FF2B5EF4-FFF2-40B4-BE49-F238E27FC236}">
                <a16:creationId xmlns:a16="http://schemas.microsoft.com/office/drawing/2014/main" id="{BBAABFA8-0184-C667-327C-5B6BB4790563}"/>
              </a:ext>
            </a:extLst>
          </p:cNvPr>
          <p:cNvSpPr>
            <a:spLocks noGrp="1"/>
          </p:cNvSpPr>
          <p:nvPr>
            <p:ph idx="1"/>
          </p:nvPr>
        </p:nvSpPr>
        <p:spPr>
          <a:xfrm>
            <a:off x="747852" y="0"/>
            <a:ext cx="7796540" cy="3997828"/>
          </a:xfrm>
        </p:spPr>
        <p:txBody>
          <a:bodyPr>
            <a:normAutofit fontScale="77500" lnSpcReduction="20000"/>
          </a:bodyPr>
          <a:lstStyle/>
          <a:p>
            <a:r>
              <a:rPr lang="el-GR" b="0" i="0" dirty="0">
                <a:solidFill>
                  <a:srgbClr val="3D3D3D"/>
                </a:solidFill>
                <a:effectLst/>
                <a:highlight>
                  <a:srgbClr val="FFFFFF"/>
                </a:highlight>
                <a:latin typeface="Roboto" panose="02000000000000000000" pitchFamily="2" charset="0"/>
              </a:rPr>
              <a:t>Ο Γερμανός </a:t>
            </a:r>
            <a:r>
              <a:rPr lang="el-GR" i="0" dirty="0">
                <a:solidFill>
                  <a:srgbClr val="3D3D3D"/>
                </a:solidFill>
                <a:effectLst/>
                <a:highlight>
                  <a:srgbClr val="FFFFFF"/>
                </a:highlight>
                <a:latin typeface="Roboto" panose="02000000000000000000" pitchFamily="2" charset="0"/>
              </a:rPr>
              <a:t>καθηγητής Φριτς Χάμπερ, γνωστός </a:t>
            </a:r>
            <a:r>
              <a:rPr lang="el-GR" b="0" i="0" dirty="0">
                <a:solidFill>
                  <a:srgbClr val="3D3D3D"/>
                </a:solidFill>
                <a:effectLst/>
                <a:highlight>
                  <a:srgbClr val="FFFFFF"/>
                </a:highlight>
                <a:latin typeface="Roboto" panose="02000000000000000000" pitchFamily="2" charset="0"/>
              </a:rPr>
              <a:t>ως ο Πατέρας των Χημικών Όπλων, ήταν εκείνος που παρασκεύασε το αέριο χλωρίνης για λογαριασμό του γερμανικού στρατού. Μάλιστα πρότεινε να το διοχετεύσουν σε εμπορικούς κυλίνδρους αντί σε οβίδες και παρευρέθηκε στη μάχη του Υπρ για να παρακολουθήσει από κοντά τις συνέπειες του όπλου του.</a:t>
            </a:r>
          </a:p>
          <a:p>
            <a:r>
              <a:rPr lang="el-GR" b="0" i="0" dirty="0">
                <a:solidFill>
                  <a:srgbClr val="3D3D3D"/>
                </a:solidFill>
                <a:effectLst/>
                <a:highlight>
                  <a:srgbClr val="FFFFFF"/>
                </a:highlight>
                <a:latin typeface="Roboto" panose="02000000000000000000" pitchFamily="2" charset="0"/>
              </a:rPr>
              <a:t>οι Γερμανοί αιφνιδίασαν τους Γάλλους στρατιώτες, όταν τους επιτέθηκαν με 168 τόνους χλωρίου. Ένα σύννεφο ομίχλης πλησίασε τις γαλλικές γραμμές και το πεδίο της μάχης έγινε λευκό από το χλώριο.</a:t>
            </a:r>
            <a:br>
              <a:rPr lang="el-GR" dirty="0"/>
            </a:br>
            <a:r>
              <a:rPr lang="el-GR" b="0" i="0" dirty="0">
                <a:solidFill>
                  <a:srgbClr val="3D3D3D"/>
                </a:solidFill>
                <a:effectLst/>
                <a:highlight>
                  <a:srgbClr val="FFFFFF"/>
                </a:highlight>
                <a:latin typeface="Roboto" panose="02000000000000000000" pitchFamily="2" charset="0"/>
              </a:rPr>
              <a:t>Οι Γάλλοι στρατιώτες μόλις είδαν την ομίχλη να πλησιάζει έτρεξαν, αλλά δεν κατάφεραν να ξεφύγουν. Μόλις εισέπνευσαν τις χημικές ουσίες ο οργανισμός τους κατέρρευσε. Δεν μπορούσαν να αναπνεύσουν και πονούσαν τα μάτια και τα πνευμόνια τους. Παρά το γεγονός πως οι Γάλλοι αιφνιδιάστηκαν και αποδυναμώθηκαν από την εισπνοή του δηλητηριώδους αερίου, οι Γερμανοί δεν κατάφεραν να κάμψουν την αντίσταση τους.</a:t>
            </a:r>
            <a:endParaRPr lang="el-GR" dirty="0"/>
          </a:p>
        </p:txBody>
      </p:sp>
      <p:pic>
        <p:nvPicPr>
          <p:cNvPr id="4" name="Picture 3">
            <a:extLst>
              <a:ext uri="{FF2B5EF4-FFF2-40B4-BE49-F238E27FC236}">
                <a16:creationId xmlns:a16="http://schemas.microsoft.com/office/drawing/2014/main" id="{42EA686D-2321-1FD0-9F05-76F7DF436ED8}"/>
              </a:ext>
            </a:extLst>
          </p:cNvPr>
          <p:cNvPicPr>
            <a:picLocks noChangeAspect="1"/>
          </p:cNvPicPr>
          <p:nvPr/>
        </p:nvPicPr>
        <p:blipFill>
          <a:blip r:embed="rId2"/>
          <a:stretch>
            <a:fillRect/>
          </a:stretch>
        </p:blipFill>
        <p:spPr>
          <a:xfrm>
            <a:off x="3619627" y="4070676"/>
            <a:ext cx="7403239" cy="2501485"/>
          </a:xfrm>
          <a:prstGeom prst="rect">
            <a:avLst/>
          </a:prstGeom>
        </p:spPr>
      </p:pic>
    </p:spTree>
    <p:extLst>
      <p:ext uri="{BB962C8B-B14F-4D97-AF65-F5344CB8AC3E}">
        <p14:creationId xmlns:p14="http://schemas.microsoft.com/office/powerpoint/2010/main" val="78117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41C3-0D91-CD67-316D-5AF0792CCECF}"/>
              </a:ext>
            </a:extLst>
          </p:cNvPr>
          <p:cNvSpPr>
            <a:spLocks noGrp="1"/>
          </p:cNvSpPr>
          <p:nvPr>
            <p:ph type="title"/>
          </p:nvPr>
        </p:nvSpPr>
        <p:spPr>
          <a:xfrm>
            <a:off x="10736393" y="6688324"/>
            <a:ext cx="1455607" cy="169676"/>
          </a:xfrm>
        </p:spPr>
        <p:txBody>
          <a:bodyPr>
            <a:normAutofit fontScale="90000"/>
          </a:bodyPr>
          <a:lstStyle/>
          <a:p>
            <a:endParaRPr lang="el-GR" dirty="0"/>
          </a:p>
        </p:txBody>
      </p:sp>
      <p:sp>
        <p:nvSpPr>
          <p:cNvPr id="3" name="Content Placeholder 2">
            <a:extLst>
              <a:ext uri="{FF2B5EF4-FFF2-40B4-BE49-F238E27FC236}">
                <a16:creationId xmlns:a16="http://schemas.microsoft.com/office/drawing/2014/main" id="{E8B4879D-1FFD-531F-14FC-C9C42E1E7A90}"/>
              </a:ext>
            </a:extLst>
          </p:cNvPr>
          <p:cNvSpPr>
            <a:spLocks noGrp="1"/>
          </p:cNvSpPr>
          <p:nvPr>
            <p:ph idx="1"/>
          </p:nvPr>
        </p:nvSpPr>
        <p:spPr>
          <a:xfrm>
            <a:off x="1183950" y="251452"/>
            <a:ext cx="7796540" cy="3997828"/>
          </a:xfrm>
        </p:spPr>
        <p:txBody>
          <a:bodyPr>
            <a:normAutofit fontScale="77500" lnSpcReduction="20000"/>
          </a:bodyPr>
          <a:lstStyle/>
          <a:p>
            <a:r>
              <a:rPr lang="el-GR" i="0" dirty="0">
                <a:solidFill>
                  <a:srgbClr val="3D3D3D"/>
                </a:solidFill>
                <a:effectLst/>
                <a:highlight>
                  <a:srgbClr val="FFFFFF"/>
                </a:highlight>
                <a:latin typeface="Roboto" panose="02000000000000000000" pitchFamily="2" charset="0"/>
              </a:rPr>
              <a:t>Λίγες ώρες αργότερα επανέλαβαν τη ρίψη χημικών όπλων σε διαφορετικό σημείο του μετώπου, αλλά ένας Καναδός στρατηγός, που ήταν χημικός αναγνώρισε το χλώριο και βρήκε τον τρόπο να το εξουδετερώσει. Διέταξε τους στρατιώτες να ουρήσουν πάνω σε πανιά, να τα τοποθετήσουν στο πρόσωπό τους και να αναπνέουν μέσα από τα ούρα τους. Η αυτοσχέδια λύση είχε αποτελέσματα και δεν εμπόδισε το χλώριο να εισέλθει το στον οργανισμό τους. Συνολικά έχασαν τη ζωή τους από το χλώριο 1.200 στρατιώτες!</a:t>
            </a:r>
            <a:br>
              <a:rPr lang="el-GR" dirty="0"/>
            </a:br>
            <a:r>
              <a:rPr lang="el-GR" i="0" dirty="0">
                <a:solidFill>
                  <a:srgbClr val="3D3D3D"/>
                </a:solidFill>
                <a:effectLst/>
                <a:highlight>
                  <a:srgbClr val="FFFFFF"/>
                </a:highlight>
                <a:latin typeface="Roboto" panose="02000000000000000000" pitchFamily="2" charset="0"/>
              </a:rPr>
              <a:t>Μετά τη χρήση του χλωρίου, χρησιμοποιήθηκαν πολλές ακόμα χημικές ουσίες και από τα δύο στρατόπεδα. Η χειρότερη ουσία που προκάλεσε τους περισσότερους θανάτους ήταν το φωσγένιο, το οποίο ήταν ισχυρό ασφυξιογόνο που χρησιμοποιήθηκε αρχικά από τους Γερμανούς και κατέληξε να γίνει το βασικό χημικό όπλο των Βρετανών.</a:t>
            </a:r>
            <a:br>
              <a:rPr lang="el-GR" dirty="0"/>
            </a:br>
            <a:r>
              <a:rPr lang="el-GR" i="0" dirty="0">
                <a:solidFill>
                  <a:srgbClr val="3D3D3D"/>
                </a:solidFill>
                <a:effectLst/>
                <a:highlight>
                  <a:srgbClr val="FFFFFF"/>
                </a:highlight>
                <a:latin typeface="Roboto" panose="02000000000000000000" pitchFamily="2" charset="0"/>
              </a:rPr>
              <a:t>Αποτελεσματικό ήταν και το καυστικό αέριο μουστάρδας, το οποίο προκαλούσε τύφλωση και ασφυξία και χρησιμοποιήθηκε πρώτη φορά στην τρίτη μάχη του Υπρ το 1917 μέσα σε οβίδες.</a:t>
            </a:r>
            <a:endParaRPr lang="el-GR" dirty="0"/>
          </a:p>
        </p:txBody>
      </p:sp>
      <p:pic>
        <p:nvPicPr>
          <p:cNvPr id="4" name="Picture 3">
            <a:extLst>
              <a:ext uri="{FF2B5EF4-FFF2-40B4-BE49-F238E27FC236}">
                <a16:creationId xmlns:a16="http://schemas.microsoft.com/office/drawing/2014/main" id="{98B81342-4532-97C5-0D3D-1E45ACDD36AA}"/>
              </a:ext>
            </a:extLst>
          </p:cNvPr>
          <p:cNvPicPr>
            <a:picLocks noChangeAspect="1"/>
          </p:cNvPicPr>
          <p:nvPr/>
        </p:nvPicPr>
        <p:blipFill>
          <a:blip r:embed="rId2"/>
          <a:stretch>
            <a:fillRect/>
          </a:stretch>
        </p:blipFill>
        <p:spPr>
          <a:xfrm>
            <a:off x="6353134" y="4173570"/>
            <a:ext cx="4383259" cy="2514754"/>
          </a:xfrm>
          <a:prstGeom prst="rect">
            <a:avLst/>
          </a:prstGeom>
        </p:spPr>
      </p:pic>
    </p:spTree>
    <p:extLst>
      <p:ext uri="{BB962C8B-B14F-4D97-AF65-F5344CB8AC3E}">
        <p14:creationId xmlns:p14="http://schemas.microsoft.com/office/powerpoint/2010/main" val="133370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89C5-374E-A9B3-313E-F03F0DF0D1B3}"/>
              </a:ext>
            </a:extLst>
          </p:cNvPr>
          <p:cNvSpPr>
            <a:spLocks noGrp="1"/>
          </p:cNvSpPr>
          <p:nvPr>
            <p:ph type="title"/>
          </p:nvPr>
        </p:nvSpPr>
        <p:spPr/>
        <p:txBody>
          <a:bodyPr/>
          <a:lstStyle/>
          <a:p>
            <a:pPr algn="ctr"/>
            <a:r>
              <a:rPr lang="el-GR" dirty="0"/>
              <a:t>Η ΑΣΠΙΔΑ ΚΑΤΑ ΤΩΝ ΑΕΡΙΩΝ</a:t>
            </a:r>
          </a:p>
        </p:txBody>
      </p:sp>
      <p:sp>
        <p:nvSpPr>
          <p:cNvPr id="3" name="Content Placeholder 2">
            <a:extLst>
              <a:ext uri="{FF2B5EF4-FFF2-40B4-BE49-F238E27FC236}">
                <a16:creationId xmlns:a16="http://schemas.microsoft.com/office/drawing/2014/main" id="{AC7BC413-EA78-C8BF-299C-DDE4BC50EE27}"/>
              </a:ext>
            </a:extLst>
          </p:cNvPr>
          <p:cNvSpPr>
            <a:spLocks noGrp="1"/>
          </p:cNvSpPr>
          <p:nvPr>
            <p:ph idx="1"/>
          </p:nvPr>
        </p:nvSpPr>
        <p:spPr>
          <a:xfrm>
            <a:off x="1268356" y="1430086"/>
            <a:ext cx="7796540" cy="3997828"/>
          </a:xfrm>
        </p:spPr>
        <p:txBody>
          <a:bodyPr>
            <a:normAutofit fontScale="85000" lnSpcReduction="10000"/>
          </a:bodyPr>
          <a:lstStyle/>
          <a:p>
            <a:r>
              <a:rPr lang="el-GR" b="0" i="0" dirty="0">
                <a:solidFill>
                  <a:srgbClr val="3D3D3D"/>
                </a:solidFill>
                <a:effectLst/>
                <a:highlight>
                  <a:srgbClr val="FFFFFF"/>
                </a:highlight>
                <a:latin typeface="Roboto" panose="02000000000000000000" pitchFamily="2" charset="0"/>
              </a:rPr>
              <a:t>Όταν εμφανίστηκαν τα πρώτα χημικά όπλα άρχισε και η συστηματική αναζήτηση των κατάλληλων μέσων για να αντιμετωπιστούν. Οι στρατιώτες πήγαιναν στο πεδίο της μάχης φορώντας οτιδήποτε θα εμπόδιζε τα χημικά αέρια να εισέλθουν στον οργανισμό τους. Φορούσαν γάζες εμποτισμένες με χημικά, γυαλιά για να προστατεύουν τα μάτια τους από τα αέρια και σακούλες στο κεφάλι που τις πότιζαν με γλυκερίνη, σόδα και νερό.</a:t>
            </a:r>
            <a:br>
              <a:rPr lang="el-GR" dirty="0"/>
            </a:br>
            <a:r>
              <a:rPr lang="el-GR" b="0" i="0" dirty="0">
                <a:solidFill>
                  <a:srgbClr val="3D3D3D"/>
                </a:solidFill>
                <a:effectLst/>
                <a:highlight>
                  <a:srgbClr val="FFFFFF"/>
                </a:highlight>
                <a:latin typeface="Roboto" panose="02000000000000000000" pitchFamily="2" charset="0"/>
              </a:rPr>
              <a:t>Οι Βρετανοί ήταν οι πρώτοι που χρησιμοποίησαν, ένα χρόνο μετά την δεύτερη μάχη του Υπρ, αντιασφυξιογόνα μάσκα, η οποία είχε έναν αναπνευστήρα, γυαλιά και φίλτρο στο λαιμό.</a:t>
            </a:r>
            <a:br>
              <a:rPr lang="el-GR" dirty="0"/>
            </a:br>
            <a:r>
              <a:rPr lang="el-GR" b="0" i="0" dirty="0">
                <a:solidFill>
                  <a:srgbClr val="3D3D3D"/>
                </a:solidFill>
                <a:effectLst/>
                <a:highlight>
                  <a:srgbClr val="FFFFFF"/>
                </a:highlight>
                <a:latin typeface="Roboto" panose="02000000000000000000" pitchFamily="2" charset="0"/>
              </a:rPr>
              <a:t>Από τους 113.000 τόνους χημικές ουσίες που ρίχτηκαν στον Α’ Παγκόσμιο Πόλεμο, προσβλήθηκαν περισσότεροι από ένα εκατομμύριο άνδρες από τους οποίους πέθαναν οι 100.000</a:t>
            </a:r>
            <a:endParaRPr lang="el-GR" dirty="0"/>
          </a:p>
        </p:txBody>
      </p:sp>
    </p:spTree>
    <p:extLst>
      <p:ext uri="{BB962C8B-B14F-4D97-AF65-F5344CB8AC3E}">
        <p14:creationId xmlns:p14="http://schemas.microsoft.com/office/powerpoint/2010/main" val="33228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0243-E056-E55F-AE01-AA7E54CFAE94}"/>
              </a:ext>
            </a:extLst>
          </p:cNvPr>
          <p:cNvSpPr>
            <a:spLocks noGrp="1"/>
          </p:cNvSpPr>
          <p:nvPr>
            <p:ph type="title"/>
          </p:nvPr>
        </p:nvSpPr>
        <p:spPr/>
        <p:txBody>
          <a:bodyPr/>
          <a:lstStyle/>
          <a:p>
            <a:pPr algn="ctr"/>
            <a:r>
              <a:rPr lang="el-GR" dirty="0"/>
              <a:t>ΕΥΧΑΡΙΣΤΩ ΓΙΑ ΤΗΝ ΠΑΡΑΚΟΛΟΥΘΗΣΗ!!!</a:t>
            </a:r>
          </a:p>
        </p:txBody>
      </p:sp>
      <p:pic>
        <p:nvPicPr>
          <p:cNvPr id="4" name="Content Placeholder 3">
            <a:extLst>
              <a:ext uri="{FF2B5EF4-FFF2-40B4-BE49-F238E27FC236}">
                <a16:creationId xmlns:a16="http://schemas.microsoft.com/office/drawing/2014/main" id="{1081ED51-ED4A-F1E7-6ED0-246E0FE2C35C}"/>
              </a:ext>
            </a:extLst>
          </p:cNvPr>
          <p:cNvPicPr>
            <a:picLocks noGrp="1" noChangeAspect="1"/>
          </p:cNvPicPr>
          <p:nvPr>
            <p:ph idx="1"/>
          </p:nvPr>
        </p:nvPicPr>
        <p:blipFill>
          <a:blip r:embed="rId2"/>
          <a:stretch>
            <a:fillRect/>
          </a:stretch>
        </p:blipFill>
        <p:spPr>
          <a:xfrm>
            <a:off x="3529325" y="2684463"/>
            <a:ext cx="5960437" cy="3998912"/>
          </a:xfrm>
          <a:prstGeom prst="rect">
            <a:avLst/>
          </a:prstGeom>
        </p:spPr>
      </p:pic>
    </p:spTree>
    <p:extLst>
      <p:ext uri="{BB962C8B-B14F-4D97-AF65-F5344CB8AC3E}">
        <p14:creationId xmlns:p14="http://schemas.microsoft.com/office/powerpoint/2010/main" val="280132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docProps/app.xml><?xml version="1.0" encoding="utf-8"?>
<Properties xmlns="http://schemas.openxmlformats.org/officeDocument/2006/extended-properties" xmlns:vt="http://schemas.openxmlformats.org/officeDocument/2006/docPropsVTypes">
  <Template>TM16401375[[fn=Madison]]</Template>
  <TotalTime>74</TotalTime>
  <Words>772</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MS Shell Dlg 2</vt:lpstr>
      <vt:lpstr>Roboto</vt:lpstr>
      <vt:lpstr>Wingdings</vt:lpstr>
      <vt:lpstr>Wingdings 3</vt:lpstr>
      <vt:lpstr>Madison</vt:lpstr>
      <vt:lpstr>2Η ΜΑΧΗ ΤΟΥ ΥΠΡ – 1915 - ΒΕΛΓΙΟ</vt:lpstr>
      <vt:lpstr>ΓΕΝΙΚΑ</vt:lpstr>
      <vt:lpstr>ΤΙ ΣΗΜΑΙΝΕΙ ΥΠΡ </vt:lpstr>
      <vt:lpstr>ΕΜΒΛΗΜΑ ΚΑΙ ΣΗΜΑΙΑ</vt:lpstr>
      <vt:lpstr>ΠΛΗΡΟΦΟΡΙΕΣ</vt:lpstr>
      <vt:lpstr>PowerPoint Presentation</vt:lpstr>
      <vt:lpstr>PowerPoint Presentation</vt:lpstr>
      <vt:lpstr>Η ΑΣΠΙΔΑ ΚΑΤΑ ΤΩΝ ΑΕΡΙΩΝ</vt:lpstr>
      <vt:lpstr>ΕΥΧΑΡΙΣΤΩ ΓΙΑ ΤΗΝ ΠΑΡΑΚΟΛΟΥΘΗΣΗ!!!</vt:lpstr>
      <vt:lpstr>ΠΗΓΕΣ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2Η ΜΑΧΗ ΤΟΥ ΥΠΡ – 1915 - ΒΕΛΓΙΟ</dc:title>
  <dc:creator>Δημητρα Λαβτζη</dc:creator>
  <cp:lastModifiedBy>Δημητρα Λαβτζη</cp:lastModifiedBy>
  <cp:revision>1</cp:revision>
  <dcterms:created xsi:type="dcterms:W3CDTF">2024-04-17T17:12:45Z</dcterms:created>
  <dcterms:modified xsi:type="dcterms:W3CDTF">2024-04-17T18:27:15Z</dcterms:modified>
</cp:coreProperties>
</file>