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59" r:id="rId6"/>
    <p:sldId id="260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641" autoAdjust="0"/>
  </p:normalViewPr>
  <p:slideViewPr>
    <p:cSldViewPr snapToGrid="0">
      <p:cViewPr varScale="1">
        <p:scale>
          <a:sx n="81" d="100"/>
          <a:sy n="81" d="100"/>
        </p:scale>
        <p:origin x="15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E5DEC-208E-4F1B-9E5B-1814BEC09653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876CF-27DD-4CDF-96EA-263FE6FCF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91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Roomates\docs\Presentation_cov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4848225" cy="25527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272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51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Roomates\docs\Presentatio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252539"/>
          </a:xfrm>
        </p:spPr>
        <p:txBody>
          <a:bodyPr>
            <a:normAutofit/>
          </a:bodyPr>
          <a:lstStyle>
            <a:lvl1pPr>
              <a:defRPr lang="en-US" sz="4000" kern="1200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75E6C71-F32B-4CF9-B0F3-C8CF583D5D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9176"/>
            <a:ext cx="9144000" cy="77268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886700" cy="42703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CD09EFD-599C-4A8E-88E7-D036AB558F2C}"/>
              </a:ext>
            </a:extLst>
          </p:cNvPr>
          <p:cNvSpPr/>
          <p:nvPr userDrawn="1"/>
        </p:nvSpPr>
        <p:spPr>
          <a:xfrm>
            <a:off x="8150469" y="6031523"/>
            <a:ext cx="246185" cy="3651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099176"/>
            <a:ext cx="2057400" cy="365125"/>
          </a:xfrm>
        </p:spPr>
        <p:txBody>
          <a:bodyPr/>
          <a:lstStyle>
            <a:lvl1pPr>
              <a:defRPr sz="1200"/>
            </a:lvl1pPr>
          </a:lstStyle>
          <a:p>
            <a:fld id="{615CEDE7-6E4D-4068-BBEE-DAA1B27CDC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6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3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49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4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81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64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7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8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5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57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http://www.opi.gr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5380" y="733426"/>
            <a:ext cx="4091940" cy="2299334"/>
          </a:xfrm>
        </p:spPr>
        <p:txBody>
          <a:bodyPr>
            <a:normAutofit fontScale="90000"/>
          </a:bodyPr>
          <a:lstStyle/>
          <a:p>
            <a:pPr algn="just"/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Προστασία Πνευματικής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</a:t>
            </a: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διοκτησίας</a:t>
            </a:r>
            <a:endParaRPr lang="en-GB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92D05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" y="3339466"/>
            <a:ext cx="8694420" cy="2866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377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Τι είναι η πνευματική ιδιοκτησία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2186306"/>
          </a:xfrm>
        </p:spPr>
        <p:txBody>
          <a:bodyPr/>
          <a:lstStyle/>
          <a:p>
            <a:pPr marL="0" indent="0">
              <a:buNone/>
            </a:pP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Πνευματική ιδιοκτησία </a:t>
            </a:r>
            <a:r>
              <a:rPr lang="el-GR" dirty="0"/>
              <a:t>ονομάζεται το δικαίωμα που έχει ο δημιουργός ενός πρωτότυπου πνευματικού έργου πάνω στο έργο αυτό και του δίνει τη δυνατότητα να επιτρέπει ή να απαγορεύει τη χρήση του από τρίτους.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140" y="3489125"/>
            <a:ext cx="2615565" cy="2610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009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Τι είναι συγγενικά δικαιώματα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2834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Τα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συγγενικά δικαιώματα </a:t>
            </a:r>
            <a:r>
              <a:rPr lang="el-GR" dirty="0"/>
              <a:t>παρέχουν προστασία στους παράγοντες εκείνους (φυσικά ή νομικά πρόσωπα) που συνεισφέρουν στην εμπορική παραγωγή, στην ερμηνεία, εκτέλεση και διάθεση των έργων είτε παρουσιάζοντάς τα στο κοινό είτε επενδύοντας οικονομικά στην εκμετάλλευση και διάδοσή τους.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20" y="4267200"/>
            <a:ext cx="3573780" cy="1847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880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l-GR" dirty="0"/>
              <a:t>Τι προστατεύει η πνευματική ιδιοκτησία;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06880"/>
            <a:ext cx="7886700" cy="4484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Οτιδήποτε δημιουργεί κανείς χρησιμοποιώντας το πνεύμα του και πιο συγκεκριμένα </a:t>
            </a:r>
            <a:r>
              <a:rPr lang="el-GR" sz="2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κάθε πρωτότυπο πνευματικό δημιούργημα λόγου, τέχνης ή επιστήμης</a:t>
            </a:r>
            <a:r>
              <a:rPr lang="el-GR" sz="2400" dirty="0"/>
              <a:t> που εκφράζεται με οποιαδήποτε μορφή π.χ.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/>
              <a:t>Γραπτά κείμενα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/>
              <a:t>Μουσικά έργα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/>
              <a:t>Οπτικοακουστικά έργα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/>
              <a:t>Έργα εικαστικών τεχνών και εφαρμοσμένων τεχνών 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/>
              <a:t>Βάσεις δεδομένων (π.χ. μια ψηφιακή εφημερίδα)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sz="2400" dirty="0"/>
              <a:t>Προγράμματα ηλεκτρονικών υπολογιστών (π.χ. εφαρμογές)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232" y="527685"/>
            <a:ext cx="1447141" cy="1232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466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" y="4450532"/>
            <a:ext cx="7048500" cy="1195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693420" y="1981200"/>
            <a:ext cx="8016240" cy="20955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581025"/>
            <a:ext cx="7658100" cy="1194435"/>
          </a:xfrm>
        </p:spPr>
        <p:txBody>
          <a:bodyPr/>
          <a:lstStyle/>
          <a:p>
            <a:r>
              <a:rPr lang="el-GR" dirty="0"/>
              <a:t>Τι προστατεύει η πνευματική ιδιοκτησία;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0580" y="1981200"/>
            <a:ext cx="7684770" cy="37338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l-GR" dirty="0"/>
              <a:t> </a:t>
            </a:r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Ένα έργο δεν χρειάζεται να είναι όμορφο, χρήσιμο ή να έχει καλλιτεχνική αξία για να προστατεύεται με δικαίωμα πνευματικής ιδιοκτησίας. Τα έργα προστατεύονται ανεξάρτητα από την ποιότητά τους, την αξία τους ή τις ιδέες που μεταφέρουν.</a:t>
            </a:r>
          </a:p>
          <a:p>
            <a:pPr marL="0" indent="0">
              <a:buNone/>
            </a:pPr>
            <a:r>
              <a:rPr lang="el-GR" dirty="0"/>
              <a:t> </a:t>
            </a:r>
          </a:p>
          <a:p>
            <a:pPr marL="0" indent="0" algn="ctr">
              <a:buNone/>
            </a:pPr>
            <a:r>
              <a:rPr lang="el-GR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αδέξια ζωγραφιά ενός μικρού παιδιού προστατεύεται με τον ίδιο ακριβώς τρόπο όπως ο πίνακας ενός καταξιωμένου ζωγράφου. 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4" y="581025"/>
            <a:ext cx="1446371" cy="12958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4180999"/>
            <a:ext cx="625386" cy="64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499235"/>
          </a:xfrm>
        </p:spPr>
        <p:txBody>
          <a:bodyPr>
            <a:noAutofit/>
          </a:bodyPr>
          <a:lstStyle/>
          <a:p>
            <a:pPr algn="ctr"/>
            <a:r>
              <a:rPr lang="el-GR" sz="5400" dirty="0"/>
              <a:t>Τι δεν προστατεύει η πνευματική ιδιοκτησία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9160" y="2686050"/>
            <a:ext cx="3806190" cy="28073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dirty="0"/>
              <a:t>Οι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ιδέες</a:t>
            </a:r>
            <a:r>
              <a:rPr lang="el-GR" dirty="0"/>
              <a:t> ως ιδέες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προστατεύονται</a:t>
            </a:r>
            <a:r>
              <a:rPr lang="el-GR" dirty="0"/>
              <a:t>, καθώς στόχος είναι να διασφαλιστεί η ελεύθερη κυκλοφορία τους προς όφελος της εξέλιξης και της προόδου.</a:t>
            </a:r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2" y="2920418"/>
            <a:ext cx="3729228" cy="25729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82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Πως αποκτάται το δικαίωμά της πνευματικής ιδιοκτησίας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5"/>
            <a:ext cx="7886700" cy="2079626"/>
          </a:xfrm>
        </p:spPr>
        <p:txBody>
          <a:bodyPr/>
          <a:lstStyle/>
          <a:p>
            <a:pPr marL="0" indent="0">
              <a:buNone/>
            </a:pP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Αυτόματα</a:t>
            </a:r>
            <a:r>
              <a:rPr lang="el-GR" dirty="0"/>
              <a:t>, χωρίς διατυπώσεις  με τη δημιουργία (όχι απαραίτητα και την ολοκλήρωση) του έργου.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απαιτούνται τυπικές διαδικασίες </a:t>
            </a:r>
            <a:r>
              <a:rPr lang="el-GR" dirty="0"/>
              <a:t>για να αποκτήσει ο δημιουργός δικαίωμα πνευματικής ιδιοκτησίας.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60" y="3487426"/>
            <a:ext cx="5158741" cy="2528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575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Τι περιλαμβάνει το δικαίωμα της πνευματικής ιδιοκτησίας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148840"/>
            <a:ext cx="7886700" cy="253745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/>
              <a:t>Ο δικαιούχος  έχει τον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πλήρη</a:t>
            </a:r>
            <a:r>
              <a:rPr lang="el-GR" dirty="0"/>
              <a:t> και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αποκλειστικό έλεγχο</a:t>
            </a:r>
            <a:r>
              <a:rPr lang="el-GR" dirty="0"/>
              <a:t> επί του έργου του. </a:t>
            </a:r>
          </a:p>
          <a:p>
            <a:pPr marL="0" indent="0">
              <a:buNone/>
            </a:pPr>
            <a:r>
              <a:rPr lang="el-GR" dirty="0"/>
              <a:t>Αυτό σημαίνει ότι αφενός μπορεί να το χρησιμοποιεί όπως εκείνος κρίνει και αφετέρου μπορεί να εμποδίσει οποιονδήποτε τρίτο να προβεί σε οποιαδήποτε χρήση του έργου του χωρίς την άδειά του.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26000"/>
            <a:ext cx="4570094" cy="208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52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Τι περιλαμβάνει το δικαίωμα της πνευματικής ιδιοκτησίας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Στο απόλυτο και αποκλειστικό αυτό δικαίωμα ο νόμος αναγνωρίζει εξαιρέσεις χάριν του δημοσίου συμφέροντος π.χ.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Παράθεση σύντομων αποσπασμάτων για υποστήριξη γνώμης ή άσκηση κριτικής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Αναπαραγωγή έργων σε εκπαιδευτικά σχολικά βιβλία και ανθολογίες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Χρήση έργων για λόγους ενημέρωσης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Αναπαραγωγή έργων για ιδιωτική χρήση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4" y="583043"/>
            <a:ext cx="1414245" cy="106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8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4400" dirty="0"/>
              <a:t>Γιατί είναι σημαντική η πνευματική ιδιοκτησία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9860" y="2118359"/>
            <a:ext cx="5825490" cy="3901441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Είναι άμεσα συνυφασμένη με την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προστασία της ανθρώπινης δημιουργικότητας.</a:t>
            </a:r>
          </a:p>
          <a:p>
            <a:pPr marL="0" indent="0">
              <a:buNone/>
            </a:pPr>
            <a:r>
              <a:rPr lang="el-GR" sz="2400" dirty="0"/>
              <a:t>Η προστασία των έργων στην ουσία συνεπάγεται την προστασία των δημιουργών τους, τον σεβασμό και την αναγνώριση του πνευματικού τους μόχθου και την εξασφάλιση κινήτρων (οικονομικών και ηθικών) για περαιτέρω δημιουργία.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7" y="3505201"/>
            <a:ext cx="2768805" cy="1600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12608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22960" y="2598420"/>
            <a:ext cx="8191500" cy="15544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4800" dirty="0"/>
              <a:t>Πως μπορώ νόμιμα να χρησιμοποιώ έργα άλλων;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350" y="2705735"/>
            <a:ext cx="7886700" cy="20872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4000" b="1" dirty="0">
                <a:solidFill>
                  <a:schemeClr val="bg1"/>
                </a:solidFill>
              </a:rPr>
              <a:t>Θα πρέπει </a:t>
            </a:r>
            <a:r>
              <a:rPr lang="el-GR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ΥΠΟΧΡΕΩΤΙΚΑ</a:t>
            </a:r>
            <a:r>
              <a:rPr lang="el-GR" sz="4000" dirty="0"/>
              <a:t> </a:t>
            </a:r>
            <a:r>
              <a:rPr lang="el-GR" sz="4000" b="1" dirty="0">
                <a:solidFill>
                  <a:schemeClr val="bg1"/>
                </a:solidFill>
              </a:rPr>
              <a:t>να πάρεις την άδεια του δημιουργού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4303904"/>
            <a:ext cx="2244090" cy="179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2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/>
              <a:t>Πότε υπάρχει προσβολή δικαιώματος</a:t>
            </a:r>
            <a:br>
              <a:rPr lang="el-GR" dirty="0"/>
            </a:br>
            <a:r>
              <a:rPr lang="el-GR" dirty="0"/>
              <a:t>πνευματικής ιδιοκτησίας;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Όταν ένα έργο χρησιμοποιείται χωρίς την άδεια του δικαιούχου ή κατά παράβαση άδειας που έχει δοθεί από τον δικαιούχο.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Υφίσταται ακόμα και αν δεν γίνεται με σκοπό το κέρδος.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l-GR" dirty="0"/>
              <a:t>Ο νόμος προβλέπει αυστηρές κυρώσεις στις περιπτώσεις αυτές συμπεριλαμβανομένης φυλάκισης και προστίμου.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420" y="4383990"/>
            <a:ext cx="2185035" cy="18945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04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02920" y="3665220"/>
            <a:ext cx="8298180" cy="1630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800" dirty="0"/>
              <a:t>Τι είναι η πειρατεία;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dirty="0"/>
              <a:t>Είναι η δημιουργία, διανομή και πώληση παράνομων (πειρατικών) αντιγράφων προστατευόμενων έργων.</a:t>
            </a:r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b="1" dirty="0">
                <a:solidFill>
                  <a:schemeClr val="bg1"/>
                </a:solidFill>
              </a:rPr>
              <a:t> Η πειρατεία είναι μια παράνομη δραστηριότητα που δεν βλάπτει μόνο τους δημιουργούς και τους δικαιούχους συγγενικών δικαιωμάτων αλλά και την κοινωνία ως σύνολο.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165985"/>
            <a:ext cx="1443014" cy="1499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247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Γιατί λέμε «ΌΧΙ» στην πειρατεία;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l-GR" dirty="0"/>
              <a:t>Στερεί από τους δημιουργούς το οικονομικό αντάλλαγμα που δικαιούνται και μειώνει τη δυνατότητά τους να συνεχίσουν να δημιουργούν νέα έργα.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l-GR" dirty="0"/>
              <a:t>Η συρρίκνωση της δημιουργίας οδηγεί αναπόφευκτα στη συρρίκνωση του πολιτισμού. 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l-GR" dirty="0"/>
              <a:t>Μειώνονται τα έσοδα του Κράτους από την είσπραξη ΦΠΑ και ασφαλιστικών εισφορών.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l-GR" dirty="0"/>
              <a:t> Μειώνονται οι θέσεις εργασίας.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" y="629096"/>
            <a:ext cx="1263967" cy="1156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650" y="4899660"/>
            <a:ext cx="1924670" cy="1199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58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03860" y="4533900"/>
            <a:ext cx="8427720" cy="147796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dirty="0"/>
              <a:t>Τι πρέπει να γνωρίζω για την πνευματική ιδιοκτησία και το διαδίκτυο;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l-GR" dirty="0"/>
              <a:t>Οτιδήποτε βρίσκεται στο διαδίκτυο δεν σημαίνει ότι είναι ελεύθερο δικαιωμάτων πνευματικής ιδιοκτησίας ή/και συγγενικών δικαιωμάτων. Αυτό σημαίνει ότι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μπορείς να το χρησιμοποιείς χωρίς άδεια, εκτός αν είναι μόνο για προσωπική σου χρήση.</a:t>
            </a:r>
          </a:p>
          <a:p>
            <a:pPr marL="0" indent="0" algn="ctr">
              <a:buNone/>
            </a:pP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l-G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 προσωπική χρήση δεν περιλαμβάνει την ανάρτηση έργων στο Facebook ή τη χρήση έργων που βρίσκονται σε αυτό. Το ίδιο ισχύει και για το </a:t>
            </a:r>
            <a:r>
              <a:rPr lang="el-GR" sz="2400" b="1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ΥouTube</a:t>
            </a:r>
            <a:r>
              <a:rPr lang="el-GR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τις άλλες πλατφόρμες περιεχομένου ή μέσα κοινωνικής δικτύωσης</a:t>
            </a:r>
            <a:endParaRPr lang="en-US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5" y="4056061"/>
            <a:ext cx="688600" cy="68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1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dirty="0"/>
              <a:t>Πού μπορώ να μάθω περισσότερα</a:t>
            </a:r>
            <a:br>
              <a:rPr lang="el-GR" dirty="0"/>
            </a:br>
            <a:r>
              <a:rPr lang="el-GR" dirty="0"/>
              <a:t>για την πνευματική ιδιοκτησία;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el-GR" dirty="0"/>
              <a:t>Για περισσότερες πληροφορίες μπορείς να επισκεφθείς την ιστοσελίδα του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Οργανισμού Πνευματικής Ιδιοκτησίας</a:t>
            </a:r>
            <a:r>
              <a:rPr lang="en-US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</a:t>
            </a:r>
            <a:r>
              <a:rPr lang="el-GR" dirty="0"/>
              <a:t> </a:t>
            </a:r>
            <a:r>
              <a:rPr lang="en-US" dirty="0"/>
              <a:t>          </a:t>
            </a:r>
            <a:r>
              <a:rPr lang="en-US" dirty="0">
                <a:hlinkClick r:id="rId2"/>
              </a:rPr>
              <a:t>http://www.opi.gr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6160"/>
            <a:ext cx="9144000" cy="253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672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324"/>
            <a:ext cx="9144000" cy="19485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2049"/>
            <a:ext cx="9144000" cy="14257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4989"/>
            <a:ext cx="9144000" cy="14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5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</TotalTime>
  <Words>746</Words>
  <Application>Microsoft Office PowerPoint</Application>
  <PresentationFormat>Προβολή στην οθόνη (4:3)</PresentationFormat>
  <Paragraphs>72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Wingdings</vt:lpstr>
      <vt:lpstr>Office Theme</vt:lpstr>
      <vt:lpstr>Προστασία Πνευματικής Ιδιοκτησίας</vt:lpstr>
      <vt:lpstr>Τι είναι η πνευματική ιδιοκτησία</vt:lpstr>
      <vt:lpstr>Τι είναι συγγενικά δικαιώματα</vt:lpstr>
      <vt:lpstr>Τι προστατεύει η πνευματική ιδιοκτησία;</vt:lpstr>
      <vt:lpstr>Τι προστατεύει η πνευματική ιδιοκτησία;</vt:lpstr>
      <vt:lpstr>Τι δεν προστατεύει η πνευματική ιδιοκτησία</vt:lpstr>
      <vt:lpstr>Πως αποκτάται το δικαίωμά της πνευματικής ιδιοκτησίας</vt:lpstr>
      <vt:lpstr>Τι περιλαμβάνει το δικαίωμα της πνευματικής ιδιοκτησίας</vt:lpstr>
      <vt:lpstr>Τι περιλαμβάνει το δικαίωμα της πνευματικής ιδιοκτησίας</vt:lpstr>
      <vt:lpstr>Γιατί είναι σημαντική η πνευματική ιδιοκτησία</vt:lpstr>
      <vt:lpstr>Πως μπορώ νόμιμα να χρησιμοποιώ έργα άλλων;</vt:lpstr>
      <vt:lpstr>Πότε υπάρχει προσβολή δικαιώματος πνευματικής ιδιοκτησίας;</vt:lpstr>
      <vt:lpstr>Τι είναι η πειρατεία;</vt:lpstr>
      <vt:lpstr>Γιατί λέμε «ΌΧΙ» στην πειρατεία;</vt:lpstr>
      <vt:lpstr>Τι πρέπει να γνωρίζω για την πνευματική ιδιοκτησία και το διαδίκτυο;</vt:lpstr>
      <vt:lpstr>Πού μπορώ να μάθω περισσότερα για την πνευματική ιδιοκτησία;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EVANGELIA DASKALAKI</dc:creator>
  <cp:lastModifiedBy>Marieva Karkanaki</cp:lastModifiedBy>
  <cp:revision>25</cp:revision>
  <dcterms:created xsi:type="dcterms:W3CDTF">2017-02-20T07:48:45Z</dcterms:created>
  <dcterms:modified xsi:type="dcterms:W3CDTF">2019-11-15T10:37:35Z</dcterms:modified>
</cp:coreProperties>
</file>