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88" r:id="rId2"/>
    <p:sldId id="270" r:id="rId3"/>
    <p:sldId id="273" r:id="rId4"/>
    <p:sldId id="271" r:id="rId5"/>
    <p:sldId id="274" r:id="rId6"/>
    <p:sldId id="275" r:id="rId7"/>
    <p:sldId id="278" r:id="rId8"/>
    <p:sldId id="279" r:id="rId9"/>
    <p:sldId id="280" r:id="rId10"/>
    <p:sldId id="281" r:id="rId11"/>
    <p:sldId id="282" r:id="rId12"/>
    <p:sldId id="284" r:id="rId13"/>
    <p:sldId id="285" r:id="rId14"/>
    <p:sldId id="286" r:id="rId15"/>
    <p:sldId id="28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76B7"/>
    <a:srgbClr val="59A1CF"/>
    <a:srgbClr val="80C342"/>
    <a:srgbClr val="155B99"/>
    <a:srgbClr val="175592"/>
    <a:srgbClr val="D27C61"/>
    <a:srgbClr val="80A95B"/>
    <a:srgbClr val="EA794B"/>
    <a:srgbClr val="A6D2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8" autoAdjust="0"/>
    <p:restoredTop sz="94641" autoAdjust="0"/>
  </p:normalViewPr>
  <p:slideViewPr>
    <p:cSldViewPr snapToGrid="0">
      <p:cViewPr varScale="1">
        <p:scale>
          <a:sx n="81" d="100"/>
          <a:sy n="81" d="100"/>
        </p:scale>
        <p:origin x="152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53EF92-7FE2-4A2B-B112-369E9908EBC8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B78A9A76-A5DF-4168-9FAD-8F35D8BF16A2}">
      <dgm:prSet/>
      <dgm:spPr/>
      <dgm:t>
        <a:bodyPr/>
        <a:lstStyle/>
        <a:p>
          <a:pPr rtl="0"/>
          <a:r>
            <a:rPr lang="el-GR"/>
            <a:t>Θυµόµαστε ότι µπορούµε να απευθυνθούμε και στους παρακάτω φορείς:</a:t>
          </a:r>
          <a:endParaRPr lang="en-GB"/>
        </a:p>
      </dgm:t>
    </dgm:pt>
    <dgm:pt modelId="{B025A4AE-FAC0-460C-8EFD-FF8BA6EB840D}" type="parTrans" cxnId="{7D9176BB-2E88-496B-BE33-CA365A8A2508}">
      <dgm:prSet/>
      <dgm:spPr/>
      <dgm:t>
        <a:bodyPr/>
        <a:lstStyle/>
        <a:p>
          <a:endParaRPr lang="en-GB"/>
        </a:p>
      </dgm:t>
    </dgm:pt>
    <dgm:pt modelId="{6808B53C-54F2-4133-996C-9B7704E65492}" type="sibTrans" cxnId="{7D9176BB-2E88-496B-BE33-CA365A8A2508}">
      <dgm:prSet/>
      <dgm:spPr/>
      <dgm:t>
        <a:bodyPr/>
        <a:lstStyle/>
        <a:p>
          <a:endParaRPr lang="en-GB"/>
        </a:p>
      </dgm:t>
    </dgm:pt>
    <dgm:pt modelId="{CDEEAAA7-805A-43E9-84CC-1F5EB4DB2264}">
      <dgm:prSet custT="1"/>
      <dgm:spPr/>
      <dgm:t>
        <a:bodyPr/>
        <a:lstStyle/>
        <a:p>
          <a:pPr rtl="0"/>
          <a:r>
            <a:rPr lang="el-GR" sz="2200" b="1" dirty="0">
              <a:solidFill>
                <a:schemeClr val="accent5">
                  <a:lumMod val="50000"/>
                </a:schemeClr>
              </a:solidFill>
            </a:rPr>
            <a:t>Safeline.gr:</a:t>
          </a:r>
          <a:r>
            <a:rPr lang="el-GR" sz="2200" dirty="0">
              <a:solidFill>
                <a:schemeClr val="accent5">
                  <a:lumMod val="50000"/>
                </a:schemeClr>
              </a:solidFill>
            </a:rPr>
            <a:t> Ελληνική Ανοιχτή </a:t>
          </a:r>
          <a:r>
            <a:rPr lang="el-GR" sz="2200" dirty="0" err="1">
              <a:solidFill>
                <a:schemeClr val="accent5">
                  <a:lumMod val="50000"/>
                </a:schemeClr>
              </a:solidFill>
            </a:rPr>
            <a:t>Γρα</a:t>
          </a:r>
          <a:r>
            <a:rPr lang="el-GR" sz="2200" dirty="0">
              <a:solidFill>
                <a:schemeClr val="accent5">
                  <a:lumMod val="50000"/>
                </a:schemeClr>
              </a:solidFill>
            </a:rPr>
            <a:t>µµή για το παράνομο περιεχόμενο στο Διαδίκτυο (</a:t>
          </a:r>
          <a:r>
            <a:rPr lang="el-GR" sz="2200" b="1" dirty="0">
              <a:solidFill>
                <a:schemeClr val="accent5">
                  <a:lumMod val="50000"/>
                </a:schemeClr>
              </a:solidFill>
            </a:rPr>
            <a:t>www.safeline.gr</a:t>
          </a:r>
          <a:r>
            <a:rPr lang="el-GR" sz="2200" dirty="0">
              <a:solidFill>
                <a:schemeClr val="accent5">
                  <a:lumMod val="50000"/>
                </a:schemeClr>
              </a:solidFill>
            </a:rPr>
            <a:t>) του  Ελληνικού Κέντρου Ασφαλούς Διαδικτύου</a:t>
          </a:r>
          <a:endParaRPr lang="en-GB" sz="2200" dirty="0">
            <a:solidFill>
              <a:schemeClr val="accent5">
                <a:lumMod val="50000"/>
              </a:schemeClr>
            </a:solidFill>
          </a:endParaRPr>
        </a:p>
      </dgm:t>
    </dgm:pt>
    <dgm:pt modelId="{16C94743-C2E8-43CA-960C-B20E4D547058}" type="parTrans" cxnId="{F78CE769-B7A9-471B-86C8-A889082AC8AA}">
      <dgm:prSet/>
      <dgm:spPr/>
      <dgm:t>
        <a:bodyPr/>
        <a:lstStyle/>
        <a:p>
          <a:endParaRPr lang="en-GB"/>
        </a:p>
      </dgm:t>
    </dgm:pt>
    <dgm:pt modelId="{16D0137C-3821-4452-AAAB-186E5A9EB0F3}" type="sibTrans" cxnId="{F78CE769-B7A9-471B-86C8-A889082AC8AA}">
      <dgm:prSet/>
      <dgm:spPr/>
      <dgm:t>
        <a:bodyPr/>
        <a:lstStyle/>
        <a:p>
          <a:endParaRPr lang="en-GB"/>
        </a:p>
      </dgm:t>
    </dgm:pt>
    <dgm:pt modelId="{CCFF4A0C-B073-4940-8107-915044612696}">
      <dgm:prSet custT="1"/>
      <dgm:spPr/>
      <dgm:t>
        <a:bodyPr/>
        <a:lstStyle/>
        <a:p>
          <a:pPr rtl="0"/>
          <a:r>
            <a:rPr lang="el-GR" sz="2200" dirty="0">
              <a:solidFill>
                <a:schemeClr val="accent5">
                  <a:lumMod val="50000"/>
                </a:schemeClr>
              </a:solidFill>
            </a:rPr>
            <a:t>Στις κατά τόπους </a:t>
          </a:r>
          <a:r>
            <a:rPr lang="el-GR" sz="2200" b="1" dirty="0">
              <a:solidFill>
                <a:schemeClr val="accent5">
                  <a:lumMod val="50000"/>
                </a:schemeClr>
              </a:solidFill>
            </a:rPr>
            <a:t>εισαγγελικές υπηρεσίες</a:t>
          </a:r>
          <a:endParaRPr lang="en-GB" sz="2200" b="1" dirty="0">
            <a:solidFill>
              <a:schemeClr val="accent5">
                <a:lumMod val="50000"/>
              </a:schemeClr>
            </a:solidFill>
          </a:endParaRPr>
        </a:p>
      </dgm:t>
    </dgm:pt>
    <dgm:pt modelId="{D1053A3D-9A97-4504-9C27-683B9AB796EE}" type="parTrans" cxnId="{FAE38BEB-1062-4695-8BE8-0CD275B9AC0D}">
      <dgm:prSet/>
      <dgm:spPr/>
      <dgm:t>
        <a:bodyPr/>
        <a:lstStyle/>
        <a:p>
          <a:endParaRPr lang="en-GB"/>
        </a:p>
      </dgm:t>
    </dgm:pt>
    <dgm:pt modelId="{894FAC24-D961-407D-BA03-879663543EF8}" type="sibTrans" cxnId="{FAE38BEB-1062-4695-8BE8-0CD275B9AC0D}">
      <dgm:prSet/>
      <dgm:spPr/>
      <dgm:t>
        <a:bodyPr/>
        <a:lstStyle/>
        <a:p>
          <a:endParaRPr lang="en-GB"/>
        </a:p>
      </dgm:t>
    </dgm:pt>
    <dgm:pt modelId="{832005C9-88C6-480C-AA94-92A5EC004E13}">
      <dgm:prSet custT="1"/>
      <dgm:spPr/>
      <dgm:t>
        <a:bodyPr/>
        <a:lstStyle/>
        <a:p>
          <a:pPr rtl="0"/>
          <a:r>
            <a:rPr lang="el-GR" sz="2200" dirty="0">
              <a:solidFill>
                <a:schemeClr val="accent5">
                  <a:lumMod val="50000"/>
                </a:schemeClr>
              </a:solidFill>
            </a:rPr>
            <a:t>Στη </a:t>
          </a:r>
          <a:r>
            <a:rPr lang="el-GR" sz="2200" b="1" dirty="0">
              <a:solidFill>
                <a:schemeClr val="accent5">
                  <a:lumMod val="50000"/>
                </a:schemeClr>
              </a:solidFill>
            </a:rPr>
            <a:t>Δίωξη Ηλεκτρονικού Εγκλήματος</a:t>
          </a:r>
          <a:endParaRPr lang="en-GB" sz="2200" b="1" dirty="0">
            <a:solidFill>
              <a:schemeClr val="accent5">
                <a:lumMod val="50000"/>
              </a:schemeClr>
            </a:solidFill>
          </a:endParaRPr>
        </a:p>
      </dgm:t>
    </dgm:pt>
    <dgm:pt modelId="{899A2A45-CED5-4138-B498-D6E90E7B20B4}" type="parTrans" cxnId="{56F3CE80-33C0-41FD-A32D-1D83F415BE45}">
      <dgm:prSet/>
      <dgm:spPr/>
      <dgm:t>
        <a:bodyPr/>
        <a:lstStyle/>
        <a:p>
          <a:endParaRPr lang="en-GB"/>
        </a:p>
      </dgm:t>
    </dgm:pt>
    <dgm:pt modelId="{83F01C78-688D-4C7D-875E-398B4C1B81A5}" type="sibTrans" cxnId="{56F3CE80-33C0-41FD-A32D-1D83F415BE45}">
      <dgm:prSet/>
      <dgm:spPr/>
      <dgm:t>
        <a:bodyPr/>
        <a:lstStyle/>
        <a:p>
          <a:endParaRPr lang="en-GB"/>
        </a:p>
      </dgm:t>
    </dgm:pt>
    <dgm:pt modelId="{D6850E71-68DD-4720-938A-A299C69C7179}">
      <dgm:prSet custT="1"/>
      <dgm:spPr/>
      <dgm:t>
        <a:bodyPr/>
        <a:lstStyle/>
        <a:p>
          <a:pPr rtl="0"/>
          <a:endParaRPr lang="en-GB" sz="2200" b="1" dirty="0">
            <a:solidFill>
              <a:schemeClr val="accent5">
                <a:lumMod val="50000"/>
              </a:schemeClr>
            </a:solidFill>
          </a:endParaRPr>
        </a:p>
      </dgm:t>
    </dgm:pt>
    <dgm:pt modelId="{F4E9AA7B-5D48-41AB-893C-42759F854AEB}" type="parTrans" cxnId="{C4A3F3A2-7543-4A17-A42C-A7EC6730E14F}">
      <dgm:prSet/>
      <dgm:spPr/>
      <dgm:t>
        <a:bodyPr/>
        <a:lstStyle/>
        <a:p>
          <a:endParaRPr lang="en-GB"/>
        </a:p>
      </dgm:t>
    </dgm:pt>
    <dgm:pt modelId="{229DB172-CD7E-4FE3-A504-68F852C6B594}" type="sibTrans" cxnId="{C4A3F3A2-7543-4A17-A42C-A7EC6730E14F}">
      <dgm:prSet/>
      <dgm:spPr/>
      <dgm:t>
        <a:bodyPr/>
        <a:lstStyle/>
        <a:p>
          <a:endParaRPr lang="en-GB"/>
        </a:p>
      </dgm:t>
    </dgm:pt>
    <dgm:pt modelId="{748D05C6-4DF7-4EF1-A409-1461130411BF}">
      <dgm:prSet custT="1"/>
      <dgm:spPr/>
      <dgm:t>
        <a:bodyPr/>
        <a:lstStyle/>
        <a:p>
          <a:pPr rtl="0"/>
          <a:endParaRPr lang="en-GB" sz="2200" dirty="0">
            <a:solidFill>
              <a:schemeClr val="accent5">
                <a:lumMod val="50000"/>
              </a:schemeClr>
            </a:solidFill>
          </a:endParaRPr>
        </a:p>
      </dgm:t>
    </dgm:pt>
    <dgm:pt modelId="{209051CD-E755-4ACA-ACDC-8A983A06F348}" type="parTrans" cxnId="{95FB7E08-9261-459D-A204-274A16809BBE}">
      <dgm:prSet/>
      <dgm:spPr/>
      <dgm:t>
        <a:bodyPr/>
        <a:lstStyle/>
        <a:p>
          <a:endParaRPr lang="en-GB"/>
        </a:p>
      </dgm:t>
    </dgm:pt>
    <dgm:pt modelId="{781E171C-730F-47BB-AB2B-20AA845B14C0}" type="sibTrans" cxnId="{95FB7E08-9261-459D-A204-274A16809BBE}">
      <dgm:prSet/>
      <dgm:spPr/>
      <dgm:t>
        <a:bodyPr/>
        <a:lstStyle/>
        <a:p>
          <a:endParaRPr lang="en-GB"/>
        </a:p>
      </dgm:t>
    </dgm:pt>
    <dgm:pt modelId="{4C45832C-5436-4493-97F2-CF85E0A256DC}" type="pres">
      <dgm:prSet presAssocID="{0053EF92-7FE2-4A2B-B112-369E9908EBC8}" presName="Name0" presStyleCnt="0">
        <dgm:presLayoutVars>
          <dgm:dir/>
          <dgm:animLvl val="lvl"/>
          <dgm:resizeHandles val="exact"/>
        </dgm:presLayoutVars>
      </dgm:prSet>
      <dgm:spPr/>
    </dgm:pt>
    <dgm:pt modelId="{CFD52002-A60E-43A3-89C4-23F1DD29E314}" type="pres">
      <dgm:prSet presAssocID="{B78A9A76-A5DF-4168-9FAD-8F35D8BF16A2}" presName="linNode" presStyleCnt="0"/>
      <dgm:spPr/>
    </dgm:pt>
    <dgm:pt modelId="{B70E1E8F-1A7A-439E-B43F-7A2125685E6F}" type="pres">
      <dgm:prSet presAssocID="{B78A9A76-A5DF-4168-9FAD-8F35D8BF16A2}" presName="parentText" presStyleLbl="node1" presStyleIdx="0" presStyleCnt="1" custLinFactNeighborX="-3052" custLinFactNeighborY="-82">
        <dgm:presLayoutVars>
          <dgm:chMax val="1"/>
          <dgm:bulletEnabled val="1"/>
        </dgm:presLayoutVars>
      </dgm:prSet>
      <dgm:spPr/>
    </dgm:pt>
    <dgm:pt modelId="{9CC2B3B3-BD1B-4228-A6FF-5CEEE9A87057}" type="pres">
      <dgm:prSet presAssocID="{B78A9A76-A5DF-4168-9FAD-8F35D8BF16A2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95FB7E08-9261-459D-A204-274A16809BBE}" srcId="{B78A9A76-A5DF-4168-9FAD-8F35D8BF16A2}" destId="{748D05C6-4DF7-4EF1-A409-1461130411BF}" srcOrd="1" destOrd="0" parTransId="{209051CD-E755-4ACA-ACDC-8A983A06F348}" sibTransId="{781E171C-730F-47BB-AB2B-20AA845B14C0}"/>
    <dgm:cxn modelId="{FB454B18-6F46-4A33-850E-8BB56D380014}" type="presOf" srcId="{CDEEAAA7-805A-43E9-84CC-1F5EB4DB2264}" destId="{9CC2B3B3-BD1B-4228-A6FF-5CEEE9A87057}" srcOrd="0" destOrd="0" presId="urn:microsoft.com/office/officeart/2005/8/layout/vList5"/>
    <dgm:cxn modelId="{DDD7D61D-0687-44BE-89A3-E922F893540B}" type="presOf" srcId="{B78A9A76-A5DF-4168-9FAD-8F35D8BF16A2}" destId="{B70E1E8F-1A7A-439E-B43F-7A2125685E6F}" srcOrd="0" destOrd="0" presId="urn:microsoft.com/office/officeart/2005/8/layout/vList5"/>
    <dgm:cxn modelId="{85F5CC5C-C010-48D4-A5EB-C69E696D7860}" type="presOf" srcId="{CCFF4A0C-B073-4940-8107-915044612696}" destId="{9CC2B3B3-BD1B-4228-A6FF-5CEEE9A87057}" srcOrd="0" destOrd="2" presId="urn:microsoft.com/office/officeart/2005/8/layout/vList5"/>
    <dgm:cxn modelId="{67F1EB46-96CD-4ED5-BACF-703A9D60684A}" type="presOf" srcId="{0053EF92-7FE2-4A2B-B112-369E9908EBC8}" destId="{4C45832C-5436-4493-97F2-CF85E0A256DC}" srcOrd="0" destOrd="0" presId="urn:microsoft.com/office/officeart/2005/8/layout/vList5"/>
    <dgm:cxn modelId="{F78CE769-B7A9-471B-86C8-A889082AC8AA}" srcId="{B78A9A76-A5DF-4168-9FAD-8F35D8BF16A2}" destId="{CDEEAAA7-805A-43E9-84CC-1F5EB4DB2264}" srcOrd="0" destOrd="0" parTransId="{16C94743-C2E8-43CA-960C-B20E4D547058}" sibTransId="{16D0137C-3821-4452-AAAB-186E5A9EB0F3}"/>
    <dgm:cxn modelId="{F72A866D-747C-4B69-ACAC-37484B21BD17}" type="presOf" srcId="{D6850E71-68DD-4720-938A-A299C69C7179}" destId="{9CC2B3B3-BD1B-4228-A6FF-5CEEE9A87057}" srcOrd="0" destOrd="3" presId="urn:microsoft.com/office/officeart/2005/8/layout/vList5"/>
    <dgm:cxn modelId="{56F3CE80-33C0-41FD-A32D-1D83F415BE45}" srcId="{B78A9A76-A5DF-4168-9FAD-8F35D8BF16A2}" destId="{832005C9-88C6-480C-AA94-92A5EC004E13}" srcOrd="4" destOrd="0" parTransId="{899A2A45-CED5-4138-B498-D6E90E7B20B4}" sibTransId="{83F01C78-688D-4C7D-875E-398B4C1B81A5}"/>
    <dgm:cxn modelId="{C4A3F3A2-7543-4A17-A42C-A7EC6730E14F}" srcId="{B78A9A76-A5DF-4168-9FAD-8F35D8BF16A2}" destId="{D6850E71-68DD-4720-938A-A299C69C7179}" srcOrd="3" destOrd="0" parTransId="{F4E9AA7B-5D48-41AB-893C-42759F854AEB}" sibTransId="{229DB172-CD7E-4FE3-A504-68F852C6B594}"/>
    <dgm:cxn modelId="{7D9176BB-2E88-496B-BE33-CA365A8A2508}" srcId="{0053EF92-7FE2-4A2B-B112-369E9908EBC8}" destId="{B78A9A76-A5DF-4168-9FAD-8F35D8BF16A2}" srcOrd="0" destOrd="0" parTransId="{B025A4AE-FAC0-460C-8EFD-FF8BA6EB840D}" sibTransId="{6808B53C-54F2-4133-996C-9B7704E65492}"/>
    <dgm:cxn modelId="{1022C3D1-D59D-4035-896D-803FBCE470B8}" type="presOf" srcId="{832005C9-88C6-480C-AA94-92A5EC004E13}" destId="{9CC2B3B3-BD1B-4228-A6FF-5CEEE9A87057}" srcOrd="0" destOrd="4" presId="urn:microsoft.com/office/officeart/2005/8/layout/vList5"/>
    <dgm:cxn modelId="{9DB513D8-A2C2-4BA0-9A9C-DA727F5F46CA}" type="presOf" srcId="{748D05C6-4DF7-4EF1-A409-1461130411BF}" destId="{9CC2B3B3-BD1B-4228-A6FF-5CEEE9A87057}" srcOrd="0" destOrd="1" presId="urn:microsoft.com/office/officeart/2005/8/layout/vList5"/>
    <dgm:cxn modelId="{FAE38BEB-1062-4695-8BE8-0CD275B9AC0D}" srcId="{B78A9A76-A5DF-4168-9FAD-8F35D8BF16A2}" destId="{CCFF4A0C-B073-4940-8107-915044612696}" srcOrd="2" destOrd="0" parTransId="{D1053A3D-9A97-4504-9C27-683B9AB796EE}" sibTransId="{894FAC24-D961-407D-BA03-879663543EF8}"/>
    <dgm:cxn modelId="{AEACCF83-BE52-479E-90F0-E1A199ABA7B4}" type="presParOf" srcId="{4C45832C-5436-4493-97F2-CF85E0A256DC}" destId="{CFD52002-A60E-43A3-89C4-23F1DD29E314}" srcOrd="0" destOrd="0" presId="urn:microsoft.com/office/officeart/2005/8/layout/vList5"/>
    <dgm:cxn modelId="{967B8016-3BC3-4E79-92ED-B5AF9162921C}" type="presParOf" srcId="{CFD52002-A60E-43A3-89C4-23F1DD29E314}" destId="{B70E1E8F-1A7A-439E-B43F-7A2125685E6F}" srcOrd="0" destOrd="0" presId="urn:microsoft.com/office/officeart/2005/8/layout/vList5"/>
    <dgm:cxn modelId="{1FA77F8E-3B37-43DA-BDBE-AFC385C8DADD}" type="presParOf" srcId="{CFD52002-A60E-43A3-89C4-23F1DD29E314}" destId="{9CC2B3B3-BD1B-4228-A6FF-5CEEE9A8705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C2B3B3-BD1B-4228-A6FF-5CEEE9A87057}">
      <dsp:nvSpPr>
        <dsp:cNvPr id="0" name=""/>
        <dsp:cNvSpPr/>
      </dsp:nvSpPr>
      <dsp:spPr>
        <a:xfrm rot="5400000">
          <a:off x="3688863" y="-314735"/>
          <a:ext cx="3641144" cy="5185351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200" b="1" kern="1200" dirty="0">
              <a:solidFill>
                <a:schemeClr val="accent5">
                  <a:lumMod val="50000"/>
                </a:schemeClr>
              </a:solidFill>
            </a:rPr>
            <a:t>Safeline.gr:</a:t>
          </a:r>
          <a:r>
            <a:rPr lang="el-GR" sz="2200" kern="1200" dirty="0">
              <a:solidFill>
                <a:schemeClr val="accent5">
                  <a:lumMod val="50000"/>
                </a:schemeClr>
              </a:solidFill>
            </a:rPr>
            <a:t> Ελληνική Ανοιχτή </a:t>
          </a:r>
          <a:r>
            <a:rPr lang="el-GR" sz="2200" kern="1200" dirty="0" err="1">
              <a:solidFill>
                <a:schemeClr val="accent5">
                  <a:lumMod val="50000"/>
                </a:schemeClr>
              </a:solidFill>
            </a:rPr>
            <a:t>Γρα</a:t>
          </a:r>
          <a:r>
            <a:rPr lang="el-GR" sz="2200" kern="1200" dirty="0">
              <a:solidFill>
                <a:schemeClr val="accent5">
                  <a:lumMod val="50000"/>
                </a:schemeClr>
              </a:solidFill>
            </a:rPr>
            <a:t>µµή για το παράνομο περιεχόμενο στο Διαδίκτυο (</a:t>
          </a:r>
          <a:r>
            <a:rPr lang="el-GR" sz="2200" b="1" kern="1200" dirty="0">
              <a:solidFill>
                <a:schemeClr val="accent5">
                  <a:lumMod val="50000"/>
                </a:schemeClr>
              </a:solidFill>
            </a:rPr>
            <a:t>www.safeline.gr</a:t>
          </a:r>
          <a:r>
            <a:rPr lang="el-GR" sz="2200" kern="1200" dirty="0">
              <a:solidFill>
                <a:schemeClr val="accent5">
                  <a:lumMod val="50000"/>
                </a:schemeClr>
              </a:solidFill>
            </a:rPr>
            <a:t>) του  Ελληνικού Κέντρου Ασφαλούς Διαδικτύου</a:t>
          </a:r>
          <a:endParaRPr lang="en-GB" sz="2200" kern="1200" dirty="0">
            <a:solidFill>
              <a:schemeClr val="accent5">
                <a:lumMod val="50000"/>
              </a:schemeClr>
            </a:solidFill>
          </a:endParaRP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2200" kern="1200" dirty="0">
            <a:solidFill>
              <a:schemeClr val="accent5">
                <a:lumMod val="50000"/>
              </a:schemeClr>
            </a:solidFill>
          </a:endParaRP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200" kern="1200" dirty="0">
              <a:solidFill>
                <a:schemeClr val="accent5">
                  <a:lumMod val="50000"/>
                </a:schemeClr>
              </a:solidFill>
            </a:rPr>
            <a:t>Στις κατά τόπους </a:t>
          </a:r>
          <a:r>
            <a:rPr lang="el-GR" sz="2200" b="1" kern="1200" dirty="0">
              <a:solidFill>
                <a:schemeClr val="accent5">
                  <a:lumMod val="50000"/>
                </a:schemeClr>
              </a:solidFill>
            </a:rPr>
            <a:t>εισαγγελικές υπηρεσίες</a:t>
          </a:r>
          <a:endParaRPr lang="en-GB" sz="2200" b="1" kern="1200" dirty="0">
            <a:solidFill>
              <a:schemeClr val="accent5">
                <a:lumMod val="50000"/>
              </a:schemeClr>
            </a:solidFill>
          </a:endParaRP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2200" b="1" kern="1200" dirty="0">
            <a:solidFill>
              <a:schemeClr val="accent5">
                <a:lumMod val="50000"/>
              </a:schemeClr>
            </a:solidFill>
          </a:endParaRPr>
        </a:p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200" kern="1200" dirty="0">
              <a:solidFill>
                <a:schemeClr val="accent5">
                  <a:lumMod val="50000"/>
                </a:schemeClr>
              </a:solidFill>
            </a:rPr>
            <a:t>Στη </a:t>
          </a:r>
          <a:r>
            <a:rPr lang="el-GR" sz="2200" b="1" kern="1200" dirty="0">
              <a:solidFill>
                <a:schemeClr val="accent5">
                  <a:lumMod val="50000"/>
                </a:schemeClr>
              </a:solidFill>
            </a:rPr>
            <a:t>Δίωξη Ηλεκτρονικού Εγκλήματος</a:t>
          </a:r>
          <a:endParaRPr lang="en-GB" sz="2200" b="1" kern="1200" dirty="0">
            <a:solidFill>
              <a:schemeClr val="accent5">
                <a:lumMod val="50000"/>
              </a:schemeClr>
            </a:solidFill>
          </a:endParaRPr>
        </a:p>
      </dsp:txBody>
      <dsp:txXfrm rot="-5400000">
        <a:off x="2916760" y="635114"/>
        <a:ext cx="5007605" cy="3285652"/>
      </dsp:txXfrm>
    </dsp:sp>
    <dsp:sp modelId="{B70E1E8F-1A7A-439E-B43F-7A2125685E6F}">
      <dsp:nvSpPr>
        <dsp:cNvPr id="0" name=""/>
        <dsp:cNvSpPr/>
      </dsp:nvSpPr>
      <dsp:spPr>
        <a:xfrm>
          <a:off x="0" y="0"/>
          <a:ext cx="2916760" cy="455143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000" kern="1200"/>
            <a:t>Θυµόµαστε ότι µπορούµε να απευθυνθούμε και στους παρακάτω φορείς:</a:t>
          </a:r>
          <a:endParaRPr lang="en-GB" sz="3000" kern="1200"/>
        </a:p>
      </dsp:txBody>
      <dsp:txXfrm>
        <a:off x="142384" y="142384"/>
        <a:ext cx="2631992" cy="42666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E5DEC-208E-4F1B-9E5B-1814BEC09653}" type="datetimeFigureOut">
              <a:rPr lang="en-GB" smtClean="0"/>
              <a:t>15/11/2019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F876CF-27DD-4CDF-96EA-263FE6FCFA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913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Roomates\docs\Presentation_cover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3"/>
            <a:ext cx="918051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9974" y="733426"/>
            <a:ext cx="4848225" cy="25527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22272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92D05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3513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Roomates\docs\Presentation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81025"/>
            <a:ext cx="7886700" cy="1252539"/>
          </a:xfrm>
        </p:spPr>
        <p:txBody>
          <a:bodyPr>
            <a:normAutofit/>
          </a:bodyPr>
          <a:lstStyle>
            <a:lvl1pPr>
              <a:defRPr lang="en-US" sz="4000" kern="1200" dirty="0" smtClean="0">
                <a:solidFill>
                  <a:srgbClr val="92D05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0874"/>
            <a:ext cx="7886700" cy="427037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132CFF7E-D22B-4A52-BADD-EF9AD6DCDE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004"/>
            <a:ext cx="9144000" cy="772682"/>
          </a:xfrm>
          <a:prstGeom prst="rect">
            <a:avLst/>
          </a:prstGeom>
        </p:spPr>
      </p:pic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A2B5F5BF-54DB-4704-B588-005BA6E9071D}"/>
              </a:ext>
            </a:extLst>
          </p:cNvPr>
          <p:cNvSpPr/>
          <p:nvPr userDrawn="1"/>
        </p:nvSpPr>
        <p:spPr>
          <a:xfrm>
            <a:off x="8163612" y="6023728"/>
            <a:ext cx="226244" cy="36512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00800" y="6099176"/>
            <a:ext cx="2057400" cy="365125"/>
          </a:xfrm>
        </p:spPr>
        <p:txBody>
          <a:bodyPr/>
          <a:lstStyle>
            <a:lvl1pPr>
              <a:defRPr sz="1200"/>
            </a:lvl1pPr>
          </a:lstStyle>
          <a:p>
            <a:fld id="{615CEDE7-6E4D-4068-BBEE-DAA1B27CDCA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4645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357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59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498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4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818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646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175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885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058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CEDE7-6E4D-4068-BBEE-DAA1B27CDC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577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t>1</a:t>
            </a:fld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9A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10921"/>
          <a:stretch/>
        </p:blipFill>
        <p:spPr>
          <a:xfrm>
            <a:off x="1924504" y="303435"/>
            <a:ext cx="5459276" cy="472656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5224092"/>
            <a:ext cx="9144000" cy="1633908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0842" y="5788602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Bookman Old Style" panose="02050604050505020204" pitchFamily="18" charset="0"/>
              </a:rPr>
              <a:t>Η «αποπλάνηση» μέσω Διαδικτύου</a:t>
            </a:r>
            <a:endParaRPr lang="en-GB" sz="28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7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 το </a:t>
            </a:r>
            <a:r>
              <a:rPr lang="en-US" dirty="0"/>
              <a:t>Grooming</a:t>
            </a:r>
            <a:r>
              <a:rPr lang="el-GR" dirty="0"/>
              <a:t> 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l-GR" dirty="0"/>
              <a:t>Το διαδικτυακό </a:t>
            </a:r>
            <a:r>
              <a:rPr lang="el-GR" dirty="0" err="1"/>
              <a:t>grooming</a:t>
            </a:r>
            <a:r>
              <a:rPr lang="el-GR" dirty="0"/>
              <a:t> ή αλλιώς «αποπλάνηση» συμβαίνει όταν ένας ενήλικας έρχεται σε επαφή µέσω του διαδικτύου µε ένα παιδί ή έφηβο προκειμένου να το </a:t>
            </a:r>
            <a:r>
              <a:rPr lang="el-GR" b="1" dirty="0">
                <a:solidFill>
                  <a:srgbClr val="80C342"/>
                </a:solidFill>
              </a:rPr>
              <a:t>συναντήσει από κοντά</a:t>
            </a:r>
            <a:r>
              <a:rPr lang="el-GR" dirty="0"/>
              <a:t> και να το </a:t>
            </a:r>
            <a:r>
              <a:rPr lang="el-GR" b="1" dirty="0">
                <a:solidFill>
                  <a:srgbClr val="80C342"/>
                </a:solidFill>
              </a:rPr>
              <a:t>εκμεταλλευτεί</a:t>
            </a:r>
            <a:r>
              <a:rPr lang="el-GR" dirty="0"/>
              <a:t> µε πολύ άσχημο τρόπο. </a:t>
            </a:r>
            <a:endParaRPr lang="en-US" dirty="0"/>
          </a:p>
          <a:p>
            <a:pPr marL="0" indent="0">
              <a:buNone/>
            </a:pPr>
            <a:endParaRPr lang="el-GR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74424" y="6099176"/>
            <a:ext cx="2057400" cy="365125"/>
          </a:xfrm>
        </p:spPr>
        <p:txBody>
          <a:bodyPr/>
          <a:lstStyle/>
          <a:p>
            <a:fld id="{615CEDE7-6E4D-4068-BBEE-DAA1B27CDCAF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1161" y="4157580"/>
            <a:ext cx="3634189" cy="15693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0020" y="4157580"/>
            <a:ext cx="45567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400" dirty="0">
                <a:solidFill>
                  <a:srgbClr val="002060"/>
                </a:solidFill>
              </a:rPr>
              <a:t>Το </a:t>
            </a:r>
            <a:r>
              <a:rPr lang="el-GR" sz="2400" dirty="0" err="1">
                <a:solidFill>
                  <a:srgbClr val="002060"/>
                </a:solidFill>
              </a:rPr>
              <a:t>grooming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l-GR" sz="2400" dirty="0">
                <a:solidFill>
                  <a:srgbClr val="002060"/>
                </a:solidFill>
              </a:rPr>
              <a:t>µέσω διαδικτύου είναι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l-GR" sz="2400" dirty="0">
                <a:solidFill>
                  <a:srgbClr val="002060"/>
                </a:solidFill>
              </a:rPr>
              <a:t>ένα </a:t>
            </a:r>
            <a:r>
              <a:rPr lang="el-GR" sz="2400" b="1" dirty="0">
                <a:solidFill>
                  <a:srgbClr val="92D050"/>
                </a:solidFill>
              </a:rPr>
              <a:t>έγκλημα</a:t>
            </a:r>
            <a:r>
              <a:rPr lang="el-GR" sz="2400" dirty="0">
                <a:solidFill>
                  <a:srgbClr val="92D050"/>
                </a:solidFill>
              </a:rPr>
              <a:t> </a:t>
            </a:r>
            <a:r>
              <a:rPr lang="el-GR" sz="2400" dirty="0">
                <a:solidFill>
                  <a:srgbClr val="002060"/>
                </a:solidFill>
              </a:rPr>
              <a:t>που τιμωρείται αυστηρά σε όλες τις χώρες της Ευρώπης. </a:t>
            </a:r>
            <a:endParaRPr lang="en-GB" sz="2400" dirty="0">
              <a:solidFill>
                <a:srgbClr val="002060"/>
              </a:solidFill>
            </a:endParaRPr>
          </a:p>
          <a:p>
            <a:pPr algn="just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6392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193" y="1434462"/>
            <a:ext cx="2396807" cy="41523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Μέθοδοι που χρησιμοποιούν οι </a:t>
            </a:r>
            <a:r>
              <a:rPr lang="en-US" dirty="0">
                <a:solidFill>
                  <a:srgbClr val="002060"/>
                </a:solidFill>
              </a:rPr>
              <a:t>Groomers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0874"/>
            <a:ext cx="6336030" cy="4270375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Κάποιοι διαδικτυακοί </a:t>
            </a:r>
            <a:r>
              <a:rPr lang="el-GR" dirty="0" err="1"/>
              <a:t>groomers</a:t>
            </a:r>
            <a:r>
              <a:rPr lang="el-GR" dirty="0"/>
              <a:t> µ</a:t>
            </a:r>
            <a:r>
              <a:rPr lang="el-GR" dirty="0" err="1"/>
              <a:t>πορεί</a:t>
            </a:r>
            <a:r>
              <a:rPr lang="el-GR" dirty="0"/>
              <a:t> να </a:t>
            </a:r>
            <a:r>
              <a:rPr lang="el-GR" b="1" dirty="0">
                <a:solidFill>
                  <a:srgbClr val="80C342"/>
                </a:solidFill>
              </a:rPr>
              <a:t>προσποιούνται</a:t>
            </a:r>
            <a:r>
              <a:rPr lang="el-GR" dirty="0">
                <a:solidFill>
                  <a:srgbClr val="80C342"/>
                </a:solidFill>
              </a:rPr>
              <a:t> </a:t>
            </a:r>
            <a:r>
              <a:rPr lang="el-GR" dirty="0"/>
              <a:t>ότι είναι συνομήλικοι µε τα παιδιά (π.χ. βάζοντας ψεύτικη φωτογραφία προφίλ και δηλώνοντας ψευδή ηλικία). </a:t>
            </a:r>
            <a:endParaRPr lang="en-US" dirty="0"/>
          </a:p>
          <a:p>
            <a:endParaRPr lang="en-US" dirty="0"/>
          </a:p>
          <a:p>
            <a:r>
              <a:rPr lang="el-GR" dirty="0" err="1"/>
              <a:t>Ακόµα</a:t>
            </a:r>
            <a:r>
              <a:rPr lang="el-GR" dirty="0"/>
              <a:t>, οι διαδικτυακοί </a:t>
            </a:r>
            <a:r>
              <a:rPr lang="el-GR" dirty="0" err="1"/>
              <a:t>groomers</a:t>
            </a:r>
            <a:r>
              <a:rPr lang="el-GR" dirty="0"/>
              <a:t> συνήθως έχουν γνώσεις στο να </a:t>
            </a:r>
            <a:r>
              <a:rPr lang="el-GR" b="1" dirty="0">
                <a:solidFill>
                  <a:srgbClr val="92D050"/>
                </a:solidFill>
              </a:rPr>
              <a:t>χειρίζονται ψυχολογικά και συναισθηματικά</a:t>
            </a:r>
            <a:r>
              <a:rPr lang="el-GR" dirty="0"/>
              <a:t> τους εφήβους (π.χ. γνωρίζουν την εφηβική γλώσσα και τον εφηβικό τρόπο σκέψης) και για αυτό µ</a:t>
            </a:r>
            <a:r>
              <a:rPr lang="el-GR" dirty="0" err="1"/>
              <a:t>πορεί</a:t>
            </a:r>
            <a:r>
              <a:rPr lang="el-GR" dirty="0"/>
              <a:t> να χρησιμοποιούν διάφορες τεχνικές προκειμένου να αποκτήσουν αρχικά την εμπιστοσύνη του εφήβου</a:t>
            </a:r>
            <a:r>
              <a:rPr lang="en-US" dirty="0"/>
              <a:t>.</a:t>
            </a:r>
            <a:endParaRPr lang="el-GR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65632" y="6099176"/>
            <a:ext cx="2057400" cy="365125"/>
          </a:xfrm>
        </p:spPr>
        <p:txBody>
          <a:bodyPr/>
          <a:lstStyle/>
          <a:p>
            <a:fld id="{615CEDE7-6E4D-4068-BBEE-DAA1B27CDCAF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8357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Που μπορεί να συμβεί 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Μπορεί να </a:t>
            </a:r>
            <a:r>
              <a:rPr lang="el-GR" dirty="0" err="1"/>
              <a:t>συµβεί</a:t>
            </a:r>
            <a:r>
              <a:rPr lang="el-GR" dirty="0"/>
              <a:t> σε </a:t>
            </a:r>
            <a:r>
              <a:rPr lang="el-GR" b="1" dirty="0">
                <a:solidFill>
                  <a:srgbClr val="80C342"/>
                </a:solidFill>
              </a:rPr>
              <a:t>όλους τους </a:t>
            </a:r>
            <a:r>
              <a:rPr lang="el-GR" b="1" dirty="0" err="1">
                <a:solidFill>
                  <a:srgbClr val="80C342"/>
                </a:solidFill>
              </a:rPr>
              <a:t>ιστοχώρους</a:t>
            </a:r>
            <a:r>
              <a:rPr lang="el-GR" b="1" dirty="0">
                <a:solidFill>
                  <a:srgbClr val="80C342"/>
                </a:solidFill>
              </a:rPr>
              <a:t> </a:t>
            </a:r>
            <a:r>
              <a:rPr lang="el-GR" dirty="0"/>
              <a:t>που είναι πολύ δημοφιλείς στους εφήβους και στα παιδιά όπως </a:t>
            </a:r>
            <a:endParaRPr lang="en-US" dirty="0"/>
          </a:p>
          <a:p>
            <a:pPr marL="0" indent="0">
              <a:buNone/>
            </a:pPr>
            <a:endParaRPr lang="el-GR" dirty="0"/>
          </a:p>
          <a:p>
            <a:r>
              <a:rPr lang="el-GR" dirty="0"/>
              <a:t>στα διαδικτυακά παιχνίδια, </a:t>
            </a:r>
          </a:p>
          <a:p>
            <a:r>
              <a:rPr lang="el-GR" dirty="0"/>
              <a:t>στα κοινωνικά δίκτυα (π.χ. </a:t>
            </a:r>
            <a:r>
              <a:rPr lang="el-GR" dirty="0" err="1"/>
              <a:t>facebook</a:t>
            </a:r>
            <a:r>
              <a:rPr lang="el-GR" dirty="0"/>
              <a:t>, </a:t>
            </a:r>
            <a:r>
              <a:rPr lang="el-GR" dirty="0" err="1"/>
              <a:t>stardoll</a:t>
            </a:r>
            <a:r>
              <a:rPr lang="el-GR" dirty="0"/>
              <a:t>, </a:t>
            </a:r>
            <a:r>
              <a:rPr lang="en-US" dirty="0"/>
              <a:t>twitter</a:t>
            </a:r>
            <a:r>
              <a:rPr lang="el-GR" dirty="0"/>
              <a:t>), </a:t>
            </a:r>
          </a:p>
          <a:p>
            <a:r>
              <a:rPr lang="el-GR" dirty="0"/>
              <a:t>στα δωμάτια συνομιλίας (</a:t>
            </a:r>
            <a:r>
              <a:rPr lang="el-GR" dirty="0" err="1"/>
              <a:t>chat</a:t>
            </a:r>
            <a:r>
              <a:rPr lang="el-GR" dirty="0"/>
              <a:t> </a:t>
            </a:r>
            <a:r>
              <a:rPr lang="el-GR" dirty="0" err="1"/>
              <a:t>rooms</a:t>
            </a:r>
            <a:r>
              <a:rPr lang="el-GR" dirty="0"/>
              <a:t>) κ</a:t>
            </a:r>
            <a:r>
              <a:rPr lang="en-US" dirty="0"/>
              <a:t>.</a:t>
            </a:r>
            <a:r>
              <a:rPr lang="el-GR" dirty="0" err="1"/>
              <a:t>λπ</a:t>
            </a:r>
            <a:r>
              <a:rPr lang="el-GR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74424" y="6099176"/>
            <a:ext cx="2057400" cy="365125"/>
          </a:xfrm>
        </p:spPr>
        <p:txBody>
          <a:bodyPr/>
          <a:lstStyle/>
          <a:p>
            <a:fld id="{615CEDE7-6E4D-4068-BBEE-DAA1B27CDCAF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184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alibri" panose="020F0502020204030204" pitchFamily="34" charset="0"/>
              <a:buChar char="@"/>
            </a:pPr>
            <a:r>
              <a:rPr lang="el-GR" sz="2000" dirty="0">
                <a:solidFill>
                  <a:srgbClr val="C00000"/>
                </a:solidFill>
              </a:rPr>
              <a:t> «Ας µ</a:t>
            </a:r>
            <a:r>
              <a:rPr lang="el-GR" sz="2000" dirty="0" err="1">
                <a:solidFill>
                  <a:srgbClr val="C00000"/>
                </a:solidFill>
              </a:rPr>
              <a:t>ιλήσουµε</a:t>
            </a:r>
            <a:r>
              <a:rPr lang="el-GR" sz="2000" dirty="0">
                <a:solidFill>
                  <a:srgbClr val="C00000"/>
                </a:solidFill>
              </a:rPr>
              <a:t> πιο ιδιωτικά» </a:t>
            </a:r>
          </a:p>
          <a:p>
            <a:pPr lvl="1">
              <a:buFont typeface="Calibri" panose="020F0502020204030204" pitchFamily="34" charset="0"/>
              <a:buChar char="*"/>
            </a:pPr>
            <a:r>
              <a:rPr lang="el-GR" sz="1800" dirty="0"/>
              <a:t>προκειµένου να γίνει η κουβέντα πιο ιδιωτική όπως σε ένα προσωπικό </a:t>
            </a:r>
            <a:r>
              <a:rPr lang="el-GR" sz="1800" dirty="0" err="1"/>
              <a:t>chat</a:t>
            </a:r>
            <a:r>
              <a:rPr lang="el-GR" sz="1800" dirty="0"/>
              <a:t> ή στο κινητό τηλέφωνο. </a:t>
            </a:r>
            <a:endParaRPr lang="en-US" sz="1800" dirty="0"/>
          </a:p>
          <a:p>
            <a:pPr>
              <a:buFont typeface="Calibri" panose="020F0502020204030204" pitchFamily="34" charset="0"/>
              <a:buChar char="@"/>
            </a:pPr>
            <a:r>
              <a:rPr lang="el-GR" sz="2000" dirty="0">
                <a:solidFill>
                  <a:srgbClr val="C00000"/>
                </a:solidFill>
              </a:rPr>
              <a:t> «Που βρίσκεται ο υπολογιστής; Από που µου µ</a:t>
            </a:r>
            <a:r>
              <a:rPr lang="el-GR" sz="2000" dirty="0" err="1">
                <a:solidFill>
                  <a:srgbClr val="C00000"/>
                </a:solidFill>
              </a:rPr>
              <a:t>ιλάς</a:t>
            </a:r>
            <a:r>
              <a:rPr lang="el-GR" sz="2000" dirty="0">
                <a:solidFill>
                  <a:srgbClr val="C00000"/>
                </a:solidFill>
              </a:rPr>
              <a:t> τώρα;» </a:t>
            </a:r>
            <a:endParaRPr lang="en-US" sz="2000" dirty="0">
              <a:solidFill>
                <a:srgbClr val="C00000"/>
              </a:solidFill>
            </a:endParaRPr>
          </a:p>
          <a:p>
            <a:pPr lvl="1">
              <a:buFont typeface="Calibri" panose="020F0502020204030204" pitchFamily="34" charset="0"/>
              <a:buChar char="*"/>
            </a:pPr>
            <a:r>
              <a:rPr lang="el-GR" sz="1800" dirty="0"/>
              <a:t>προκειμένου να δει εάν κάποιος ενήλικας ή γονέας είναι κοντά</a:t>
            </a:r>
            <a:r>
              <a:rPr lang="en-US" sz="1800" dirty="0"/>
              <a:t>.</a:t>
            </a:r>
          </a:p>
          <a:p>
            <a:pPr>
              <a:buFont typeface="Calibri" panose="020F0502020204030204" pitchFamily="34" charset="0"/>
              <a:buChar char="@"/>
            </a:pPr>
            <a:r>
              <a:rPr lang="el-GR" sz="2000" dirty="0">
                <a:solidFill>
                  <a:srgbClr val="C00000"/>
                </a:solidFill>
              </a:rPr>
              <a:t> «Ποιος είναι ο </a:t>
            </a:r>
            <a:r>
              <a:rPr lang="el-GR" sz="2000" dirty="0" err="1">
                <a:solidFill>
                  <a:srgbClr val="C00000"/>
                </a:solidFill>
              </a:rPr>
              <a:t>αγαπηµένος</a:t>
            </a:r>
            <a:r>
              <a:rPr lang="el-GR" sz="2000" dirty="0">
                <a:solidFill>
                  <a:srgbClr val="C00000"/>
                </a:solidFill>
              </a:rPr>
              <a:t> σου ηθοποιός; </a:t>
            </a:r>
            <a:r>
              <a:rPr lang="el-GR" sz="2000" dirty="0" err="1">
                <a:solidFill>
                  <a:srgbClr val="C00000"/>
                </a:solidFill>
              </a:rPr>
              <a:t>Συγκρότηµα</a:t>
            </a:r>
            <a:r>
              <a:rPr lang="el-GR" sz="2000" dirty="0">
                <a:solidFill>
                  <a:srgbClr val="C00000"/>
                </a:solidFill>
              </a:rPr>
              <a:t>; Τραγουδιστής;»</a:t>
            </a:r>
            <a:endParaRPr lang="en-US" sz="2000" dirty="0">
              <a:solidFill>
                <a:srgbClr val="C00000"/>
              </a:solidFill>
            </a:endParaRPr>
          </a:p>
          <a:p>
            <a:pPr lvl="1">
              <a:buFont typeface="Calibri" panose="020F0502020204030204" pitchFamily="34" charset="0"/>
              <a:buChar char="*"/>
            </a:pPr>
            <a:r>
              <a:rPr lang="el-GR" sz="1800" dirty="0"/>
              <a:t>προκειµένου να εξοικειωθεί </a:t>
            </a:r>
            <a:r>
              <a:rPr lang="el-GR" sz="1800" dirty="0" err="1"/>
              <a:t>συναισθηµατικά</a:t>
            </a:r>
            <a:r>
              <a:rPr lang="el-GR" sz="1800" dirty="0"/>
              <a:t> το παιδί ή και να του κάνει δώρο κάποιο εισιτήριο για συναυλία</a:t>
            </a:r>
            <a:r>
              <a:rPr lang="en-US" sz="1800" dirty="0"/>
              <a:t>.</a:t>
            </a:r>
          </a:p>
          <a:p>
            <a:pPr>
              <a:buFont typeface="Calibri" panose="020F0502020204030204" pitchFamily="34" charset="0"/>
              <a:buChar char="@"/>
            </a:pPr>
            <a:r>
              <a:rPr lang="el-GR" sz="2000" dirty="0">
                <a:solidFill>
                  <a:srgbClr val="C00000"/>
                </a:solidFill>
              </a:rPr>
              <a:t> «Ξέρω κάποιον που µ</a:t>
            </a:r>
            <a:r>
              <a:rPr lang="el-GR" sz="2000" dirty="0" err="1">
                <a:solidFill>
                  <a:srgbClr val="C00000"/>
                </a:solidFill>
              </a:rPr>
              <a:t>πορεί</a:t>
            </a:r>
            <a:r>
              <a:rPr lang="el-GR" sz="2000" dirty="0">
                <a:solidFill>
                  <a:srgbClr val="C00000"/>
                </a:solidFill>
              </a:rPr>
              <a:t> να σε βοηθήσει να κάνεις καριέρα µ</a:t>
            </a:r>
            <a:r>
              <a:rPr lang="el-GR" sz="2000" dirty="0" err="1">
                <a:solidFill>
                  <a:srgbClr val="C00000"/>
                </a:solidFill>
              </a:rPr>
              <a:t>οντέλου</a:t>
            </a:r>
            <a:r>
              <a:rPr lang="el-GR" sz="2000" dirty="0">
                <a:solidFill>
                  <a:srgbClr val="C00000"/>
                </a:solidFill>
              </a:rPr>
              <a:t> / χορεύτριας / ηθοποιού» </a:t>
            </a:r>
            <a:endParaRPr lang="en-US" sz="2000" dirty="0">
              <a:solidFill>
                <a:srgbClr val="C00000"/>
              </a:solidFill>
            </a:endParaRPr>
          </a:p>
          <a:p>
            <a:pPr lvl="1">
              <a:lnSpc>
                <a:spcPct val="100000"/>
              </a:lnSpc>
              <a:buFont typeface="Calibri" panose="020F0502020204030204" pitchFamily="34" charset="0"/>
              <a:buChar char="*"/>
            </a:pPr>
            <a:r>
              <a:rPr lang="el-GR" sz="1800" dirty="0"/>
              <a:t>προκειμένου να φλερτάρει και να ενθαρρύνει προσωπική συνάντηση</a:t>
            </a:r>
            <a:r>
              <a:rPr lang="en-US" sz="1800" dirty="0"/>
              <a:t>.</a:t>
            </a:r>
          </a:p>
          <a:p>
            <a:pPr>
              <a:buFont typeface="Calibri" panose="020F0502020204030204" pitchFamily="34" charset="0"/>
              <a:buChar char="*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74424" y="6099176"/>
            <a:ext cx="2057400" cy="365125"/>
          </a:xfrm>
        </p:spPr>
        <p:txBody>
          <a:bodyPr/>
          <a:lstStyle/>
          <a:p>
            <a:fld id="{615CEDE7-6E4D-4068-BBEE-DAA1B27CDCAF}" type="slidenum">
              <a:rPr lang="en-GB" smtClean="0"/>
              <a:pPr/>
              <a:t>5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31" y="542436"/>
            <a:ext cx="8796338" cy="12200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26215" y="1099709"/>
            <a:ext cx="430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(1)</a:t>
            </a:r>
            <a:endParaRPr lang="en-GB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581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461" y="1920874"/>
            <a:ext cx="7543801" cy="427037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buFont typeface="Calibri" panose="020F0502020204030204" pitchFamily="34" charset="0"/>
              <a:buChar char="@"/>
            </a:pPr>
            <a:r>
              <a:rPr lang="el-GR" sz="2000" dirty="0">
                <a:solidFill>
                  <a:srgbClr val="C00000"/>
                </a:solidFill>
              </a:rPr>
              <a:t> «Ξέρω έναν τρόπο που µ</a:t>
            </a:r>
            <a:r>
              <a:rPr lang="el-GR" sz="2000" dirty="0" err="1">
                <a:solidFill>
                  <a:srgbClr val="C00000"/>
                </a:solidFill>
              </a:rPr>
              <a:t>πορείς</a:t>
            </a:r>
            <a:r>
              <a:rPr lang="el-GR" sz="2000" dirty="0">
                <a:solidFill>
                  <a:srgbClr val="C00000"/>
                </a:solidFill>
              </a:rPr>
              <a:t> να βγάλεις εύκολα και γρήγορα χρήματα» </a:t>
            </a:r>
            <a:endParaRPr lang="en-US" sz="2000" dirty="0">
              <a:solidFill>
                <a:srgbClr val="C00000"/>
              </a:solidFill>
            </a:endParaRPr>
          </a:p>
          <a:p>
            <a:pPr lvl="1">
              <a:lnSpc>
                <a:spcPct val="110000"/>
              </a:lnSpc>
              <a:buFont typeface="Calibri" panose="020F0502020204030204" pitchFamily="34" charset="0"/>
              <a:buChar char="*"/>
            </a:pPr>
            <a:r>
              <a:rPr lang="el-GR" sz="1800" dirty="0"/>
              <a:t>προκειμένου να δείξει ότι ενδιαφέρεται για το παιδί και να το εκμεταλλευτεί</a:t>
            </a:r>
            <a:r>
              <a:rPr lang="en-US" sz="1800" dirty="0"/>
              <a:t>.</a:t>
            </a:r>
          </a:p>
          <a:p>
            <a:pPr marL="228600" lvl="1">
              <a:lnSpc>
                <a:spcPct val="100000"/>
              </a:lnSpc>
              <a:spcBef>
                <a:spcPts val="1000"/>
              </a:spcBef>
              <a:buFont typeface="Calibri" panose="020F0502020204030204" pitchFamily="34" charset="0"/>
              <a:buChar char="@"/>
            </a:pPr>
            <a:r>
              <a:rPr lang="el-GR" sz="2000" dirty="0">
                <a:solidFill>
                  <a:srgbClr val="C00000"/>
                </a:solidFill>
              </a:rPr>
              <a:t> «Πες µου τι σε απασχολεί. Ακούγεσαι πολύ στεναχωρημένος. Μπορώ να σε βοηθήσω» </a:t>
            </a:r>
          </a:p>
          <a:p>
            <a:pPr lvl="1">
              <a:lnSpc>
                <a:spcPct val="110000"/>
              </a:lnSpc>
              <a:buFont typeface="Calibri" panose="020F0502020204030204" pitchFamily="34" charset="0"/>
              <a:buChar char="*"/>
            </a:pPr>
            <a:r>
              <a:rPr lang="el-GR" sz="1800" dirty="0"/>
              <a:t>προκειμένου να κερδίσει την εμπιστοσύνη του παιδιού και να χτίσει έναν ισχυρό συναισθηματικό δεσμό.</a:t>
            </a:r>
          </a:p>
          <a:p>
            <a:pPr marL="228600" lvl="1">
              <a:lnSpc>
                <a:spcPct val="100000"/>
              </a:lnSpc>
              <a:spcBef>
                <a:spcPts val="1000"/>
              </a:spcBef>
              <a:buFont typeface="Calibri" panose="020F0502020204030204" pitchFamily="34" charset="0"/>
              <a:buChar char="@"/>
            </a:pPr>
            <a:r>
              <a:rPr lang="el-GR" sz="2000" dirty="0">
                <a:solidFill>
                  <a:srgbClr val="C00000"/>
                </a:solidFill>
              </a:rPr>
              <a:t> «Μην πεις σε κανέναν για την καινούργια µας γνωριμία. Ας την κρατήσουμε µ</a:t>
            </a:r>
            <a:r>
              <a:rPr lang="el-GR" sz="2000" dirty="0" err="1">
                <a:solidFill>
                  <a:srgbClr val="C00000"/>
                </a:solidFill>
              </a:rPr>
              <a:t>υστική</a:t>
            </a:r>
            <a:r>
              <a:rPr lang="el-GR" sz="2000" dirty="0">
                <a:solidFill>
                  <a:srgbClr val="C00000"/>
                </a:solidFill>
              </a:rPr>
              <a:t> από όλο τον </a:t>
            </a:r>
            <a:r>
              <a:rPr lang="el-GR" sz="2000" dirty="0" err="1">
                <a:solidFill>
                  <a:srgbClr val="C00000"/>
                </a:solidFill>
              </a:rPr>
              <a:t>κόσµο</a:t>
            </a:r>
            <a:r>
              <a:rPr lang="el-GR" sz="2000" dirty="0">
                <a:solidFill>
                  <a:srgbClr val="C00000"/>
                </a:solidFill>
              </a:rPr>
              <a:t>. Μόνο εγώ και εσύ θα ξέρουμε» </a:t>
            </a:r>
          </a:p>
          <a:p>
            <a:pPr lvl="1">
              <a:lnSpc>
                <a:spcPct val="110000"/>
              </a:lnSpc>
              <a:buFont typeface="Calibri" panose="020F0502020204030204" pitchFamily="34" charset="0"/>
              <a:buChar char="*"/>
            </a:pPr>
            <a:r>
              <a:rPr lang="el-GR" sz="1800" dirty="0"/>
              <a:t>προκειµένου να µην αποκαλύψει το παιδί σε κανέναν τι συμβαίνει</a:t>
            </a:r>
            <a:r>
              <a:rPr lang="en-US" sz="18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74424" y="6099176"/>
            <a:ext cx="2057400" cy="365125"/>
          </a:xfrm>
        </p:spPr>
        <p:txBody>
          <a:bodyPr/>
          <a:lstStyle/>
          <a:p>
            <a:fld id="{615CEDE7-6E4D-4068-BBEE-DAA1B27CDCAF}" type="slidenum">
              <a:rPr lang="en-GB" smtClean="0"/>
              <a:pPr/>
              <a:t>6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31" y="542436"/>
            <a:ext cx="8796338" cy="12200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26215" y="1099709"/>
            <a:ext cx="430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(2)</a:t>
            </a:r>
            <a:endParaRPr lang="en-GB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358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461" y="1920874"/>
            <a:ext cx="7543801" cy="4270375"/>
          </a:xfrm>
        </p:spPr>
        <p:txBody>
          <a:bodyPr>
            <a:noAutofit/>
          </a:bodyPr>
          <a:lstStyle/>
          <a:p>
            <a:pPr marL="228600" lvl="1">
              <a:lnSpc>
                <a:spcPct val="100000"/>
              </a:lnSpc>
              <a:spcBef>
                <a:spcPts val="1000"/>
              </a:spcBef>
              <a:buFont typeface="Calibri" panose="020F0502020204030204" pitchFamily="34" charset="0"/>
              <a:buChar char="@"/>
            </a:pPr>
            <a:r>
              <a:rPr lang="el-GR" sz="2000" dirty="0">
                <a:solidFill>
                  <a:srgbClr val="C00000"/>
                </a:solidFill>
              </a:rPr>
              <a:t> «Ποιος είναι ο </a:t>
            </a:r>
            <a:r>
              <a:rPr lang="el-GR" sz="2000" dirty="0" err="1">
                <a:solidFill>
                  <a:srgbClr val="C00000"/>
                </a:solidFill>
              </a:rPr>
              <a:t>αριθµός</a:t>
            </a:r>
            <a:r>
              <a:rPr lang="el-GR" sz="2000" dirty="0">
                <a:solidFill>
                  <a:srgbClr val="C00000"/>
                </a:solidFill>
              </a:rPr>
              <a:t> του κινητού σου/η διεύθυνση του σπιτιού σου/σε ποιο σχολείο ή φροντιστήριο πηγαίνεις κ.λπ.»</a:t>
            </a:r>
            <a:endParaRPr lang="en-US" sz="2000" dirty="0">
              <a:solidFill>
                <a:srgbClr val="C00000"/>
              </a:solidFill>
            </a:endParaRPr>
          </a:p>
          <a:p>
            <a:pPr lvl="1">
              <a:lnSpc>
                <a:spcPct val="110000"/>
              </a:lnSpc>
              <a:buFont typeface="Calibri" panose="020F0502020204030204" pitchFamily="34" charset="0"/>
              <a:buChar char="*"/>
            </a:pPr>
            <a:r>
              <a:rPr lang="el-GR" sz="1800" dirty="0"/>
              <a:t>το να ζητήσει προσωπικές πληροφορίες συνήθως συμβαίνει σε µ</a:t>
            </a:r>
            <a:r>
              <a:rPr lang="el-GR" sz="1800" dirty="0" err="1"/>
              <a:t>ετέπειτα</a:t>
            </a:r>
            <a:r>
              <a:rPr lang="el-GR" sz="1800" dirty="0"/>
              <a:t> στάδιο όταν το παιδί ήδη νιώθει µ</a:t>
            </a:r>
            <a:r>
              <a:rPr lang="el-GR" sz="1800" dirty="0" err="1"/>
              <a:t>εγάλη</a:t>
            </a:r>
            <a:r>
              <a:rPr lang="el-GR" sz="1800" dirty="0"/>
              <a:t> οικειότητα και εμπιστοσύνη</a:t>
            </a:r>
            <a:endParaRPr lang="en-GB" sz="1800" dirty="0"/>
          </a:p>
          <a:p>
            <a:pPr marL="228600" lvl="1">
              <a:lnSpc>
                <a:spcPct val="100000"/>
              </a:lnSpc>
              <a:spcBef>
                <a:spcPts val="1000"/>
              </a:spcBef>
              <a:buFont typeface="Calibri" panose="020F0502020204030204" pitchFamily="34" charset="0"/>
              <a:buChar char="@"/>
            </a:pPr>
            <a:r>
              <a:rPr lang="el-GR" sz="2000" dirty="0">
                <a:solidFill>
                  <a:srgbClr val="C00000"/>
                </a:solidFill>
              </a:rPr>
              <a:t> «Είσαι η αδερφή ψυχή µου. </a:t>
            </a:r>
            <a:r>
              <a:rPr lang="el-GR" sz="2000" dirty="0" err="1">
                <a:solidFill>
                  <a:srgbClr val="C00000"/>
                </a:solidFill>
              </a:rPr>
              <a:t>Ταιριάζουµε</a:t>
            </a:r>
            <a:r>
              <a:rPr lang="el-GR" sz="2000" dirty="0">
                <a:solidFill>
                  <a:srgbClr val="C00000"/>
                </a:solidFill>
              </a:rPr>
              <a:t> τόσο πολύ. Είσαι η αγάπη της ζωής µου» </a:t>
            </a:r>
          </a:p>
          <a:p>
            <a:pPr lvl="1">
              <a:lnSpc>
                <a:spcPct val="110000"/>
              </a:lnSpc>
              <a:buFont typeface="Calibri" panose="020F0502020204030204" pitchFamily="34" charset="0"/>
              <a:buChar char="*"/>
            </a:pPr>
            <a:r>
              <a:rPr lang="el-GR" sz="1800" dirty="0"/>
              <a:t>προκειµένου το παιδί να </a:t>
            </a:r>
            <a:r>
              <a:rPr lang="el-GR" sz="1800" dirty="0" err="1"/>
              <a:t>δεσµευτεί</a:t>
            </a:r>
            <a:r>
              <a:rPr lang="el-GR" sz="1800" dirty="0"/>
              <a:t> </a:t>
            </a:r>
            <a:r>
              <a:rPr lang="el-GR" sz="1800" dirty="0" err="1"/>
              <a:t>συναισθηµατικά</a:t>
            </a:r>
            <a:r>
              <a:rPr lang="el-GR" sz="1800" dirty="0"/>
              <a:t> και να νιώσει </a:t>
            </a:r>
            <a:r>
              <a:rPr lang="el-GR" sz="1800" dirty="0" err="1"/>
              <a:t>παρόµοια</a:t>
            </a:r>
            <a:r>
              <a:rPr lang="el-GR" sz="1800" dirty="0"/>
              <a:t> </a:t>
            </a:r>
            <a:r>
              <a:rPr lang="el-GR" sz="1800" dirty="0" err="1"/>
              <a:t>συναισθήµατα</a:t>
            </a:r>
            <a:endParaRPr lang="el-GR" sz="1800" dirty="0"/>
          </a:p>
          <a:p>
            <a:pPr marL="228600" lvl="1">
              <a:lnSpc>
                <a:spcPct val="100000"/>
              </a:lnSpc>
              <a:spcBef>
                <a:spcPts val="1000"/>
              </a:spcBef>
              <a:buFont typeface="Calibri" panose="020F0502020204030204" pitchFamily="34" charset="0"/>
              <a:buChar char="@"/>
            </a:pPr>
            <a:r>
              <a:rPr lang="el-GR" sz="2000" dirty="0">
                <a:solidFill>
                  <a:srgbClr val="C00000"/>
                </a:solidFill>
              </a:rPr>
              <a:t> «Έχεις κάνει ποτέ ερωτική σχέση;» </a:t>
            </a:r>
          </a:p>
          <a:p>
            <a:pPr lvl="1">
              <a:lnSpc>
                <a:spcPct val="110000"/>
              </a:lnSpc>
              <a:buFont typeface="Calibri" panose="020F0502020204030204" pitchFamily="34" charset="0"/>
              <a:buChar char="*"/>
            </a:pPr>
            <a:r>
              <a:rPr lang="el-GR" sz="1800" dirty="0"/>
              <a:t>προκειµένου να αποφασίσει µε ποιο τρόπο θα το προσεγγίσει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65632" y="6099176"/>
            <a:ext cx="2057400" cy="365125"/>
          </a:xfrm>
        </p:spPr>
        <p:txBody>
          <a:bodyPr/>
          <a:lstStyle/>
          <a:p>
            <a:fld id="{615CEDE7-6E4D-4068-BBEE-DAA1B27CDCAF}" type="slidenum">
              <a:rPr lang="en-GB" smtClean="0"/>
              <a:pPr/>
              <a:t>7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31" y="542436"/>
            <a:ext cx="8796338" cy="12200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26215" y="1099709"/>
            <a:ext cx="430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(</a:t>
            </a:r>
            <a:r>
              <a:rPr lang="el-GR" sz="1600" dirty="0">
                <a:solidFill>
                  <a:srgbClr val="C00000"/>
                </a:solidFill>
              </a:rPr>
              <a:t>3</a:t>
            </a:r>
            <a:r>
              <a:rPr lang="en-US" sz="1600" dirty="0">
                <a:solidFill>
                  <a:srgbClr val="C00000"/>
                </a:solidFill>
              </a:rPr>
              <a:t>)</a:t>
            </a:r>
            <a:endParaRPr lang="en-GB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758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731" y="1920874"/>
            <a:ext cx="8220807" cy="4270375"/>
          </a:xfrm>
        </p:spPr>
        <p:txBody>
          <a:bodyPr>
            <a:noAutofit/>
          </a:bodyPr>
          <a:lstStyle/>
          <a:p>
            <a:pPr marL="228600" lvl="1">
              <a:lnSpc>
                <a:spcPct val="100000"/>
              </a:lnSpc>
              <a:spcBef>
                <a:spcPts val="1000"/>
              </a:spcBef>
              <a:buFont typeface="Calibri" panose="020F0502020204030204" pitchFamily="34" charset="0"/>
              <a:buChar char="@"/>
            </a:pPr>
            <a:r>
              <a:rPr lang="el-GR" sz="2000" dirty="0">
                <a:solidFill>
                  <a:srgbClr val="C00000"/>
                </a:solidFill>
              </a:rPr>
              <a:t> «Θα σου στείλω κάτι που θα σου αρέσει, αλλά πρέπει να υποσχεθείς ότι δεν θα το δείξεις σε κανέναν άλλο. Θα είναι το κοινό µας µ</a:t>
            </a:r>
            <a:r>
              <a:rPr lang="el-GR" sz="2000" dirty="0" err="1">
                <a:solidFill>
                  <a:srgbClr val="C00000"/>
                </a:solidFill>
              </a:rPr>
              <a:t>υστικό</a:t>
            </a:r>
            <a:r>
              <a:rPr lang="el-GR" sz="2000" dirty="0">
                <a:solidFill>
                  <a:srgbClr val="C00000"/>
                </a:solidFill>
              </a:rPr>
              <a:t>» </a:t>
            </a:r>
          </a:p>
          <a:p>
            <a:pPr lvl="1">
              <a:lnSpc>
                <a:spcPct val="110000"/>
              </a:lnSpc>
              <a:buFont typeface="Calibri" panose="020F0502020204030204" pitchFamily="34" charset="0"/>
              <a:buChar char="*"/>
            </a:pPr>
            <a:r>
              <a:rPr lang="el-GR" sz="1800" dirty="0"/>
              <a:t>η αποστολή µ</a:t>
            </a:r>
            <a:r>
              <a:rPr lang="el-GR" sz="1800" dirty="0" err="1"/>
              <a:t>πορεί</a:t>
            </a:r>
            <a:r>
              <a:rPr lang="el-GR" sz="1800" dirty="0"/>
              <a:t> να περιλαμβάνει βίντεο ερωτικού </a:t>
            </a:r>
            <a:r>
              <a:rPr lang="el-GR" sz="1800" dirty="0" err="1"/>
              <a:t>περιεχοµένου</a:t>
            </a:r>
            <a:r>
              <a:rPr lang="el-GR" sz="1800" dirty="0"/>
              <a:t> προκειµένου να εξοικειώσει το παιδί µε τέτοιες σκηνές.</a:t>
            </a:r>
          </a:p>
          <a:p>
            <a:pPr marL="228600" lvl="1">
              <a:lnSpc>
                <a:spcPct val="100000"/>
              </a:lnSpc>
              <a:spcBef>
                <a:spcPts val="1000"/>
              </a:spcBef>
              <a:buFont typeface="Calibri" panose="020F0502020204030204" pitchFamily="34" charset="0"/>
              <a:buChar char="@"/>
            </a:pPr>
            <a:r>
              <a:rPr lang="el-GR" sz="2000" dirty="0">
                <a:solidFill>
                  <a:srgbClr val="C00000"/>
                </a:solidFill>
              </a:rPr>
              <a:t> «Είσαι η αδερφή ψυχή µου. Ταιριάζουμε τόσο πολύ. Είσαι η αγάπη της ζωής µου» </a:t>
            </a:r>
          </a:p>
          <a:p>
            <a:pPr lvl="1">
              <a:lnSpc>
                <a:spcPct val="110000"/>
              </a:lnSpc>
              <a:buFont typeface="Calibri" panose="020F0502020204030204" pitchFamily="34" charset="0"/>
              <a:buChar char="*"/>
            </a:pPr>
            <a:r>
              <a:rPr lang="el-GR" sz="1800" dirty="0"/>
              <a:t>προκειµένου το παιδί να δεσμευτεί συναισθηματικά και να νιώσει παρόμοια συναισθήματα.</a:t>
            </a:r>
          </a:p>
          <a:p>
            <a:pPr marL="228600" lvl="1">
              <a:lnSpc>
                <a:spcPct val="100000"/>
              </a:lnSpc>
              <a:spcBef>
                <a:spcPts val="1000"/>
              </a:spcBef>
              <a:buFont typeface="Calibri" panose="020F0502020204030204" pitchFamily="34" charset="0"/>
              <a:buChar char="@"/>
            </a:pPr>
            <a:r>
              <a:rPr lang="el-GR" sz="2000" dirty="0">
                <a:solidFill>
                  <a:srgbClr val="C00000"/>
                </a:solidFill>
              </a:rPr>
              <a:t> «Εάν δεν κάνεις αυτό που σου ζητάω.. τότε θα στείλω τις φωτογραφίες που µου έστειλες στο σχολείο σου και στους γονείς σου»</a:t>
            </a:r>
          </a:p>
          <a:p>
            <a:pPr lvl="1">
              <a:lnSpc>
                <a:spcPct val="110000"/>
              </a:lnSpc>
              <a:buFont typeface="Calibri" panose="020F0502020204030204" pitchFamily="34" charset="0"/>
              <a:buChar char="*"/>
            </a:pPr>
            <a:r>
              <a:rPr lang="el-GR" sz="1800" dirty="0"/>
              <a:t>προκειµένου να εκβιάσει το παιδί να κάνει αυτό που ζητάει, ούτως ώστε το παιδί να νιώσει φόβο και ενοχή </a:t>
            </a:r>
            <a:r>
              <a:rPr lang="el-GR" sz="1700" dirty="0"/>
              <a:t>και να µην αποκαλύψει σε κανένα τι </a:t>
            </a:r>
            <a:r>
              <a:rPr lang="el-GR" sz="1700" dirty="0" err="1"/>
              <a:t>συµβαίνει</a:t>
            </a:r>
            <a:r>
              <a:rPr lang="el-GR" sz="1700" dirty="0"/>
              <a:t>.</a:t>
            </a:r>
            <a:endParaRPr lang="en-US" sz="1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65632" y="6099176"/>
            <a:ext cx="2057400" cy="365125"/>
          </a:xfrm>
        </p:spPr>
        <p:txBody>
          <a:bodyPr/>
          <a:lstStyle/>
          <a:p>
            <a:fld id="{615CEDE7-6E4D-4068-BBEE-DAA1B27CDCAF}" type="slidenum">
              <a:rPr lang="en-GB" smtClean="0"/>
              <a:pPr/>
              <a:t>8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31" y="542436"/>
            <a:ext cx="8796338" cy="12200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26215" y="1099709"/>
            <a:ext cx="430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(</a:t>
            </a:r>
            <a:r>
              <a:rPr lang="el-GR" sz="1600" dirty="0">
                <a:solidFill>
                  <a:srgbClr val="C00000"/>
                </a:solidFill>
              </a:rPr>
              <a:t>4</a:t>
            </a:r>
            <a:r>
              <a:rPr lang="en-US" sz="1600" dirty="0">
                <a:solidFill>
                  <a:srgbClr val="C00000"/>
                </a:solidFill>
              </a:rPr>
              <a:t>)</a:t>
            </a:r>
            <a:endParaRPr lang="en-GB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822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95654" y="780561"/>
            <a:ext cx="8317523" cy="521579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858" y="1011115"/>
            <a:ext cx="7886700" cy="5222631"/>
          </a:xfrm>
          <a:ln>
            <a:noFill/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l-GR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Ας θυμόμαστε ότι τα παραπάνω παραδείγματα µ</a:t>
            </a:r>
            <a:r>
              <a:rPr lang="el-GR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πορεί</a:t>
            </a:r>
            <a:r>
              <a:rPr lang="el-GR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από περίπτωση σε περίπτωση να διαφέρουν! </a:t>
            </a:r>
          </a:p>
          <a:p>
            <a:pPr marL="0" indent="0" algn="ctr">
              <a:buNone/>
            </a:pPr>
            <a:endParaRPr lang="el-GR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indent="0" algn="ctr">
              <a:buNone/>
            </a:pPr>
            <a:endParaRPr lang="el-GR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indent="0" algn="ctr">
              <a:buNone/>
            </a:pPr>
            <a:endParaRPr lang="el-GR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indent="0" algn="ctr">
              <a:buNone/>
            </a:pPr>
            <a:endParaRPr lang="el-GR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indent="0" algn="ctr">
              <a:buNone/>
            </a:pPr>
            <a:endParaRPr lang="el-GR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indent="0" algn="ctr">
              <a:buNone/>
            </a:pPr>
            <a:r>
              <a:rPr lang="el-GR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Άλλωστε, η συνομιλία αυτή µ</a:t>
            </a:r>
            <a:r>
              <a:rPr lang="el-GR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πορεί</a:t>
            </a:r>
            <a:r>
              <a:rPr lang="el-GR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 να κρατήσει για πάρα πολύ καιρό έως και χρόνια προκειµένου ο θύτης να πείσει το παιδί και να το κάνει να τον εμπιστευτεί. </a:t>
            </a:r>
            <a:endParaRPr lang="en-GB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65632" y="6099176"/>
            <a:ext cx="2057400" cy="365125"/>
          </a:xfrm>
        </p:spPr>
        <p:txBody>
          <a:bodyPr/>
          <a:lstStyle/>
          <a:p>
            <a:fld id="{615CEDE7-6E4D-4068-BBEE-DAA1B27CDCAF}" type="slidenum">
              <a:rPr lang="en-GB" smtClean="0"/>
              <a:pPr/>
              <a:t>9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43" t="50985" r="8781"/>
          <a:stretch/>
        </p:blipFill>
        <p:spPr>
          <a:xfrm rot="20030162">
            <a:off x="3469916" y="2303943"/>
            <a:ext cx="1774412" cy="216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74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Ας δούμε ένα παράδειγμα…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562" y="1415559"/>
            <a:ext cx="1703438" cy="433460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0874"/>
            <a:ext cx="7090996" cy="427037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l-GR" dirty="0"/>
              <a:t>Ανάλυση Περιστατικού:</a:t>
            </a:r>
          </a:p>
          <a:p>
            <a:pPr marL="0" indent="0">
              <a:buNone/>
            </a:pPr>
            <a:r>
              <a:rPr lang="el-GR" sz="2000" i="1" dirty="0"/>
              <a:t>Ο Γιώργος είναι </a:t>
            </a:r>
            <a:r>
              <a:rPr lang="el-GR" sz="2000" b="1" i="1" dirty="0"/>
              <a:t>16 ετών</a:t>
            </a:r>
            <a:r>
              <a:rPr lang="el-GR" sz="2000" i="1" dirty="0"/>
              <a:t>. Εδώ και έξι µ</a:t>
            </a:r>
            <a:r>
              <a:rPr lang="el-GR" sz="2000" i="1" dirty="0" err="1"/>
              <a:t>ήνες</a:t>
            </a:r>
            <a:r>
              <a:rPr lang="el-GR" sz="2000" i="1" dirty="0"/>
              <a:t> µ</a:t>
            </a:r>
            <a:r>
              <a:rPr lang="el-GR" sz="2000" i="1" dirty="0" err="1"/>
              <a:t>ιλάει</a:t>
            </a:r>
            <a:r>
              <a:rPr lang="el-GR" sz="2000" i="1" dirty="0"/>
              <a:t> µε µ</a:t>
            </a:r>
            <a:r>
              <a:rPr lang="el-GR" sz="2000" i="1" dirty="0" err="1"/>
              <a:t>ια</a:t>
            </a:r>
            <a:r>
              <a:rPr lang="el-GR" sz="2000" i="1" dirty="0"/>
              <a:t> «συνομήλική του» σε µ</a:t>
            </a:r>
            <a:r>
              <a:rPr lang="el-GR" sz="2000" i="1" dirty="0" err="1"/>
              <a:t>ια</a:t>
            </a:r>
            <a:r>
              <a:rPr lang="el-GR" sz="2000" i="1" dirty="0"/>
              <a:t> πολύ διάσημη σελίδα κοινωνικής δικτύωσης. Η γνωριμία τους έγινε τυχαία όταν </a:t>
            </a:r>
            <a:r>
              <a:rPr lang="el-GR" sz="2000" b="1" i="1" dirty="0"/>
              <a:t>αυτή</a:t>
            </a:r>
            <a:r>
              <a:rPr lang="el-GR" sz="2000" i="1" dirty="0"/>
              <a:t> του έκανε πρόταση φιλίας και ο Γιώργος χωρίς δεύτερες σκέψεις το αποδέχτηκε µ</a:t>
            </a:r>
            <a:r>
              <a:rPr lang="el-GR" sz="2000" i="1" dirty="0" err="1"/>
              <a:t>ιας</a:t>
            </a:r>
            <a:r>
              <a:rPr lang="el-GR" sz="2000" i="1" dirty="0"/>
              <a:t> και είχαν και κοινούς φίλους (άλλωστε πίστευε ότι ήταν συνομήλικη και </a:t>
            </a:r>
            <a:r>
              <a:rPr lang="el-GR" sz="2000" b="1" i="1" dirty="0"/>
              <a:t>φαινόταν αρκετά ενδιαφέρουσα</a:t>
            </a:r>
            <a:r>
              <a:rPr lang="el-GR" sz="2000" i="1" dirty="0"/>
              <a:t>).</a:t>
            </a:r>
          </a:p>
          <a:p>
            <a:pPr marL="0" indent="0">
              <a:buNone/>
            </a:pPr>
            <a:r>
              <a:rPr lang="el-GR" sz="2000" i="1" dirty="0"/>
              <a:t>Σταδιακά ο Γιώργος άρχιζε να την </a:t>
            </a:r>
            <a:r>
              <a:rPr lang="el-GR" sz="2000" b="1" i="1" dirty="0"/>
              <a:t>εμπιστεύεται πολύ</a:t>
            </a:r>
            <a:r>
              <a:rPr lang="el-GR" sz="2000" i="1" dirty="0"/>
              <a:t>. Της εκμυστηρευόταν όλες τις </a:t>
            </a:r>
            <a:r>
              <a:rPr lang="el-GR" sz="2000" b="1" i="1" dirty="0"/>
              <a:t>σκέψεις</a:t>
            </a:r>
            <a:r>
              <a:rPr lang="el-GR" sz="2000" i="1" dirty="0"/>
              <a:t>, τα </a:t>
            </a:r>
            <a:r>
              <a:rPr lang="el-GR" sz="2000" b="1" i="1" dirty="0"/>
              <a:t>συναισθήματα</a:t>
            </a:r>
            <a:r>
              <a:rPr lang="el-GR" sz="2000" i="1" dirty="0"/>
              <a:t> και τους </a:t>
            </a:r>
            <a:r>
              <a:rPr lang="el-GR" sz="2000" b="1" i="1" dirty="0"/>
              <a:t>προβληματισμούς</a:t>
            </a:r>
            <a:r>
              <a:rPr lang="el-GR" sz="2000" i="1" dirty="0"/>
              <a:t> του, ενώ εκείνη φαινόταν ότι </a:t>
            </a:r>
            <a:r>
              <a:rPr lang="el-GR" sz="2000" b="1" i="1" dirty="0"/>
              <a:t>ενδιαφερόταν πολύ για εκείνον</a:t>
            </a:r>
            <a:r>
              <a:rPr lang="el-GR" sz="2000" i="1" dirty="0"/>
              <a:t>. Έλεγαν ότι ήταν αδερφές ψυχές γιατί ταίριαζαν τόσο πολύ. Μάλιστα, είχαν κανονίσει και </a:t>
            </a:r>
            <a:r>
              <a:rPr lang="el-GR" sz="2000" b="1" i="1" dirty="0"/>
              <a:t>συνάντηση</a:t>
            </a:r>
            <a:r>
              <a:rPr lang="el-GR" sz="2000" i="1" dirty="0"/>
              <a:t> σε µ</a:t>
            </a:r>
            <a:r>
              <a:rPr lang="el-GR" sz="2000" i="1" dirty="0" err="1"/>
              <a:t>ια</a:t>
            </a:r>
            <a:r>
              <a:rPr lang="el-GR" sz="2000" i="1" dirty="0"/>
              <a:t> χώρα της Ευρώπης όταν θα ενηλικιωνόντουσαν.</a:t>
            </a:r>
          </a:p>
          <a:p>
            <a:pPr marL="0" indent="0">
              <a:buNone/>
            </a:pPr>
            <a:r>
              <a:rPr lang="el-GR" sz="2000" i="1" dirty="0"/>
              <a:t>Αφού ο Γιώργος δυσκολευόταν </a:t>
            </a:r>
            <a:r>
              <a:rPr lang="el-GR" sz="2000" i="1" dirty="0" err="1"/>
              <a:t>οικονοµικά</a:t>
            </a:r>
            <a:r>
              <a:rPr lang="el-GR" sz="2000" i="1" dirty="0"/>
              <a:t>, το κορίτσι θα κάλυπτε το εισιτήριό του. Όταν κάποια </a:t>
            </a:r>
            <a:r>
              <a:rPr lang="el-GR" sz="2000" i="1" dirty="0" err="1"/>
              <a:t>στιγµή</a:t>
            </a:r>
            <a:r>
              <a:rPr lang="el-GR" sz="2000" i="1" dirty="0"/>
              <a:t> εκείνη του ζήτησε να της στείλει κάποιες πιο προσωπικές φωτογραφίες για να γνωριστούν καλύτερα, ο Γιώργος τις έστειλε </a:t>
            </a:r>
            <a:r>
              <a:rPr lang="el-GR" sz="2000" b="1" i="1" dirty="0"/>
              <a:t>χωρίς ίχνος υποψίας</a:t>
            </a:r>
            <a:r>
              <a:rPr lang="el-GR" sz="2000" i="1" dirty="0"/>
              <a:t>. Στη συνέχεια και αφού πέρασαν 2 χρόνια </a:t>
            </a:r>
            <a:r>
              <a:rPr lang="el-GR" sz="2000" b="1" i="1" dirty="0"/>
              <a:t>αποδείχτηκε</a:t>
            </a:r>
            <a:r>
              <a:rPr lang="el-GR" sz="2000" i="1" dirty="0"/>
              <a:t> ότι το κορίτσι ήταν ένας </a:t>
            </a:r>
            <a:r>
              <a:rPr lang="el-GR" sz="2000" b="1" i="1" dirty="0"/>
              <a:t>ενήλικας</a:t>
            </a:r>
            <a:r>
              <a:rPr lang="el-GR" sz="2000" i="1" dirty="0"/>
              <a:t> που είχε σκοπό την </a:t>
            </a:r>
            <a:r>
              <a:rPr lang="el-GR" sz="2000" b="1" i="1" dirty="0"/>
              <a:t>εκμετάλλευση</a:t>
            </a:r>
            <a:r>
              <a:rPr lang="el-GR" sz="2000" i="1" dirty="0"/>
              <a:t> νέων παιδιών.</a:t>
            </a:r>
          </a:p>
          <a:p>
            <a:pPr marL="0" indent="0">
              <a:buNone/>
            </a:pPr>
            <a:endParaRPr lang="el-GR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1961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Συμβουλές για να παραμείνεις ασφαλής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sz="2000" dirty="0" err="1"/>
              <a:t>Θυµόµαστε</a:t>
            </a:r>
            <a:r>
              <a:rPr lang="el-GR" sz="2000" dirty="0"/>
              <a:t> πάντα ότι είναι εύκολο στο διαδίκτυο να πει κάποιος </a:t>
            </a:r>
            <a:r>
              <a:rPr lang="el-GR" sz="2000" b="1" dirty="0" err="1">
                <a:solidFill>
                  <a:srgbClr val="92D050"/>
                </a:solidFill>
              </a:rPr>
              <a:t>ψέµατα</a:t>
            </a:r>
            <a:r>
              <a:rPr lang="el-GR" sz="2000" dirty="0">
                <a:solidFill>
                  <a:srgbClr val="92D050"/>
                </a:solidFill>
              </a:rPr>
              <a:t> </a:t>
            </a:r>
            <a:r>
              <a:rPr lang="el-GR" sz="2000" dirty="0"/>
              <a:t>για το ποιος </a:t>
            </a:r>
            <a:r>
              <a:rPr lang="el-GR" sz="2000" dirty="0" err="1"/>
              <a:t>πραγµατικά</a:t>
            </a:r>
            <a:r>
              <a:rPr lang="el-GR" sz="2000" dirty="0"/>
              <a:t> είναι. 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000" dirty="0" err="1"/>
              <a:t>Είµαστε</a:t>
            </a:r>
            <a:r>
              <a:rPr lang="el-GR" sz="2000" dirty="0"/>
              <a:t> προσεκτικοί σχετικά με το ποιους αποδεχόμαστε ως </a:t>
            </a:r>
            <a:r>
              <a:rPr lang="el-GR" sz="2000" b="1" dirty="0">
                <a:solidFill>
                  <a:srgbClr val="92D050"/>
                </a:solidFill>
              </a:rPr>
              <a:t>“φίλους” </a:t>
            </a:r>
            <a:r>
              <a:rPr lang="el-GR" sz="2000" dirty="0"/>
              <a:t>και µε ποιους µ</a:t>
            </a:r>
            <a:r>
              <a:rPr lang="el-GR" sz="2000" dirty="0" err="1"/>
              <a:t>ιλάµε</a:t>
            </a:r>
            <a:r>
              <a:rPr lang="el-GR" sz="2000" dirty="0"/>
              <a:t> στο διαδίκτυο.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000" dirty="0"/>
              <a:t>Χρησιµοποιούµε τις </a:t>
            </a:r>
            <a:r>
              <a:rPr lang="el-GR" sz="2000" b="1" dirty="0">
                <a:solidFill>
                  <a:srgbClr val="92D050"/>
                </a:solidFill>
              </a:rPr>
              <a:t>ρυθμίσεις απορρήτου </a:t>
            </a:r>
            <a:r>
              <a:rPr lang="el-GR" sz="2000" dirty="0"/>
              <a:t>στους </a:t>
            </a:r>
            <a:r>
              <a:rPr lang="el-GR" sz="2000" dirty="0" err="1"/>
              <a:t>ιστοχώρους</a:t>
            </a:r>
            <a:r>
              <a:rPr lang="el-GR" sz="2000" dirty="0"/>
              <a:t> που επισκεπτόμαστε. Προσαρμόζουμε τις ρυθμίσεις, έτσι ώστε να µη βλέπουν όλοι το προφίλ µας ή τις φωτογραφίες µας! 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l-GR" sz="2000" dirty="0"/>
              <a:t>Δε βάζουμε </a:t>
            </a:r>
            <a:r>
              <a:rPr lang="el-GR" sz="2000" b="1" dirty="0">
                <a:solidFill>
                  <a:srgbClr val="92D050"/>
                </a:solidFill>
              </a:rPr>
              <a:t>προκλητικά</a:t>
            </a:r>
            <a:r>
              <a:rPr lang="el-GR" sz="2000" dirty="0">
                <a:solidFill>
                  <a:srgbClr val="92D050"/>
                </a:solidFill>
              </a:rPr>
              <a:t> </a:t>
            </a:r>
            <a:r>
              <a:rPr lang="el-GR" sz="2000" dirty="0"/>
              <a:t>ονόματα (</a:t>
            </a:r>
            <a:r>
              <a:rPr lang="el-GR" sz="2000" dirty="0" err="1"/>
              <a:t>username</a:t>
            </a:r>
            <a:r>
              <a:rPr lang="el-GR" sz="2000" dirty="0"/>
              <a:t>) στο προφίλ µας. 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l-GR" sz="2000" dirty="0"/>
              <a:t>Δεν </a:t>
            </a:r>
            <a:r>
              <a:rPr lang="el-GR" sz="2000" dirty="0" err="1"/>
              <a:t>κανονίζουµε</a:t>
            </a:r>
            <a:r>
              <a:rPr lang="el-GR" sz="2000" dirty="0"/>
              <a:t> </a:t>
            </a:r>
            <a:r>
              <a:rPr lang="el-GR" sz="2000" b="1" dirty="0">
                <a:solidFill>
                  <a:srgbClr val="92D050"/>
                </a:solidFill>
              </a:rPr>
              <a:t>ΠΟΤΕ συναντήσεις </a:t>
            </a:r>
            <a:r>
              <a:rPr lang="el-GR" sz="2000" dirty="0"/>
              <a:t>µε ανθρώπους που στην ουσία δεν γνωρίζουμε, </a:t>
            </a:r>
            <a:r>
              <a:rPr lang="el-GR" sz="2000" dirty="0" err="1"/>
              <a:t>ακόµα</a:t>
            </a:r>
            <a:r>
              <a:rPr lang="el-GR" sz="2000" dirty="0"/>
              <a:t> και αν έχουμε γίνει “φίλοι” στο διαδίκτυο. 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l-GR" sz="2000" dirty="0"/>
              <a:t>Δεν ανταλλάσσουμε ευαίσθητες προσωπικές </a:t>
            </a:r>
            <a:r>
              <a:rPr lang="el-GR" sz="2000" b="1" dirty="0">
                <a:solidFill>
                  <a:srgbClr val="92D050"/>
                </a:solidFill>
              </a:rPr>
              <a:t>πληροφορίες</a:t>
            </a:r>
            <a:r>
              <a:rPr lang="el-GR" sz="2000" dirty="0"/>
              <a:t> ή ακατάλληλα </a:t>
            </a:r>
            <a:r>
              <a:rPr lang="el-GR" sz="2000" b="1" dirty="0">
                <a:solidFill>
                  <a:srgbClr val="92D050"/>
                </a:solidFill>
              </a:rPr>
              <a:t>βίντεο</a:t>
            </a:r>
            <a:r>
              <a:rPr lang="el-GR" sz="2000" dirty="0">
                <a:solidFill>
                  <a:srgbClr val="92D050"/>
                </a:solidFill>
              </a:rPr>
              <a:t> </a:t>
            </a:r>
            <a:r>
              <a:rPr lang="el-GR" sz="2000" dirty="0"/>
              <a:t>και </a:t>
            </a:r>
            <a:r>
              <a:rPr lang="el-GR" sz="2000" b="1" dirty="0">
                <a:solidFill>
                  <a:srgbClr val="92D050"/>
                </a:solidFill>
              </a:rPr>
              <a:t>φωτογραφίες</a:t>
            </a:r>
            <a:r>
              <a:rPr lang="el-GR" sz="2000" dirty="0"/>
              <a:t>. Μπορούν να µ</a:t>
            </a:r>
            <a:r>
              <a:rPr lang="el-GR" sz="2000" dirty="0" err="1"/>
              <a:t>είνουν</a:t>
            </a:r>
            <a:r>
              <a:rPr lang="el-GR" sz="2000" dirty="0"/>
              <a:t> για πάντα στο διαδίκτυο και να διανεμηθούν στον οποιονδήποτε!</a:t>
            </a:r>
          </a:p>
          <a:p>
            <a:pPr marL="514350" indent="-514350">
              <a:buFont typeface="+mj-lt"/>
              <a:buAutoNum type="arabicPeriod"/>
            </a:pPr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50761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Συμβουλές για να παραμείνεις ασφαλής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7"/>
            </a:pPr>
            <a:r>
              <a:rPr lang="el-GR" sz="2000" dirty="0"/>
              <a:t>Δε δελεαζόμαστε ποτέ από τα </a:t>
            </a:r>
            <a:r>
              <a:rPr lang="el-GR" sz="2000" b="1" dirty="0">
                <a:solidFill>
                  <a:srgbClr val="92D050"/>
                </a:solidFill>
              </a:rPr>
              <a:t>χρήματα</a:t>
            </a:r>
            <a:r>
              <a:rPr lang="el-GR" sz="2000" dirty="0">
                <a:solidFill>
                  <a:srgbClr val="92D050"/>
                </a:solidFill>
              </a:rPr>
              <a:t> </a:t>
            </a:r>
            <a:r>
              <a:rPr lang="el-GR" sz="2000" dirty="0"/>
              <a:t>και τα </a:t>
            </a:r>
            <a:r>
              <a:rPr lang="el-GR" sz="2000" b="1" dirty="0">
                <a:solidFill>
                  <a:srgbClr val="92D050"/>
                </a:solidFill>
              </a:rPr>
              <a:t>δώρα</a:t>
            </a:r>
            <a:r>
              <a:rPr lang="el-GR" sz="2000" dirty="0"/>
              <a:t>. </a:t>
            </a:r>
            <a:r>
              <a:rPr lang="el-GR" sz="2000" dirty="0" err="1"/>
              <a:t>Ακόµα</a:t>
            </a:r>
            <a:r>
              <a:rPr lang="el-GR" sz="2000" dirty="0"/>
              <a:t> και αν κάποιος σε πληρώσει για να κάνεις κάτι ακατάλληλο, παραμένει να είναι κακοποίηση από εκείνον προς εσένα.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l-GR" sz="2000" dirty="0"/>
              <a:t>Ζητάμε τη </a:t>
            </a:r>
            <a:r>
              <a:rPr lang="el-GR" sz="2000" b="1" dirty="0">
                <a:solidFill>
                  <a:srgbClr val="92D050"/>
                </a:solidFill>
              </a:rPr>
              <a:t>συμβουλή </a:t>
            </a:r>
            <a:r>
              <a:rPr lang="el-GR" sz="2000" dirty="0">
                <a:solidFill>
                  <a:srgbClr val="002060"/>
                </a:solidFill>
              </a:rPr>
              <a:t>και την </a:t>
            </a:r>
            <a:r>
              <a:rPr lang="el-GR" sz="2000" b="1" dirty="0">
                <a:solidFill>
                  <a:srgbClr val="92D050"/>
                </a:solidFill>
              </a:rPr>
              <a:t>υποστήριξη </a:t>
            </a:r>
            <a:r>
              <a:rPr lang="el-GR" sz="2000" dirty="0">
                <a:solidFill>
                  <a:srgbClr val="002060"/>
                </a:solidFill>
              </a:rPr>
              <a:t>κάποιου</a:t>
            </a:r>
            <a:r>
              <a:rPr lang="el-GR" sz="2000" b="1" dirty="0">
                <a:solidFill>
                  <a:srgbClr val="002060"/>
                </a:solidFill>
              </a:rPr>
              <a:t> </a:t>
            </a:r>
            <a:r>
              <a:rPr lang="el-GR" sz="2000" b="1" dirty="0">
                <a:solidFill>
                  <a:srgbClr val="92D050"/>
                </a:solidFill>
              </a:rPr>
              <a:t>ενήλικα </a:t>
            </a:r>
            <a:r>
              <a:rPr lang="el-GR" sz="2000" dirty="0"/>
              <a:t>που ξέρουμε ότι µας αγαπάει και που εμπιστευόμαστε (π.χ. γονέα, καθηγητή). </a:t>
            </a:r>
            <a:r>
              <a:rPr lang="el-GR" sz="2000" dirty="0" err="1"/>
              <a:t>Ακόµα</a:t>
            </a:r>
            <a:r>
              <a:rPr lang="el-GR" sz="2000" dirty="0"/>
              <a:t> και αν νιώθουμε άσχημά </a:t>
            </a:r>
            <a:r>
              <a:rPr lang="el-GR" sz="2000" dirty="0" err="1"/>
              <a:t>γι΄αυτό</a:t>
            </a:r>
            <a:r>
              <a:rPr lang="el-GR" sz="2000" dirty="0"/>
              <a:t> όπως ντροπή, φόβο (ότι θα µου στερήσουν την πρόσβαση στο Διαδίκτυο ή ότι θα ου φωνάξουν), ή ενοχές ότι θα στεναχωρήσω πολύ τους γονείς µου, να </a:t>
            </a:r>
            <a:r>
              <a:rPr lang="el-GR" sz="2000" dirty="0" err="1"/>
              <a:t>θυµάµαι</a:t>
            </a:r>
            <a:r>
              <a:rPr lang="el-GR" sz="2000" dirty="0"/>
              <a:t> ότι η </a:t>
            </a:r>
            <a:r>
              <a:rPr lang="el-GR" sz="2000" dirty="0" err="1"/>
              <a:t>σωµατική</a:t>
            </a:r>
            <a:r>
              <a:rPr lang="el-GR" sz="2000" dirty="0"/>
              <a:t> µου και η ψυχική µου ακεραιότητα </a:t>
            </a:r>
            <a:r>
              <a:rPr lang="el-GR" sz="2000" dirty="0">
                <a:solidFill>
                  <a:srgbClr val="002060"/>
                </a:solidFill>
              </a:rPr>
              <a:t>είναι</a:t>
            </a:r>
            <a:r>
              <a:rPr lang="el-GR" sz="2000" b="1" dirty="0">
                <a:solidFill>
                  <a:srgbClr val="002060"/>
                </a:solidFill>
              </a:rPr>
              <a:t> </a:t>
            </a:r>
            <a:r>
              <a:rPr lang="el-GR" sz="2000" b="1" dirty="0">
                <a:solidFill>
                  <a:srgbClr val="92D050"/>
                </a:solidFill>
              </a:rPr>
              <a:t>προτεραιότητα </a:t>
            </a:r>
            <a:r>
              <a:rPr lang="el-GR" sz="2000" dirty="0"/>
              <a:t>και οφείλουμε εγώ και οι γονείς µου να την </a:t>
            </a:r>
            <a:r>
              <a:rPr lang="el-GR" sz="2000" b="1" dirty="0">
                <a:solidFill>
                  <a:srgbClr val="92D050"/>
                </a:solidFill>
              </a:rPr>
              <a:t>προστατεύουμε</a:t>
            </a:r>
            <a:r>
              <a:rPr lang="el-GR" sz="2000" dirty="0"/>
              <a:t>.</a:t>
            </a:r>
          </a:p>
          <a:p>
            <a:pPr marL="514350" indent="-514350">
              <a:buFont typeface="+mj-lt"/>
              <a:buAutoNum type="arabicPeriod" startAt="7"/>
            </a:pPr>
            <a:r>
              <a:rPr lang="el-GR" sz="2000" dirty="0"/>
              <a:t>Έχουμε στο νου µας ότι </a:t>
            </a:r>
            <a:r>
              <a:rPr lang="el-GR" sz="2000" dirty="0" err="1"/>
              <a:t>ακόµα</a:t>
            </a:r>
            <a:r>
              <a:rPr lang="el-GR" sz="2000" dirty="0"/>
              <a:t> και αν ο συνομιλητής µας στο διαδίκτυο είναι πραγματικά αυτός που φαίνεται (π.χ. τον έχουμε δει σε </a:t>
            </a:r>
            <a:r>
              <a:rPr lang="el-GR" sz="2000" dirty="0" err="1"/>
              <a:t>web</a:t>
            </a:r>
            <a:r>
              <a:rPr lang="el-GR" sz="2000" dirty="0"/>
              <a:t>-camera), υπάρχει πάντα η </a:t>
            </a:r>
            <a:r>
              <a:rPr lang="el-GR" sz="2000" b="1" dirty="0">
                <a:solidFill>
                  <a:srgbClr val="92D050"/>
                </a:solidFill>
              </a:rPr>
              <a:t>πιθανότητα</a:t>
            </a:r>
            <a:r>
              <a:rPr lang="el-GR" sz="2000" dirty="0">
                <a:solidFill>
                  <a:srgbClr val="92D050"/>
                </a:solidFill>
              </a:rPr>
              <a:t> </a:t>
            </a:r>
            <a:r>
              <a:rPr lang="el-GR" sz="2000" dirty="0"/>
              <a:t>να είναι µέλος ενός </a:t>
            </a:r>
            <a:r>
              <a:rPr lang="el-GR" sz="2000" b="1" dirty="0">
                <a:solidFill>
                  <a:srgbClr val="92D050"/>
                </a:solidFill>
              </a:rPr>
              <a:t>κυκλώματος</a:t>
            </a:r>
            <a:r>
              <a:rPr lang="el-GR" sz="2000" dirty="0">
                <a:solidFill>
                  <a:srgbClr val="92D050"/>
                </a:solidFill>
              </a:rPr>
              <a:t> </a:t>
            </a:r>
            <a:r>
              <a:rPr lang="el-GR" sz="2000" dirty="0"/>
              <a:t>(δόλωμα) που εκμεταλλεύεται παιδιά.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1409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Δεν ενδίδουμε σε κανένα εκβιασμό!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7418403"/>
              </p:ext>
            </p:extLst>
          </p:nvPr>
        </p:nvGraphicFramePr>
        <p:xfrm>
          <a:off x="413238" y="1543296"/>
          <a:ext cx="8102112" cy="4555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CEDE7-6E4D-4068-BBEE-DAA1B27CDCAF}" type="slidenum">
              <a:rPr lang="en-GB" smtClean="0"/>
              <a:pPr/>
              <a:t>13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43" t="50985" r="8781"/>
          <a:stretch/>
        </p:blipFill>
        <p:spPr>
          <a:xfrm rot="20030162">
            <a:off x="7406067" y="3368998"/>
            <a:ext cx="1646805" cy="201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8368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48408"/>
            <a:ext cx="9144000" cy="5785337"/>
          </a:xfrm>
          <a:prstGeom prst="rect">
            <a:avLst/>
          </a:prstGeom>
          <a:solidFill>
            <a:srgbClr val="59A1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5" t="38557"/>
          <a:stretch/>
        </p:blipFill>
        <p:spPr>
          <a:xfrm>
            <a:off x="4835768" y="684615"/>
            <a:ext cx="3262161" cy="285829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392008" y="6143136"/>
            <a:ext cx="2057400" cy="365125"/>
          </a:xfrm>
        </p:spPr>
        <p:txBody>
          <a:bodyPr/>
          <a:lstStyle/>
          <a:p>
            <a:fld id="{615CEDE7-6E4D-4068-BBEE-DAA1B27CDCAF}" type="slidenum">
              <a:rPr lang="en-GB" smtClean="0"/>
              <a:pPr/>
              <a:t>14</a:t>
            </a:fld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489" y="3972801"/>
            <a:ext cx="6501912" cy="1682119"/>
          </a:xfrm>
          <a:prstGeom prst="rect">
            <a:avLst/>
          </a:prstGeom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607" b="61433"/>
          <a:stretch/>
        </p:blipFill>
        <p:spPr>
          <a:xfrm>
            <a:off x="971551" y="796182"/>
            <a:ext cx="3705958" cy="243399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391525" y="6233580"/>
            <a:ext cx="752475" cy="624419"/>
          </a:xfrm>
          <a:prstGeom prst="rect">
            <a:avLst/>
          </a:prstGeom>
          <a:solidFill>
            <a:srgbClr val="155B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76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276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6324"/>
            <a:ext cx="9144000" cy="19485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2049"/>
            <a:ext cx="9144000" cy="14257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94989"/>
            <a:ext cx="9144000" cy="146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07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317</TotalTime>
  <Words>1224</Words>
  <Application>Microsoft Office PowerPoint</Application>
  <PresentationFormat>Προβολή στην οθόνη (4:3)</PresentationFormat>
  <Paragraphs>86</Paragraphs>
  <Slides>15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21" baseType="lpstr">
      <vt:lpstr>Arial</vt:lpstr>
      <vt:lpstr>Bookman Old Style</vt:lpstr>
      <vt:lpstr>Calibri</vt:lpstr>
      <vt:lpstr>Calibri Light</vt:lpstr>
      <vt:lpstr>Open Sans</vt:lpstr>
      <vt:lpstr>Office Theme</vt:lpstr>
      <vt:lpstr>Παρουσίαση του PowerPoint</vt:lpstr>
      <vt:lpstr>Τι είναι το Grooming ;</vt:lpstr>
      <vt:lpstr>Μέθοδοι που χρησιμοποιούν οι Groomers</vt:lpstr>
      <vt:lpstr>Που μπορεί να συμβεί ;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Ας δούμε ένα παράδειγμα…</vt:lpstr>
      <vt:lpstr>Συμβουλές για να παραμείνεις ασφαλής</vt:lpstr>
      <vt:lpstr>Συμβουλές για να παραμείνεις ασφαλής</vt:lpstr>
      <vt:lpstr>Δεν ενδίδουμε σε κανένα εκβιασμό!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EVANGELIA DASKALAKI</dc:creator>
  <cp:lastModifiedBy>Marieva Karkanaki</cp:lastModifiedBy>
  <cp:revision>60</cp:revision>
  <dcterms:created xsi:type="dcterms:W3CDTF">2017-02-20T07:48:45Z</dcterms:created>
  <dcterms:modified xsi:type="dcterms:W3CDTF">2019-11-15T11:25:16Z</dcterms:modified>
</cp:coreProperties>
</file>