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4630400" cy="8229600"/>
  <p:notesSz cx="8229600" cy="14630400"/>
  <p:embeddedFontLst>
    <p:embeddedFont>
      <p:font typeface="Red Hat Text" panose="020B0604020202020204" charset="0"/>
      <p:regular r:id="rId18"/>
    </p:embeddedFont>
    <p:embeddedFont>
      <p:font typeface="Roboto Light" panose="02000000000000000000" pitchFamily="2" charset="0"/>
      <p:regular r:id="rId19"/>
      <p:italic r:id="rId20"/>
    </p:embeddedFont>
  </p:embeddedFont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53" d="100"/>
          <a:sy n="53" d="100"/>
        </p:scale>
        <p:origin x="74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241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2911554"/>
            <a:ext cx="4928354" cy="615910"/>
          </a:xfrm>
          <a:prstGeom prst="rect">
            <a:avLst/>
          </a:prstGeom>
          <a:noFill/>
          <a:ln/>
        </p:spPr>
        <p:txBody>
          <a:bodyPr wrap="none" lIns="0" tIns="0" rIns="0" bIns="0" rtlCol="0" anchor="t"/>
          <a:lstStyle/>
          <a:p>
            <a:pPr marL="0" indent="0" algn="l">
              <a:lnSpc>
                <a:spcPts val="4850"/>
              </a:lnSpc>
              <a:buNone/>
            </a:pPr>
            <a:r>
              <a:rPr lang="en-US" sz="3850" dirty="0">
                <a:solidFill>
                  <a:srgbClr val="1F1E1E"/>
                </a:solidFill>
                <a:latin typeface="Red Hat Text" pitchFamily="34" charset="0"/>
                <a:ea typeface="Red Hat Text" pitchFamily="34" charset="-122"/>
                <a:cs typeface="Red Hat Text" pitchFamily="34" charset="-120"/>
              </a:rPr>
              <a:t>Πολιτική Φιλοσοφία</a:t>
            </a:r>
            <a:endParaRPr lang="en-US" sz="3850" dirty="0"/>
          </a:p>
        </p:txBody>
      </p:sp>
      <p:sp>
        <p:nvSpPr>
          <p:cNvPr id="4" name="Text 1"/>
          <p:cNvSpPr/>
          <p:nvPr/>
        </p:nvSpPr>
        <p:spPr>
          <a:xfrm>
            <a:off x="6324124" y="3841552"/>
            <a:ext cx="7468553" cy="335042"/>
          </a:xfrm>
          <a:prstGeom prst="rect">
            <a:avLst/>
          </a:prstGeom>
          <a:noFill/>
          <a:ln/>
        </p:spPr>
        <p:txBody>
          <a:bodyPr wrap="none" lIns="0" tIns="0" rIns="0" bIns="0" rtlCol="0" anchor="t"/>
          <a:lstStyle/>
          <a:p>
            <a:pPr marL="0" indent="0" algn="l">
              <a:lnSpc>
                <a:spcPts val="2600"/>
              </a:lnSpc>
              <a:buNone/>
            </a:pPr>
            <a:r>
              <a:rPr lang="en-US" sz="1600" dirty="0">
                <a:solidFill>
                  <a:srgbClr val="3B3535"/>
                </a:solidFill>
                <a:latin typeface="Roboto Light" pitchFamily="34" charset="0"/>
                <a:ea typeface="Roboto Light" pitchFamily="34" charset="-122"/>
                <a:cs typeface="Roboto Light" pitchFamily="34" charset="-120"/>
              </a:rPr>
              <a:t>Δίκαιο, Εξουσία και Δημοκρατία</a:t>
            </a:r>
            <a:endParaRPr lang="en-US" sz="1600" dirty="0"/>
          </a:p>
        </p:txBody>
      </p:sp>
      <p:sp>
        <p:nvSpPr>
          <p:cNvPr id="5" name="Text 2"/>
          <p:cNvSpPr/>
          <p:nvPr/>
        </p:nvSpPr>
        <p:spPr>
          <a:xfrm>
            <a:off x="6324124" y="4412218"/>
            <a:ext cx="7468553" cy="335042"/>
          </a:xfrm>
          <a:prstGeom prst="rect">
            <a:avLst/>
          </a:prstGeom>
          <a:noFill/>
          <a:ln/>
        </p:spPr>
        <p:txBody>
          <a:bodyPr wrap="none" lIns="0" tIns="0" rIns="0" bIns="0" rtlCol="0" anchor="t"/>
          <a:lstStyle/>
          <a:p>
            <a:pPr marL="0" indent="0" algn="l">
              <a:lnSpc>
                <a:spcPts val="2600"/>
              </a:lnSpc>
              <a:buNone/>
            </a:pPr>
            <a:r>
              <a:rPr lang="en-US" sz="1600" dirty="0">
                <a:solidFill>
                  <a:srgbClr val="3B3535"/>
                </a:solidFill>
                <a:latin typeface="Roboto Light" pitchFamily="34" charset="0"/>
                <a:ea typeface="Roboto Light" pitchFamily="34" charset="-122"/>
                <a:cs typeface="Roboto Light" pitchFamily="34" charset="-120"/>
              </a:rPr>
              <a:t>ΓΕΛ Καλλονής - Β΄ Λυκείου</a:t>
            </a:r>
            <a:endParaRPr lang="en-US" sz="1600" dirty="0"/>
          </a:p>
        </p:txBody>
      </p:sp>
      <p:sp>
        <p:nvSpPr>
          <p:cNvPr id="6" name="Text 3"/>
          <p:cNvSpPr/>
          <p:nvPr/>
        </p:nvSpPr>
        <p:spPr>
          <a:xfrm>
            <a:off x="6324124" y="4982885"/>
            <a:ext cx="7468553" cy="335042"/>
          </a:xfrm>
          <a:prstGeom prst="rect">
            <a:avLst/>
          </a:prstGeom>
          <a:noFill/>
          <a:ln/>
        </p:spPr>
        <p:txBody>
          <a:bodyPr wrap="none" lIns="0" tIns="0" rIns="0" bIns="0" rtlCol="0" anchor="t"/>
          <a:lstStyle/>
          <a:p>
            <a:pPr marL="0" indent="0" algn="l">
              <a:lnSpc>
                <a:spcPts val="2600"/>
              </a:lnSpc>
              <a:buNone/>
            </a:pPr>
            <a:r>
              <a:rPr lang="en-US" sz="1600" dirty="0">
                <a:solidFill>
                  <a:srgbClr val="3B3535"/>
                </a:solidFill>
                <a:latin typeface="Roboto Light" pitchFamily="34" charset="0"/>
                <a:ea typeface="Roboto Light" pitchFamily="34" charset="-122"/>
                <a:cs typeface="Roboto Light" pitchFamily="34" charset="-120"/>
              </a:rPr>
              <a:t>Καθηγητής: Σταύρος Καραβασίλης</a:t>
            </a:r>
            <a:endParaRPr lang="en-US" sz="1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2062520" y="580192"/>
            <a:ext cx="5305544" cy="454223"/>
          </a:xfrm>
          <a:prstGeom prst="rect">
            <a:avLst/>
          </a:prstGeom>
          <a:noFill/>
          <a:ln/>
        </p:spPr>
        <p:txBody>
          <a:bodyPr wrap="none" lIns="0" tIns="0" rIns="0" bIns="0" rtlCol="0" anchor="t"/>
          <a:lstStyle/>
          <a:p>
            <a:pPr marL="0" indent="0" algn="l">
              <a:lnSpc>
                <a:spcPts val="3550"/>
              </a:lnSpc>
              <a:buNone/>
            </a:pPr>
            <a:r>
              <a:rPr lang="en-US" sz="2850" dirty="0">
                <a:solidFill>
                  <a:srgbClr val="1F1E1E"/>
                </a:solidFill>
                <a:latin typeface="Red Hat Text" pitchFamily="34" charset="0"/>
                <a:ea typeface="Red Hat Text" pitchFamily="34" charset="-122"/>
                <a:cs typeface="Red Hat Text" pitchFamily="34" charset="-120"/>
              </a:rPr>
              <a:t>Δημοκρατία: Θεωρία και Πράξη</a:t>
            </a:r>
            <a:endParaRPr lang="en-US" sz="2850" dirty="0"/>
          </a:p>
        </p:txBody>
      </p:sp>
      <p:sp>
        <p:nvSpPr>
          <p:cNvPr id="3" name="Text 1"/>
          <p:cNvSpPr/>
          <p:nvPr/>
        </p:nvSpPr>
        <p:spPr>
          <a:xfrm>
            <a:off x="2062520" y="1343144"/>
            <a:ext cx="10505242" cy="617458"/>
          </a:xfrm>
          <a:prstGeom prst="rect">
            <a:avLst/>
          </a:prstGeom>
          <a:noFill/>
          <a:ln/>
        </p:spPr>
        <p:txBody>
          <a:bodyPr wrap="square" lIns="0" tIns="0" rIns="0" bIns="0" rtlCol="0" anchor="t"/>
          <a:lstStyle/>
          <a:p>
            <a:pPr marL="0" indent="0" algn="l">
              <a:lnSpc>
                <a:spcPts val="2400"/>
              </a:lnSpc>
              <a:buNone/>
            </a:pPr>
            <a:r>
              <a:rPr lang="en-US" sz="1500" dirty="0">
                <a:solidFill>
                  <a:srgbClr val="3B3535"/>
                </a:solidFill>
                <a:latin typeface="Roboto Light" pitchFamily="34" charset="0"/>
                <a:ea typeface="Roboto Light" pitchFamily="34" charset="-122"/>
                <a:cs typeface="Roboto Light" pitchFamily="34" charset="-120"/>
              </a:rPr>
              <a:t>Η δημοκρατία είναι περισσότερο από ένα πολιτικό σύστημα – είναι ένα σύνολο αξιών και πρακτικών που στοχεύουν στην αυτοδιοίκηση του λαού. Αλλά τι σημαίνει πραγματικά δημοκρατία;</a:t>
            </a:r>
            <a:endParaRPr lang="en-US" sz="1500" dirty="0"/>
          </a:p>
        </p:txBody>
      </p:sp>
      <p:sp>
        <p:nvSpPr>
          <p:cNvPr id="4" name="Shape 2"/>
          <p:cNvSpPr/>
          <p:nvPr/>
        </p:nvSpPr>
        <p:spPr>
          <a:xfrm>
            <a:off x="2062520" y="2134314"/>
            <a:ext cx="5175409" cy="2526030"/>
          </a:xfrm>
          <a:prstGeom prst="roundRect">
            <a:avLst>
              <a:gd name="adj" fmla="val 917"/>
            </a:avLst>
          </a:prstGeom>
          <a:solidFill>
            <a:srgbClr val="F3E8E8"/>
          </a:solidFill>
          <a:ln/>
        </p:spPr>
      </p:sp>
      <p:sp>
        <p:nvSpPr>
          <p:cNvPr id="5" name="Shape 3"/>
          <p:cNvSpPr/>
          <p:nvPr/>
        </p:nvSpPr>
        <p:spPr>
          <a:xfrm>
            <a:off x="2216825" y="2288619"/>
            <a:ext cx="463153" cy="463153"/>
          </a:xfrm>
          <a:prstGeom prst="roundRect">
            <a:avLst>
              <a:gd name="adj" fmla="val 19740962"/>
            </a:avLst>
          </a:prstGeom>
          <a:solidFill>
            <a:srgbClr val="F5A3A3"/>
          </a:solidFill>
          <a:ln/>
        </p:spPr>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44222" y="2416016"/>
            <a:ext cx="208359" cy="208359"/>
          </a:xfrm>
          <a:prstGeom prst="rect">
            <a:avLst/>
          </a:prstGeom>
        </p:spPr>
      </p:pic>
      <p:sp>
        <p:nvSpPr>
          <p:cNvPr id="7" name="Text 4"/>
          <p:cNvSpPr/>
          <p:nvPr/>
        </p:nvSpPr>
        <p:spPr>
          <a:xfrm>
            <a:off x="2216825" y="2906078"/>
            <a:ext cx="2179915" cy="272415"/>
          </a:xfrm>
          <a:prstGeom prst="rect">
            <a:avLst/>
          </a:prstGeom>
          <a:noFill/>
          <a:ln/>
        </p:spPr>
        <p:txBody>
          <a:bodyPr wrap="none" lIns="0" tIns="0" rIns="0" bIns="0" rtlCol="0" anchor="t"/>
          <a:lstStyle/>
          <a:p>
            <a:pPr marL="0" indent="0" algn="l">
              <a:lnSpc>
                <a:spcPts val="2100"/>
              </a:lnSpc>
              <a:buNone/>
            </a:pPr>
            <a:r>
              <a:rPr lang="en-US" sz="1700" dirty="0">
                <a:solidFill>
                  <a:srgbClr val="3B3535"/>
                </a:solidFill>
                <a:latin typeface="Red Hat Text" pitchFamily="34" charset="0"/>
                <a:ea typeface="Red Hat Text" pitchFamily="34" charset="-122"/>
                <a:cs typeface="Red Hat Text" pitchFamily="34" charset="-120"/>
              </a:rPr>
              <a:t>Λαϊκή Κυριαρχία</a:t>
            </a:r>
            <a:endParaRPr lang="en-US" sz="1700" dirty="0"/>
          </a:p>
        </p:txBody>
      </p:sp>
      <p:sp>
        <p:nvSpPr>
          <p:cNvPr id="8" name="Text 5"/>
          <p:cNvSpPr/>
          <p:nvPr/>
        </p:nvSpPr>
        <p:spPr>
          <a:xfrm>
            <a:off x="2216825" y="3271123"/>
            <a:ext cx="4866799" cy="1234916"/>
          </a:xfrm>
          <a:prstGeom prst="rect">
            <a:avLst/>
          </a:prstGeom>
          <a:noFill/>
          <a:ln/>
        </p:spPr>
        <p:txBody>
          <a:bodyPr wrap="square" lIns="0" tIns="0" rIns="0" bIns="0" rtlCol="0" anchor="t"/>
          <a:lstStyle/>
          <a:p>
            <a:pPr marL="0" indent="0" algn="l">
              <a:lnSpc>
                <a:spcPts val="2400"/>
              </a:lnSpc>
              <a:buNone/>
            </a:pPr>
            <a:r>
              <a:rPr lang="en-US" sz="1500" dirty="0">
                <a:solidFill>
                  <a:srgbClr val="3B3535"/>
                </a:solidFill>
                <a:latin typeface="Roboto Light" pitchFamily="34" charset="0"/>
                <a:ea typeface="Roboto Light" pitchFamily="34" charset="-122"/>
                <a:cs typeface="Roboto Light" pitchFamily="34" charset="-120"/>
              </a:rPr>
              <a:t>Η εξουσία ανήκει στο λαό, που την ασκεί μέσω της ψήφου. Κάθε πολίτης έχει ίση φωνή στη λήψη αποφάσεων. Αυτή η αρχή διακρίνει τη δημοκρατία από όλες τις άλλες μορφές διακυβέρνησης.</a:t>
            </a:r>
            <a:endParaRPr lang="en-US" sz="1500" dirty="0"/>
          </a:p>
        </p:txBody>
      </p:sp>
      <p:sp>
        <p:nvSpPr>
          <p:cNvPr id="9" name="Shape 6"/>
          <p:cNvSpPr/>
          <p:nvPr/>
        </p:nvSpPr>
        <p:spPr>
          <a:xfrm>
            <a:off x="7392233" y="2134314"/>
            <a:ext cx="5175528" cy="2526030"/>
          </a:xfrm>
          <a:prstGeom prst="roundRect">
            <a:avLst>
              <a:gd name="adj" fmla="val 917"/>
            </a:avLst>
          </a:prstGeom>
          <a:solidFill>
            <a:srgbClr val="F3E8E8"/>
          </a:solidFill>
          <a:ln/>
        </p:spPr>
      </p:sp>
      <p:sp>
        <p:nvSpPr>
          <p:cNvPr id="10" name="Shape 7"/>
          <p:cNvSpPr/>
          <p:nvPr/>
        </p:nvSpPr>
        <p:spPr>
          <a:xfrm>
            <a:off x="7546538" y="2288619"/>
            <a:ext cx="463153" cy="463153"/>
          </a:xfrm>
          <a:prstGeom prst="roundRect">
            <a:avLst>
              <a:gd name="adj" fmla="val 19740962"/>
            </a:avLst>
          </a:prstGeom>
          <a:solidFill>
            <a:srgbClr val="F5A3A3"/>
          </a:solidFill>
          <a:ln/>
        </p:spPr>
      </p:sp>
      <p:pic>
        <p:nvPicPr>
          <p:cNvPr id="11"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73935" y="2416016"/>
            <a:ext cx="208359" cy="208359"/>
          </a:xfrm>
          <a:prstGeom prst="rect">
            <a:avLst/>
          </a:prstGeom>
        </p:spPr>
      </p:pic>
      <p:sp>
        <p:nvSpPr>
          <p:cNvPr id="12" name="Text 8"/>
          <p:cNvSpPr/>
          <p:nvPr/>
        </p:nvSpPr>
        <p:spPr>
          <a:xfrm>
            <a:off x="7546538" y="2906078"/>
            <a:ext cx="2179915" cy="272415"/>
          </a:xfrm>
          <a:prstGeom prst="rect">
            <a:avLst/>
          </a:prstGeom>
          <a:noFill/>
          <a:ln/>
        </p:spPr>
        <p:txBody>
          <a:bodyPr wrap="none" lIns="0" tIns="0" rIns="0" bIns="0" rtlCol="0" anchor="t"/>
          <a:lstStyle/>
          <a:p>
            <a:pPr marL="0" indent="0" algn="l">
              <a:lnSpc>
                <a:spcPts val="2100"/>
              </a:lnSpc>
              <a:buNone/>
            </a:pPr>
            <a:r>
              <a:rPr lang="en-US" sz="1700" dirty="0">
                <a:solidFill>
                  <a:srgbClr val="3B3535"/>
                </a:solidFill>
                <a:latin typeface="Red Hat Text" pitchFamily="34" charset="0"/>
                <a:ea typeface="Red Hat Text" pitchFamily="34" charset="-122"/>
                <a:cs typeface="Red Hat Text" pitchFamily="34" charset="-120"/>
              </a:rPr>
              <a:t>Πολιτική Ισότητα</a:t>
            </a:r>
            <a:endParaRPr lang="en-US" sz="1700" dirty="0"/>
          </a:p>
        </p:txBody>
      </p:sp>
      <p:sp>
        <p:nvSpPr>
          <p:cNvPr id="13" name="Text 9"/>
          <p:cNvSpPr/>
          <p:nvPr/>
        </p:nvSpPr>
        <p:spPr>
          <a:xfrm>
            <a:off x="7546538" y="3271123"/>
            <a:ext cx="4866918" cy="1234916"/>
          </a:xfrm>
          <a:prstGeom prst="rect">
            <a:avLst/>
          </a:prstGeom>
          <a:noFill/>
          <a:ln/>
        </p:spPr>
        <p:txBody>
          <a:bodyPr wrap="square" lIns="0" tIns="0" rIns="0" bIns="0" rtlCol="0" anchor="t"/>
          <a:lstStyle/>
          <a:p>
            <a:pPr marL="0" indent="0" algn="l">
              <a:lnSpc>
                <a:spcPts val="2400"/>
              </a:lnSpc>
              <a:buNone/>
            </a:pPr>
            <a:r>
              <a:rPr lang="en-US" sz="1500" dirty="0">
                <a:solidFill>
                  <a:srgbClr val="3B3535"/>
                </a:solidFill>
                <a:latin typeface="Roboto Light" pitchFamily="34" charset="0"/>
                <a:ea typeface="Roboto Light" pitchFamily="34" charset="-122"/>
                <a:cs typeface="Roboto Light" pitchFamily="34" charset="-120"/>
              </a:rPr>
              <a:t>Όλοι οι πολίτες είναι ίσοι ενώπιον του νόμου και έχουν ίσα πολιτικά δικαιώματα, ανεξάρτητα από την κοινωνική τους θέση, τον πλούτο ή την εκπαίδευσή τους. Η ισονομία είναι η καρδιά της δημοκρατίας.</a:t>
            </a:r>
            <a:endParaRPr lang="en-US" sz="1500" dirty="0"/>
          </a:p>
        </p:txBody>
      </p:sp>
      <p:sp>
        <p:nvSpPr>
          <p:cNvPr id="14" name="Shape 10"/>
          <p:cNvSpPr/>
          <p:nvPr/>
        </p:nvSpPr>
        <p:spPr>
          <a:xfrm>
            <a:off x="2062520" y="4814649"/>
            <a:ext cx="5175409" cy="2834759"/>
          </a:xfrm>
          <a:prstGeom prst="roundRect">
            <a:avLst>
              <a:gd name="adj" fmla="val 817"/>
            </a:avLst>
          </a:prstGeom>
          <a:solidFill>
            <a:srgbClr val="F3E8E8"/>
          </a:solidFill>
          <a:ln/>
        </p:spPr>
      </p:sp>
      <p:sp>
        <p:nvSpPr>
          <p:cNvPr id="15" name="Shape 11"/>
          <p:cNvSpPr/>
          <p:nvPr/>
        </p:nvSpPr>
        <p:spPr>
          <a:xfrm>
            <a:off x="2216825" y="4968954"/>
            <a:ext cx="463153" cy="463153"/>
          </a:xfrm>
          <a:prstGeom prst="roundRect">
            <a:avLst>
              <a:gd name="adj" fmla="val 19740962"/>
            </a:avLst>
          </a:prstGeom>
          <a:solidFill>
            <a:srgbClr val="F5A3A3"/>
          </a:solidFill>
          <a:ln/>
        </p:spPr>
      </p:sp>
      <p:pic>
        <p:nvPicPr>
          <p:cNvPr id="16"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44222" y="5096351"/>
            <a:ext cx="208359" cy="208359"/>
          </a:xfrm>
          <a:prstGeom prst="rect">
            <a:avLst/>
          </a:prstGeom>
        </p:spPr>
      </p:pic>
      <p:sp>
        <p:nvSpPr>
          <p:cNvPr id="17" name="Text 12"/>
          <p:cNvSpPr/>
          <p:nvPr/>
        </p:nvSpPr>
        <p:spPr>
          <a:xfrm>
            <a:off x="2216825" y="5586413"/>
            <a:ext cx="2179915" cy="272415"/>
          </a:xfrm>
          <a:prstGeom prst="rect">
            <a:avLst/>
          </a:prstGeom>
          <a:noFill/>
          <a:ln/>
        </p:spPr>
        <p:txBody>
          <a:bodyPr wrap="none" lIns="0" tIns="0" rIns="0" bIns="0" rtlCol="0" anchor="t"/>
          <a:lstStyle/>
          <a:p>
            <a:pPr marL="0" indent="0" algn="l">
              <a:lnSpc>
                <a:spcPts val="2100"/>
              </a:lnSpc>
              <a:buNone/>
            </a:pPr>
            <a:r>
              <a:rPr lang="en-US" sz="1700" dirty="0">
                <a:solidFill>
                  <a:srgbClr val="3B3535"/>
                </a:solidFill>
                <a:latin typeface="Red Hat Text" pitchFamily="34" charset="0"/>
                <a:ea typeface="Red Hat Text" pitchFamily="34" charset="-122"/>
                <a:cs typeface="Red Hat Text" pitchFamily="34" charset="-120"/>
              </a:rPr>
              <a:t>Ελευθερία Έκφρασης</a:t>
            </a:r>
            <a:endParaRPr lang="en-US" sz="1700" dirty="0"/>
          </a:p>
        </p:txBody>
      </p:sp>
      <p:sp>
        <p:nvSpPr>
          <p:cNvPr id="18" name="Text 13"/>
          <p:cNvSpPr/>
          <p:nvPr/>
        </p:nvSpPr>
        <p:spPr>
          <a:xfrm>
            <a:off x="2216825" y="5951458"/>
            <a:ext cx="4866799" cy="1543645"/>
          </a:xfrm>
          <a:prstGeom prst="rect">
            <a:avLst/>
          </a:prstGeom>
          <a:noFill/>
          <a:ln/>
        </p:spPr>
        <p:txBody>
          <a:bodyPr wrap="square" lIns="0" tIns="0" rIns="0" bIns="0" rtlCol="0" anchor="t"/>
          <a:lstStyle/>
          <a:p>
            <a:pPr marL="0" indent="0" algn="l">
              <a:lnSpc>
                <a:spcPts val="2400"/>
              </a:lnSpc>
              <a:buNone/>
            </a:pPr>
            <a:r>
              <a:rPr lang="en-US" sz="1500" dirty="0">
                <a:solidFill>
                  <a:srgbClr val="3B3535"/>
                </a:solidFill>
                <a:latin typeface="Roboto Light" pitchFamily="34" charset="0"/>
                <a:ea typeface="Roboto Light" pitchFamily="34" charset="-122"/>
                <a:cs typeface="Roboto Light" pitchFamily="34" charset="-120"/>
              </a:rPr>
              <a:t>Η ελεύθερη ανταλλαγή ιδεών είναι απαραίτητη για τη δημοκρατία. Οι πολίτες πρέπει να μπορούν να εκφράζουν τις απόψεις τους, να κριτικάρουν την κυβέρνηση και να συζητούν ανοιχτά χωρίς φόβο τιμωρίας.</a:t>
            </a:r>
            <a:endParaRPr lang="en-US" sz="1500" dirty="0"/>
          </a:p>
        </p:txBody>
      </p:sp>
      <p:sp>
        <p:nvSpPr>
          <p:cNvPr id="19" name="Shape 14"/>
          <p:cNvSpPr/>
          <p:nvPr/>
        </p:nvSpPr>
        <p:spPr>
          <a:xfrm>
            <a:off x="7392233" y="4814649"/>
            <a:ext cx="5175528" cy="2834759"/>
          </a:xfrm>
          <a:prstGeom prst="roundRect">
            <a:avLst>
              <a:gd name="adj" fmla="val 817"/>
            </a:avLst>
          </a:prstGeom>
          <a:solidFill>
            <a:srgbClr val="F3E8E8"/>
          </a:solidFill>
          <a:ln/>
        </p:spPr>
      </p:sp>
      <p:sp>
        <p:nvSpPr>
          <p:cNvPr id="20" name="Shape 15"/>
          <p:cNvSpPr/>
          <p:nvPr/>
        </p:nvSpPr>
        <p:spPr>
          <a:xfrm>
            <a:off x="7546538" y="4968954"/>
            <a:ext cx="463153" cy="463153"/>
          </a:xfrm>
          <a:prstGeom prst="roundRect">
            <a:avLst>
              <a:gd name="adj" fmla="val 19740962"/>
            </a:avLst>
          </a:prstGeom>
          <a:solidFill>
            <a:srgbClr val="F5A3A3"/>
          </a:solidFill>
          <a:ln/>
        </p:spPr>
      </p:sp>
      <p:pic>
        <p:nvPicPr>
          <p:cNvPr id="21"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73935" y="5096351"/>
            <a:ext cx="208359" cy="208359"/>
          </a:xfrm>
          <a:prstGeom prst="rect">
            <a:avLst/>
          </a:prstGeom>
        </p:spPr>
      </p:pic>
      <p:sp>
        <p:nvSpPr>
          <p:cNvPr id="22" name="Text 16"/>
          <p:cNvSpPr/>
          <p:nvPr/>
        </p:nvSpPr>
        <p:spPr>
          <a:xfrm>
            <a:off x="7546538" y="5586413"/>
            <a:ext cx="2179915" cy="272415"/>
          </a:xfrm>
          <a:prstGeom prst="rect">
            <a:avLst/>
          </a:prstGeom>
          <a:noFill/>
          <a:ln/>
        </p:spPr>
        <p:txBody>
          <a:bodyPr wrap="none" lIns="0" tIns="0" rIns="0" bIns="0" rtlCol="0" anchor="t"/>
          <a:lstStyle/>
          <a:p>
            <a:pPr marL="0" indent="0" algn="l">
              <a:lnSpc>
                <a:spcPts val="2100"/>
              </a:lnSpc>
              <a:buNone/>
            </a:pPr>
            <a:r>
              <a:rPr lang="en-US" sz="1700" dirty="0">
                <a:solidFill>
                  <a:srgbClr val="3B3535"/>
                </a:solidFill>
                <a:latin typeface="Red Hat Text" pitchFamily="34" charset="0"/>
                <a:ea typeface="Red Hat Text" pitchFamily="34" charset="-122"/>
                <a:cs typeface="Red Hat Text" pitchFamily="34" charset="-120"/>
              </a:rPr>
              <a:t>Συμμετοχή</a:t>
            </a:r>
            <a:endParaRPr lang="en-US" sz="1700" dirty="0"/>
          </a:p>
        </p:txBody>
      </p:sp>
      <p:sp>
        <p:nvSpPr>
          <p:cNvPr id="23" name="Text 17"/>
          <p:cNvSpPr/>
          <p:nvPr/>
        </p:nvSpPr>
        <p:spPr>
          <a:xfrm>
            <a:off x="7546538" y="5951458"/>
            <a:ext cx="4866918" cy="1234916"/>
          </a:xfrm>
          <a:prstGeom prst="rect">
            <a:avLst/>
          </a:prstGeom>
          <a:noFill/>
          <a:ln/>
        </p:spPr>
        <p:txBody>
          <a:bodyPr wrap="square" lIns="0" tIns="0" rIns="0" bIns="0" rtlCol="0" anchor="t"/>
          <a:lstStyle/>
          <a:p>
            <a:pPr marL="0" indent="0" algn="l">
              <a:lnSpc>
                <a:spcPts val="2400"/>
              </a:lnSpc>
              <a:buNone/>
            </a:pPr>
            <a:r>
              <a:rPr lang="en-US" sz="1500" dirty="0">
                <a:solidFill>
                  <a:srgbClr val="3B3535"/>
                </a:solidFill>
                <a:latin typeface="Roboto Light" pitchFamily="34" charset="0"/>
                <a:ea typeface="Roboto Light" pitchFamily="34" charset="-122"/>
                <a:cs typeface="Roboto Light" pitchFamily="34" charset="-120"/>
              </a:rPr>
              <a:t>Η δημοκρατία απαιτεί ενεργούς πολίτες που συμμετέχουν στη δημόσια ζωή – ψηφίζουν, συζητούν, διαμαρτύρονται, οργανώνονται. Η απάθεια είναι η μεγαλύτερη απειλή για τη δημοκρατία.</a:t>
            </a:r>
            <a:endParaRPr lang="en-US" sz="15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Shape 0"/>
          <p:cNvSpPr/>
          <p:nvPr/>
        </p:nvSpPr>
        <p:spPr>
          <a:xfrm>
            <a:off x="2495669" y="389573"/>
            <a:ext cx="1494473" cy="266105"/>
          </a:xfrm>
          <a:prstGeom prst="roundRect">
            <a:avLst>
              <a:gd name="adj" fmla="val 6389"/>
            </a:avLst>
          </a:prstGeom>
          <a:solidFill>
            <a:srgbClr val="FAD1D1"/>
          </a:solidFill>
          <a:ln/>
        </p:spPr>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80561" y="466011"/>
            <a:ext cx="113228" cy="113228"/>
          </a:xfrm>
          <a:prstGeom prst="rect">
            <a:avLst/>
          </a:prstGeom>
        </p:spPr>
      </p:pic>
      <p:sp>
        <p:nvSpPr>
          <p:cNvPr id="4" name="Text 1"/>
          <p:cNvSpPr/>
          <p:nvPr/>
        </p:nvSpPr>
        <p:spPr>
          <a:xfrm>
            <a:off x="2750344" y="431959"/>
            <a:ext cx="1154906" cy="181332"/>
          </a:xfrm>
          <a:prstGeom prst="rect">
            <a:avLst/>
          </a:prstGeom>
          <a:noFill/>
          <a:ln/>
        </p:spPr>
        <p:txBody>
          <a:bodyPr wrap="none" lIns="0" tIns="0" rIns="0" bIns="0" rtlCol="0" anchor="t"/>
          <a:lstStyle/>
          <a:p>
            <a:pPr marL="0" indent="0" algn="l">
              <a:lnSpc>
                <a:spcPts val="1400"/>
              </a:lnSpc>
              <a:buNone/>
            </a:pPr>
            <a:r>
              <a:rPr lang="en-US" sz="850" dirty="0">
                <a:solidFill>
                  <a:srgbClr val="3B3535"/>
                </a:solidFill>
                <a:latin typeface="Roboto Light" pitchFamily="34" charset="0"/>
                <a:ea typeface="Roboto Light" pitchFamily="34" charset="-122"/>
                <a:cs typeface="Roboto Light" pitchFamily="34" charset="-120"/>
              </a:rPr>
              <a:t>ΔΗΜΟΚΡΑΤΙΚΈΣ ΑΞΊΕΣ</a:t>
            </a:r>
            <a:endParaRPr lang="en-US" sz="850" dirty="0"/>
          </a:p>
        </p:txBody>
      </p:sp>
      <p:sp>
        <p:nvSpPr>
          <p:cNvPr id="5" name="Text 2"/>
          <p:cNvSpPr/>
          <p:nvPr/>
        </p:nvSpPr>
        <p:spPr>
          <a:xfrm>
            <a:off x="2495669" y="712232"/>
            <a:ext cx="3947755" cy="416719"/>
          </a:xfrm>
          <a:prstGeom prst="rect">
            <a:avLst/>
          </a:prstGeom>
          <a:noFill/>
          <a:ln/>
        </p:spPr>
        <p:txBody>
          <a:bodyPr wrap="none" lIns="0" tIns="0" rIns="0" bIns="0" rtlCol="0" anchor="t"/>
          <a:lstStyle/>
          <a:p>
            <a:pPr marL="0" indent="0" algn="l">
              <a:lnSpc>
                <a:spcPts val="3250"/>
              </a:lnSpc>
              <a:buNone/>
            </a:pPr>
            <a:r>
              <a:rPr lang="en-US" sz="2600" dirty="0">
                <a:solidFill>
                  <a:srgbClr val="1F1E1E"/>
                </a:solidFill>
                <a:latin typeface="Red Hat Text" pitchFamily="34" charset="0"/>
                <a:ea typeface="Red Hat Text" pitchFamily="34" charset="-122"/>
                <a:cs typeface="Red Hat Text" pitchFamily="34" charset="-120"/>
              </a:rPr>
              <a:t>Οι Αξίες της Δημοκρατίας</a:t>
            </a:r>
            <a:endParaRPr lang="en-US" sz="2600" dirty="0"/>
          </a:p>
        </p:txBody>
      </p:sp>
      <p:sp>
        <p:nvSpPr>
          <p:cNvPr id="6" name="Text 3"/>
          <p:cNvSpPr/>
          <p:nvPr/>
        </p:nvSpPr>
        <p:spPr>
          <a:xfrm>
            <a:off x="2495669" y="1482923"/>
            <a:ext cx="2000131" cy="250031"/>
          </a:xfrm>
          <a:prstGeom prst="rect">
            <a:avLst/>
          </a:prstGeom>
          <a:noFill/>
          <a:ln/>
        </p:spPr>
        <p:txBody>
          <a:bodyPr wrap="none" lIns="0" tIns="0" rIns="0" bIns="0" rtlCol="0" anchor="t"/>
          <a:lstStyle/>
          <a:p>
            <a:pPr marL="0" indent="0" algn="l">
              <a:lnSpc>
                <a:spcPts val="1950"/>
              </a:lnSpc>
              <a:buNone/>
            </a:pPr>
            <a:r>
              <a:rPr lang="en-US" sz="1550" dirty="0">
                <a:solidFill>
                  <a:srgbClr val="1F1E1E"/>
                </a:solidFill>
                <a:latin typeface="Red Hat Text" pitchFamily="34" charset="0"/>
                <a:ea typeface="Red Hat Text" pitchFamily="34" charset="-122"/>
                <a:cs typeface="Red Hat Text" pitchFamily="34" charset="-120"/>
              </a:rPr>
              <a:t>Ελευθερία</a:t>
            </a:r>
            <a:endParaRPr lang="en-US" sz="1550" dirty="0"/>
          </a:p>
        </p:txBody>
      </p:sp>
      <p:sp>
        <p:nvSpPr>
          <p:cNvPr id="7" name="Text 4"/>
          <p:cNvSpPr/>
          <p:nvPr/>
        </p:nvSpPr>
        <p:spPr>
          <a:xfrm>
            <a:off x="2495669" y="1874520"/>
            <a:ext cx="4646771" cy="1416248"/>
          </a:xfrm>
          <a:prstGeom prst="rect">
            <a:avLst/>
          </a:prstGeom>
          <a:noFill/>
          <a:ln/>
        </p:spPr>
        <p:txBody>
          <a:bodyPr wrap="square" lIns="0" tIns="0" rIns="0" bIns="0" rtlCol="0" anchor="t"/>
          <a:lstStyle/>
          <a:p>
            <a:pPr marL="0" indent="0" algn="l">
              <a:lnSpc>
                <a:spcPts val="2200"/>
              </a:lnSpc>
              <a:buNone/>
            </a:pPr>
            <a:r>
              <a:rPr lang="en-US" sz="1350" dirty="0">
                <a:solidFill>
                  <a:srgbClr val="3B3535"/>
                </a:solidFill>
                <a:latin typeface="Roboto Light" pitchFamily="34" charset="0"/>
                <a:ea typeface="Roboto Light" pitchFamily="34" charset="-122"/>
                <a:cs typeface="Roboto Light" pitchFamily="34" charset="-120"/>
              </a:rPr>
              <a:t>Η ατομική ελευθερία είναι θεμελιώδης αξία της δημοκρατίας. Οι πολίτες έχουν το δικαίωμα να επιλέγουν τη ζωή που θέλουν, εφόσον δεν βλάπτουν τους άλλους. Αυτό περιλαμβάνει ελευθερία σκέψης, συνείδησης, έκφρασης, συνάθροισης και κίνησης.</a:t>
            </a:r>
            <a:endParaRPr lang="en-US" sz="1350" dirty="0"/>
          </a:p>
        </p:txBody>
      </p:sp>
      <p:sp>
        <p:nvSpPr>
          <p:cNvPr id="8" name="Text 5"/>
          <p:cNvSpPr/>
          <p:nvPr/>
        </p:nvSpPr>
        <p:spPr>
          <a:xfrm>
            <a:off x="2495669" y="3418165"/>
            <a:ext cx="4646771" cy="849749"/>
          </a:xfrm>
          <a:prstGeom prst="rect">
            <a:avLst/>
          </a:prstGeom>
          <a:noFill/>
          <a:ln/>
        </p:spPr>
        <p:txBody>
          <a:bodyPr wrap="square" lIns="0" tIns="0" rIns="0" bIns="0" rtlCol="0" anchor="t"/>
          <a:lstStyle/>
          <a:p>
            <a:pPr marL="0" indent="0" algn="l">
              <a:lnSpc>
                <a:spcPts val="2200"/>
              </a:lnSpc>
              <a:buNone/>
            </a:pPr>
            <a:r>
              <a:rPr lang="en-US" sz="1350" dirty="0">
                <a:solidFill>
                  <a:srgbClr val="3B3535"/>
                </a:solidFill>
                <a:latin typeface="Roboto Light" pitchFamily="34" charset="0"/>
                <a:ea typeface="Roboto Light" pitchFamily="34" charset="-122"/>
                <a:cs typeface="Roboto Light" pitchFamily="34" charset="-120"/>
              </a:rPr>
              <a:t>Ωστόσο, η ελευθερία δεν είναι απόλυτη – περιορίζεται από την ελευθερία των άλλων και το κοινό καλό. Το κρίσιμο ερώτημα είναι: πού τραβάμε τη γραμμή;</a:t>
            </a:r>
            <a:endParaRPr lang="en-US" sz="1350" dirty="0"/>
          </a:p>
        </p:txBody>
      </p:sp>
      <p:sp>
        <p:nvSpPr>
          <p:cNvPr id="9" name="Text 6"/>
          <p:cNvSpPr/>
          <p:nvPr/>
        </p:nvSpPr>
        <p:spPr>
          <a:xfrm>
            <a:off x="2495669" y="4409480"/>
            <a:ext cx="2000131" cy="250031"/>
          </a:xfrm>
          <a:prstGeom prst="rect">
            <a:avLst/>
          </a:prstGeom>
          <a:noFill/>
          <a:ln/>
        </p:spPr>
        <p:txBody>
          <a:bodyPr wrap="none" lIns="0" tIns="0" rIns="0" bIns="0" rtlCol="0" anchor="t"/>
          <a:lstStyle/>
          <a:p>
            <a:pPr marL="0" indent="0" algn="l">
              <a:lnSpc>
                <a:spcPts val="1950"/>
              </a:lnSpc>
              <a:buNone/>
            </a:pPr>
            <a:r>
              <a:rPr lang="en-US" sz="1550" dirty="0">
                <a:solidFill>
                  <a:srgbClr val="1F1E1E"/>
                </a:solidFill>
                <a:latin typeface="Red Hat Text" pitchFamily="34" charset="0"/>
                <a:ea typeface="Red Hat Text" pitchFamily="34" charset="-122"/>
                <a:cs typeface="Red Hat Text" pitchFamily="34" charset="-120"/>
              </a:rPr>
              <a:t>Δικαιοσύνη</a:t>
            </a:r>
            <a:endParaRPr lang="en-US" sz="1550" dirty="0"/>
          </a:p>
        </p:txBody>
      </p:sp>
      <p:sp>
        <p:nvSpPr>
          <p:cNvPr id="10" name="Text 7"/>
          <p:cNvSpPr/>
          <p:nvPr/>
        </p:nvSpPr>
        <p:spPr>
          <a:xfrm>
            <a:off x="2495669" y="4801076"/>
            <a:ext cx="4646771" cy="1699498"/>
          </a:xfrm>
          <a:prstGeom prst="rect">
            <a:avLst/>
          </a:prstGeom>
          <a:noFill/>
          <a:ln/>
        </p:spPr>
        <p:txBody>
          <a:bodyPr wrap="square" lIns="0" tIns="0" rIns="0" bIns="0" rtlCol="0" anchor="t"/>
          <a:lstStyle/>
          <a:p>
            <a:pPr marL="0" indent="0" algn="l">
              <a:lnSpc>
                <a:spcPts val="2200"/>
              </a:lnSpc>
              <a:buNone/>
            </a:pPr>
            <a:r>
              <a:rPr lang="en-US" sz="1350" dirty="0">
                <a:solidFill>
                  <a:srgbClr val="3B3535"/>
                </a:solidFill>
                <a:latin typeface="Roboto Light" pitchFamily="34" charset="0"/>
                <a:ea typeface="Roboto Light" pitchFamily="34" charset="-122"/>
                <a:cs typeface="Roboto Light" pitchFamily="34" charset="-120"/>
              </a:rPr>
              <a:t>Η δημοκρατία επιδιώκει την κοινωνική δικαιοσύνη – την δίκαιη κατανομή των πόρων και των ευκαιριών. Αυτό περιλαμβάνει όχι μόνο νομική ισότητα, αλλά και οικονομική και κοινωνική ισότητα. Μια κοινωνία με τεράστιες ανισότητες δεν μπορεί να είναι πραγματικά δημοκρατική.</a:t>
            </a:r>
            <a:endParaRPr lang="en-US" sz="1350" dirty="0"/>
          </a:p>
        </p:txBody>
      </p:sp>
      <p:sp>
        <p:nvSpPr>
          <p:cNvPr id="11" name="Text 8"/>
          <p:cNvSpPr/>
          <p:nvPr/>
        </p:nvSpPr>
        <p:spPr>
          <a:xfrm>
            <a:off x="7495580" y="1482923"/>
            <a:ext cx="2000131" cy="250031"/>
          </a:xfrm>
          <a:prstGeom prst="rect">
            <a:avLst/>
          </a:prstGeom>
          <a:noFill/>
          <a:ln/>
        </p:spPr>
        <p:txBody>
          <a:bodyPr wrap="none" lIns="0" tIns="0" rIns="0" bIns="0" rtlCol="0" anchor="t"/>
          <a:lstStyle/>
          <a:p>
            <a:pPr marL="0" indent="0" algn="l">
              <a:lnSpc>
                <a:spcPts val="1950"/>
              </a:lnSpc>
              <a:buNone/>
            </a:pPr>
            <a:r>
              <a:rPr lang="en-US" sz="1550" dirty="0">
                <a:solidFill>
                  <a:srgbClr val="1F1E1E"/>
                </a:solidFill>
                <a:latin typeface="Red Hat Text" pitchFamily="34" charset="0"/>
                <a:ea typeface="Red Hat Text" pitchFamily="34" charset="-122"/>
                <a:cs typeface="Red Hat Text" pitchFamily="34" charset="-120"/>
              </a:rPr>
              <a:t>Αλληλεγγύη</a:t>
            </a:r>
            <a:endParaRPr lang="en-US" sz="1550" dirty="0"/>
          </a:p>
        </p:txBody>
      </p:sp>
      <p:sp>
        <p:nvSpPr>
          <p:cNvPr id="12" name="Text 9"/>
          <p:cNvSpPr/>
          <p:nvPr/>
        </p:nvSpPr>
        <p:spPr>
          <a:xfrm>
            <a:off x="7495580" y="1874520"/>
            <a:ext cx="4646771" cy="1416248"/>
          </a:xfrm>
          <a:prstGeom prst="rect">
            <a:avLst/>
          </a:prstGeom>
          <a:noFill/>
          <a:ln/>
        </p:spPr>
        <p:txBody>
          <a:bodyPr wrap="square" lIns="0" tIns="0" rIns="0" bIns="0" rtlCol="0" anchor="t"/>
          <a:lstStyle/>
          <a:p>
            <a:pPr marL="0" indent="0" algn="l">
              <a:lnSpc>
                <a:spcPts val="2200"/>
              </a:lnSpc>
              <a:buNone/>
            </a:pPr>
            <a:r>
              <a:rPr lang="en-US" sz="1350" dirty="0">
                <a:solidFill>
                  <a:srgbClr val="3B3535"/>
                </a:solidFill>
                <a:latin typeface="Roboto Light" pitchFamily="34" charset="0"/>
                <a:ea typeface="Roboto Light" pitchFamily="34" charset="-122"/>
                <a:cs typeface="Roboto Light" pitchFamily="34" charset="-120"/>
              </a:rPr>
              <a:t>Η δημοκρατία βασίζεται στην αίσθηση της κοινής ευθύνης και της αμοιβαίας υποστήριξης. Οι πολίτες δεν είναι απομονωμένα άτομα αλλά μέλη μιας κοινότητας που μοιράζονται κοινό πεπρωμένο. Η αλληλεγγύη είναι αυτό που κάνει τη συλλογική δράση δυνατή.</a:t>
            </a:r>
            <a:endParaRPr lang="en-US" sz="1350" dirty="0"/>
          </a:p>
        </p:txBody>
      </p:sp>
      <p:sp>
        <p:nvSpPr>
          <p:cNvPr id="13" name="Text 10"/>
          <p:cNvSpPr/>
          <p:nvPr/>
        </p:nvSpPr>
        <p:spPr>
          <a:xfrm>
            <a:off x="7495580" y="3432334"/>
            <a:ext cx="2000131" cy="250031"/>
          </a:xfrm>
          <a:prstGeom prst="rect">
            <a:avLst/>
          </a:prstGeom>
          <a:noFill/>
          <a:ln/>
        </p:spPr>
        <p:txBody>
          <a:bodyPr wrap="none" lIns="0" tIns="0" rIns="0" bIns="0" rtlCol="0" anchor="t"/>
          <a:lstStyle/>
          <a:p>
            <a:pPr marL="0" indent="0" algn="l">
              <a:lnSpc>
                <a:spcPts val="1950"/>
              </a:lnSpc>
              <a:buNone/>
            </a:pPr>
            <a:r>
              <a:rPr lang="en-US" sz="1550" dirty="0">
                <a:solidFill>
                  <a:srgbClr val="1F1E1E"/>
                </a:solidFill>
                <a:latin typeface="Red Hat Text" pitchFamily="34" charset="0"/>
                <a:ea typeface="Red Hat Text" pitchFamily="34" charset="-122"/>
                <a:cs typeface="Red Hat Text" pitchFamily="34" charset="-120"/>
              </a:rPr>
              <a:t>Ανοχή</a:t>
            </a:r>
            <a:endParaRPr lang="en-US" sz="1550" dirty="0"/>
          </a:p>
        </p:txBody>
      </p:sp>
      <p:sp>
        <p:nvSpPr>
          <p:cNvPr id="14" name="Text 11"/>
          <p:cNvSpPr/>
          <p:nvPr/>
        </p:nvSpPr>
        <p:spPr>
          <a:xfrm>
            <a:off x="7495580" y="3823930"/>
            <a:ext cx="4646771" cy="1416248"/>
          </a:xfrm>
          <a:prstGeom prst="rect">
            <a:avLst/>
          </a:prstGeom>
          <a:noFill/>
          <a:ln/>
        </p:spPr>
        <p:txBody>
          <a:bodyPr wrap="square" lIns="0" tIns="0" rIns="0" bIns="0" rtlCol="0" anchor="t"/>
          <a:lstStyle/>
          <a:p>
            <a:pPr marL="0" indent="0" algn="l">
              <a:lnSpc>
                <a:spcPts val="2200"/>
              </a:lnSpc>
              <a:buNone/>
            </a:pPr>
            <a:r>
              <a:rPr lang="en-US" sz="1350" dirty="0">
                <a:solidFill>
                  <a:srgbClr val="3B3535"/>
                </a:solidFill>
                <a:latin typeface="Roboto Light" pitchFamily="34" charset="0"/>
                <a:ea typeface="Roboto Light" pitchFamily="34" charset="-122"/>
                <a:cs typeface="Roboto Light" pitchFamily="34" charset="-120"/>
              </a:rPr>
              <a:t>Η πλουραλιστική δημοκρατία απαιτεί σεβασμό προς τις διαφορετικές απόψεις, πεποιθήσεις και τρόπους ζωής. Η ανοχή δεν σημαίνει αδιαφορία, αλλά την αναγνώριση ότι οι άλλοι έχουν το δικαίωμα να σκέφτονται και να ζουν διαφορετικά από εμάς.</a:t>
            </a:r>
            <a:endParaRPr lang="en-US" sz="1350" dirty="0"/>
          </a:p>
        </p:txBody>
      </p:sp>
      <p:pic>
        <p:nvPicPr>
          <p:cNvPr id="15" name="Image 1" descr="preencoded.png"/>
          <p:cNvPicPr>
            <a:picLocks noChangeAspect="1"/>
          </p:cNvPicPr>
          <p:nvPr/>
        </p:nvPicPr>
        <p:blipFill>
          <a:blip r:embed="rId5"/>
          <a:stretch>
            <a:fillRect/>
          </a:stretch>
        </p:blipFill>
        <p:spPr>
          <a:xfrm>
            <a:off x="7495580" y="5399484"/>
            <a:ext cx="2286000" cy="2286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2101691" y="727829"/>
            <a:ext cx="6817519" cy="450771"/>
          </a:xfrm>
          <a:prstGeom prst="rect">
            <a:avLst/>
          </a:prstGeom>
          <a:noFill/>
          <a:ln/>
        </p:spPr>
        <p:txBody>
          <a:bodyPr wrap="none" lIns="0" tIns="0" rIns="0" bIns="0" rtlCol="0" anchor="t"/>
          <a:lstStyle/>
          <a:p>
            <a:pPr marL="0" indent="0" algn="l">
              <a:lnSpc>
                <a:spcPts val="3500"/>
              </a:lnSpc>
              <a:buNone/>
            </a:pPr>
            <a:r>
              <a:rPr lang="en-US" sz="2800" dirty="0">
                <a:solidFill>
                  <a:srgbClr val="1F1E1E"/>
                </a:solidFill>
                <a:latin typeface="Red Hat Text" pitchFamily="34" charset="0"/>
                <a:ea typeface="Red Hat Text" pitchFamily="34" charset="-122"/>
                <a:cs typeface="Red Hat Text" pitchFamily="34" charset="-120"/>
              </a:rPr>
              <a:t>Προκλήσεις της Σύγχρονης Δημοκρατίας</a:t>
            </a:r>
            <a:endParaRPr lang="en-US" sz="2800" dirty="0"/>
          </a:p>
        </p:txBody>
      </p:sp>
      <p:sp>
        <p:nvSpPr>
          <p:cNvPr id="3" name="Text 1"/>
          <p:cNvSpPr/>
          <p:nvPr/>
        </p:nvSpPr>
        <p:spPr>
          <a:xfrm>
            <a:off x="2101691" y="1485067"/>
            <a:ext cx="10426898" cy="612934"/>
          </a:xfrm>
          <a:prstGeom prst="rect">
            <a:avLst/>
          </a:prstGeom>
          <a:noFill/>
          <a:ln/>
        </p:spPr>
        <p:txBody>
          <a:bodyPr wrap="square" lIns="0" tIns="0" rIns="0" bIns="0" rtlCol="0" anchor="t"/>
          <a:lstStyle/>
          <a:p>
            <a:pPr marL="0" indent="0" algn="l">
              <a:lnSpc>
                <a:spcPts val="2400"/>
              </a:lnSpc>
              <a:buNone/>
            </a:pPr>
            <a:r>
              <a:rPr lang="en-US" sz="1500" dirty="0">
                <a:solidFill>
                  <a:srgbClr val="3B3535"/>
                </a:solidFill>
                <a:latin typeface="Roboto Light" pitchFamily="34" charset="0"/>
                <a:ea typeface="Roboto Light" pitchFamily="34" charset="-122"/>
                <a:cs typeface="Roboto Light" pitchFamily="34" charset="-120"/>
              </a:rPr>
              <a:t>Η δημοκρατία σήμερα αντιμετωπίζει σοβαρές προκλήσεις που θέτουν υπό αμφισβήτηση τη λειτουργία και τη νομιμότητά της.</a:t>
            </a:r>
            <a:endParaRPr lang="en-US" sz="1500" dirty="0"/>
          </a:p>
        </p:txBody>
      </p:sp>
      <p:pic>
        <p:nvPicPr>
          <p:cNvPr id="4" name="Image 0" descr="preencoded.png"/>
          <p:cNvPicPr>
            <a:picLocks noChangeAspect="1"/>
          </p:cNvPicPr>
          <p:nvPr/>
        </p:nvPicPr>
        <p:blipFill>
          <a:blip r:embed="rId3"/>
          <a:stretch>
            <a:fillRect/>
          </a:stretch>
        </p:blipFill>
        <p:spPr>
          <a:xfrm>
            <a:off x="2101691" y="2270403"/>
            <a:ext cx="5213390" cy="612934"/>
          </a:xfrm>
          <a:prstGeom prst="rect">
            <a:avLst/>
          </a:prstGeom>
        </p:spPr>
      </p:pic>
      <p:sp>
        <p:nvSpPr>
          <p:cNvPr id="5" name="Text 2"/>
          <p:cNvSpPr/>
          <p:nvPr/>
        </p:nvSpPr>
        <p:spPr>
          <a:xfrm>
            <a:off x="2254925" y="3036570"/>
            <a:ext cx="1913096" cy="225266"/>
          </a:xfrm>
          <a:prstGeom prst="rect">
            <a:avLst/>
          </a:prstGeom>
          <a:noFill/>
          <a:ln/>
        </p:spPr>
        <p:txBody>
          <a:bodyPr wrap="none" lIns="0" tIns="0" rIns="0" bIns="0" rtlCol="0" anchor="t"/>
          <a:lstStyle/>
          <a:p>
            <a:pPr marL="0" indent="0" algn="l">
              <a:lnSpc>
                <a:spcPts val="1750"/>
              </a:lnSpc>
              <a:buNone/>
            </a:pPr>
            <a:r>
              <a:rPr lang="en-US" sz="1400" dirty="0">
                <a:solidFill>
                  <a:srgbClr val="3B3535"/>
                </a:solidFill>
                <a:latin typeface="Red Hat Text" pitchFamily="34" charset="0"/>
                <a:ea typeface="Red Hat Text" pitchFamily="34" charset="-122"/>
                <a:cs typeface="Red Hat Text" pitchFamily="34" charset="-120"/>
              </a:rPr>
              <a:t>Οικονομική Ανισότητα</a:t>
            </a:r>
            <a:endParaRPr lang="en-US" sz="1400" dirty="0"/>
          </a:p>
        </p:txBody>
      </p:sp>
      <p:sp>
        <p:nvSpPr>
          <p:cNvPr id="6" name="Text 3"/>
          <p:cNvSpPr/>
          <p:nvPr/>
        </p:nvSpPr>
        <p:spPr>
          <a:xfrm>
            <a:off x="2254925" y="3353753"/>
            <a:ext cx="4906923" cy="1532334"/>
          </a:xfrm>
          <a:prstGeom prst="rect">
            <a:avLst/>
          </a:prstGeom>
          <a:noFill/>
          <a:ln/>
        </p:spPr>
        <p:txBody>
          <a:bodyPr wrap="square" lIns="0" tIns="0" rIns="0" bIns="0" rtlCol="0" anchor="t"/>
          <a:lstStyle/>
          <a:p>
            <a:pPr marL="0" indent="0" algn="l">
              <a:lnSpc>
                <a:spcPts val="2400"/>
              </a:lnSpc>
              <a:buNone/>
            </a:pPr>
            <a:r>
              <a:rPr lang="en-US" sz="1500" dirty="0">
                <a:solidFill>
                  <a:srgbClr val="3B3535"/>
                </a:solidFill>
                <a:latin typeface="Roboto Light" pitchFamily="34" charset="0"/>
                <a:ea typeface="Roboto Light" pitchFamily="34" charset="-122"/>
                <a:cs typeface="Roboto Light" pitchFamily="34" charset="-120"/>
              </a:rPr>
              <a:t>Το χάσμα μεταξύ πλουσίων και φτωχών μεγαλώνει. Όταν ο πλούτος συγκεντρώνεται στα χέρια λίγων, η πολιτική εξουσία ακολουθεί. Οι πλούσιοι έχουν δυσανάλογη επιρροή στην πολιτική μέσω της χρηματοδότησης εκστρατειών και του λόμπινγκ.</a:t>
            </a:r>
            <a:endParaRPr lang="en-US" sz="1500" dirty="0"/>
          </a:p>
        </p:txBody>
      </p:sp>
      <p:pic>
        <p:nvPicPr>
          <p:cNvPr id="7" name="Image 1" descr="preencoded.png"/>
          <p:cNvPicPr>
            <a:picLocks noChangeAspect="1"/>
          </p:cNvPicPr>
          <p:nvPr/>
        </p:nvPicPr>
        <p:blipFill>
          <a:blip r:embed="rId4"/>
          <a:stretch>
            <a:fillRect/>
          </a:stretch>
        </p:blipFill>
        <p:spPr>
          <a:xfrm>
            <a:off x="7315081" y="2270403"/>
            <a:ext cx="5213509" cy="612934"/>
          </a:xfrm>
          <a:prstGeom prst="rect">
            <a:avLst/>
          </a:prstGeom>
        </p:spPr>
      </p:pic>
      <p:sp>
        <p:nvSpPr>
          <p:cNvPr id="8" name="Text 4"/>
          <p:cNvSpPr/>
          <p:nvPr/>
        </p:nvSpPr>
        <p:spPr>
          <a:xfrm>
            <a:off x="7468314" y="3036570"/>
            <a:ext cx="1803083" cy="225266"/>
          </a:xfrm>
          <a:prstGeom prst="rect">
            <a:avLst/>
          </a:prstGeom>
          <a:noFill/>
          <a:ln/>
        </p:spPr>
        <p:txBody>
          <a:bodyPr wrap="none" lIns="0" tIns="0" rIns="0" bIns="0" rtlCol="0" anchor="t"/>
          <a:lstStyle/>
          <a:p>
            <a:pPr marL="0" indent="0" algn="l">
              <a:lnSpc>
                <a:spcPts val="1750"/>
              </a:lnSpc>
              <a:buNone/>
            </a:pPr>
            <a:r>
              <a:rPr lang="en-US" sz="1400" dirty="0">
                <a:solidFill>
                  <a:srgbClr val="3B3535"/>
                </a:solidFill>
                <a:latin typeface="Red Hat Text" pitchFamily="34" charset="0"/>
                <a:ea typeface="Red Hat Text" pitchFamily="34" charset="-122"/>
                <a:cs typeface="Red Hat Text" pitchFamily="34" charset="-120"/>
              </a:rPr>
              <a:t>Παραπληροφόρηση</a:t>
            </a:r>
            <a:endParaRPr lang="en-US" sz="1400" dirty="0"/>
          </a:p>
        </p:txBody>
      </p:sp>
      <p:sp>
        <p:nvSpPr>
          <p:cNvPr id="9" name="Text 5"/>
          <p:cNvSpPr/>
          <p:nvPr/>
        </p:nvSpPr>
        <p:spPr>
          <a:xfrm>
            <a:off x="7468314" y="3353753"/>
            <a:ext cx="4907042" cy="1532334"/>
          </a:xfrm>
          <a:prstGeom prst="rect">
            <a:avLst/>
          </a:prstGeom>
          <a:noFill/>
          <a:ln/>
        </p:spPr>
        <p:txBody>
          <a:bodyPr wrap="square" lIns="0" tIns="0" rIns="0" bIns="0" rtlCol="0" anchor="t"/>
          <a:lstStyle/>
          <a:p>
            <a:pPr marL="0" indent="0" algn="l">
              <a:lnSpc>
                <a:spcPts val="2400"/>
              </a:lnSpc>
              <a:buNone/>
            </a:pPr>
            <a:r>
              <a:rPr lang="en-US" sz="1500" dirty="0">
                <a:solidFill>
                  <a:srgbClr val="3B3535"/>
                </a:solidFill>
                <a:latin typeface="Roboto Light" pitchFamily="34" charset="0"/>
                <a:ea typeface="Roboto Light" pitchFamily="34" charset="-122"/>
                <a:cs typeface="Roboto Light" pitchFamily="34" charset="-120"/>
              </a:rPr>
              <a:t>Η διάδοση ψευδών ειδήσεων και προπαγάνδας, ιδιαίτερα στα μέσα κοινωνικής δικτύωσης, υπονομεύει την ικανότητα των πολιτών να λάβουν ενημερωμένες αποφάσεις. Χωρίς πρόσβαση σε αξιόπιστες πληροφορίες, η δημοκρατία καταρρέει.</a:t>
            </a:r>
            <a:endParaRPr lang="en-US" sz="1500" dirty="0"/>
          </a:p>
        </p:txBody>
      </p:sp>
      <p:pic>
        <p:nvPicPr>
          <p:cNvPr id="10" name="Image 2" descr="preencoded.png"/>
          <p:cNvPicPr>
            <a:picLocks noChangeAspect="1"/>
          </p:cNvPicPr>
          <p:nvPr/>
        </p:nvPicPr>
        <p:blipFill>
          <a:blip r:embed="rId5"/>
          <a:stretch>
            <a:fillRect/>
          </a:stretch>
        </p:blipFill>
        <p:spPr>
          <a:xfrm>
            <a:off x="2101691" y="5039320"/>
            <a:ext cx="5213390" cy="612934"/>
          </a:xfrm>
          <a:prstGeom prst="rect">
            <a:avLst/>
          </a:prstGeom>
        </p:spPr>
      </p:pic>
      <p:sp>
        <p:nvSpPr>
          <p:cNvPr id="11" name="Text 6"/>
          <p:cNvSpPr/>
          <p:nvPr/>
        </p:nvSpPr>
        <p:spPr>
          <a:xfrm>
            <a:off x="2254925" y="5805488"/>
            <a:ext cx="1803083" cy="225266"/>
          </a:xfrm>
          <a:prstGeom prst="rect">
            <a:avLst/>
          </a:prstGeom>
          <a:noFill/>
          <a:ln/>
        </p:spPr>
        <p:txBody>
          <a:bodyPr wrap="none" lIns="0" tIns="0" rIns="0" bIns="0" rtlCol="0" anchor="t"/>
          <a:lstStyle/>
          <a:p>
            <a:pPr marL="0" indent="0" algn="l">
              <a:lnSpc>
                <a:spcPts val="1750"/>
              </a:lnSpc>
              <a:buNone/>
            </a:pPr>
            <a:r>
              <a:rPr lang="en-US" sz="1400" dirty="0">
                <a:solidFill>
                  <a:srgbClr val="3B3535"/>
                </a:solidFill>
                <a:latin typeface="Red Hat Text" pitchFamily="34" charset="0"/>
                <a:ea typeface="Red Hat Text" pitchFamily="34" charset="-122"/>
                <a:cs typeface="Red Hat Text" pitchFamily="34" charset="-120"/>
              </a:rPr>
              <a:t>Πολιτική Απάθεια</a:t>
            </a:r>
            <a:endParaRPr lang="en-US" sz="1400" dirty="0"/>
          </a:p>
        </p:txBody>
      </p:sp>
      <p:sp>
        <p:nvSpPr>
          <p:cNvPr id="12" name="Text 7"/>
          <p:cNvSpPr/>
          <p:nvPr/>
        </p:nvSpPr>
        <p:spPr>
          <a:xfrm>
            <a:off x="2254925" y="6122670"/>
            <a:ext cx="4906923" cy="1225868"/>
          </a:xfrm>
          <a:prstGeom prst="rect">
            <a:avLst/>
          </a:prstGeom>
          <a:noFill/>
          <a:ln/>
        </p:spPr>
        <p:txBody>
          <a:bodyPr wrap="square" lIns="0" tIns="0" rIns="0" bIns="0" rtlCol="0" anchor="t"/>
          <a:lstStyle/>
          <a:p>
            <a:pPr marL="0" indent="0" algn="l">
              <a:lnSpc>
                <a:spcPts val="2400"/>
              </a:lnSpc>
              <a:buNone/>
            </a:pPr>
            <a:r>
              <a:rPr lang="en-US" sz="1500" dirty="0">
                <a:solidFill>
                  <a:srgbClr val="3B3535"/>
                </a:solidFill>
                <a:latin typeface="Roboto Light" pitchFamily="34" charset="0"/>
                <a:ea typeface="Roboto Light" pitchFamily="34" charset="-122"/>
                <a:cs typeface="Roboto Light" pitchFamily="34" charset="-120"/>
              </a:rPr>
              <a:t>Η αποχή από τις εκλογές αυξάνεται, και πολλοί πολίτες αισθάνονται αποξενωμένοι από την πολιτική διαδικασία. Η απάθεια οδηγεί σε λιγότερη λογοδοσία και αποδυναμώνει τη δημοκρατική νομιμοποίηση.</a:t>
            </a:r>
            <a:endParaRPr lang="en-US" sz="1500" dirty="0"/>
          </a:p>
        </p:txBody>
      </p:sp>
      <p:pic>
        <p:nvPicPr>
          <p:cNvPr id="13" name="Image 3" descr="preencoded.png"/>
          <p:cNvPicPr>
            <a:picLocks noChangeAspect="1"/>
          </p:cNvPicPr>
          <p:nvPr/>
        </p:nvPicPr>
        <p:blipFill>
          <a:blip r:embed="rId6"/>
          <a:stretch>
            <a:fillRect/>
          </a:stretch>
        </p:blipFill>
        <p:spPr>
          <a:xfrm>
            <a:off x="7315081" y="5039320"/>
            <a:ext cx="5213509" cy="612934"/>
          </a:xfrm>
          <a:prstGeom prst="rect">
            <a:avLst/>
          </a:prstGeom>
        </p:spPr>
      </p:pic>
      <p:sp>
        <p:nvSpPr>
          <p:cNvPr id="14" name="Text 8"/>
          <p:cNvSpPr/>
          <p:nvPr/>
        </p:nvSpPr>
        <p:spPr>
          <a:xfrm>
            <a:off x="7468314" y="5805488"/>
            <a:ext cx="1803083" cy="225266"/>
          </a:xfrm>
          <a:prstGeom prst="rect">
            <a:avLst/>
          </a:prstGeom>
          <a:noFill/>
          <a:ln/>
        </p:spPr>
        <p:txBody>
          <a:bodyPr wrap="none" lIns="0" tIns="0" rIns="0" bIns="0" rtlCol="0" anchor="t"/>
          <a:lstStyle/>
          <a:p>
            <a:pPr marL="0" indent="0" algn="l">
              <a:lnSpc>
                <a:spcPts val="1750"/>
              </a:lnSpc>
              <a:buNone/>
            </a:pPr>
            <a:r>
              <a:rPr lang="en-US" sz="1400" dirty="0">
                <a:solidFill>
                  <a:srgbClr val="3B3535"/>
                </a:solidFill>
                <a:latin typeface="Red Hat Text" pitchFamily="34" charset="0"/>
                <a:ea typeface="Red Hat Text" pitchFamily="34" charset="-122"/>
                <a:cs typeface="Red Hat Text" pitchFamily="34" charset="-120"/>
              </a:rPr>
              <a:t>Παγκοσμιοποίηση</a:t>
            </a:r>
            <a:endParaRPr lang="en-US" sz="1400" dirty="0"/>
          </a:p>
        </p:txBody>
      </p:sp>
      <p:sp>
        <p:nvSpPr>
          <p:cNvPr id="15" name="Text 9"/>
          <p:cNvSpPr/>
          <p:nvPr/>
        </p:nvSpPr>
        <p:spPr>
          <a:xfrm>
            <a:off x="7468314" y="6122670"/>
            <a:ext cx="4907042" cy="1225868"/>
          </a:xfrm>
          <a:prstGeom prst="rect">
            <a:avLst/>
          </a:prstGeom>
          <a:noFill/>
          <a:ln/>
        </p:spPr>
        <p:txBody>
          <a:bodyPr wrap="square" lIns="0" tIns="0" rIns="0" bIns="0" rtlCol="0" anchor="t"/>
          <a:lstStyle/>
          <a:p>
            <a:pPr marL="0" indent="0" algn="l">
              <a:lnSpc>
                <a:spcPts val="2400"/>
              </a:lnSpc>
              <a:buNone/>
            </a:pPr>
            <a:r>
              <a:rPr lang="en-US" sz="1500" dirty="0">
                <a:solidFill>
                  <a:srgbClr val="3B3535"/>
                </a:solidFill>
                <a:latin typeface="Roboto Light" pitchFamily="34" charset="0"/>
                <a:ea typeface="Roboto Light" pitchFamily="34" charset="-122"/>
                <a:cs typeface="Roboto Light" pitchFamily="34" charset="-120"/>
              </a:rPr>
              <a:t>Οι εθνικές κυβερνήσεις χάνουν εξουσία υπέρ των πολυεθνικών εταιρειών και των διεθνών οργανισμών. Πώς μπορεί ο λαός να ασκεί κυριαρχία όταν οι αποφάσεις λαμβάνονται σε υπερεθνικό επίπεδο;</a:t>
            </a:r>
            <a:endParaRPr lang="en-US" sz="15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1581150" y="627578"/>
            <a:ext cx="5998369" cy="495657"/>
          </a:xfrm>
          <a:prstGeom prst="rect">
            <a:avLst/>
          </a:prstGeom>
          <a:noFill/>
          <a:ln/>
        </p:spPr>
        <p:txBody>
          <a:bodyPr wrap="none" lIns="0" tIns="0" rIns="0" bIns="0" rtlCol="0" anchor="t"/>
          <a:lstStyle/>
          <a:p>
            <a:pPr marL="0" indent="0" algn="l">
              <a:lnSpc>
                <a:spcPts val="3900"/>
              </a:lnSpc>
              <a:buNone/>
            </a:pPr>
            <a:r>
              <a:rPr lang="en-US" sz="3100" dirty="0">
                <a:solidFill>
                  <a:srgbClr val="1F1E1E"/>
                </a:solidFill>
                <a:latin typeface="Red Hat Text" pitchFamily="34" charset="0"/>
                <a:ea typeface="Red Hat Text" pitchFamily="34" charset="-122"/>
                <a:cs typeface="Red Hat Text" pitchFamily="34" charset="-120"/>
              </a:rPr>
              <a:t>Η Αξία της Ενεργού Πολιτότητας</a:t>
            </a:r>
            <a:endParaRPr lang="en-US" sz="3100" dirty="0"/>
          </a:p>
        </p:txBody>
      </p:sp>
      <p:sp>
        <p:nvSpPr>
          <p:cNvPr id="3" name="Text 1"/>
          <p:cNvSpPr/>
          <p:nvPr/>
        </p:nvSpPr>
        <p:spPr>
          <a:xfrm>
            <a:off x="1581150" y="1460302"/>
            <a:ext cx="11468100" cy="674370"/>
          </a:xfrm>
          <a:prstGeom prst="rect">
            <a:avLst/>
          </a:prstGeom>
          <a:noFill/>
          <a:ln/>
        </p:spPr>
        <p:txBody>
          <a:bodyPr wrap="square" lIns="0" tIns="0" rIns="0" bIns="0" rtlCol="0" anchor="t"/>
          <a:lstStyle/>
          <a:p>
            <a:pPr marL="0" indent="0" algn="l">
              <a:lnSpc>
                <a:spcPts val="2650"/>
              </a:lnSpc>
              <a:buNone/>
            </a:pPr>
            <a:r>
              <a:rPr lang="en-US" sz="1650" dirty="0">
                <a:solidFill>
                  <a:srgbClr val="3B3535"/>
                </a:solidFill>
                <a:latin typeface="Roboto Light" pitchFamily="34" charset="0"/>
                <a:ea typeface="Roboto Light" pitchFamily="34" charset="-122"/>
                <a:cs typeface="Roboto Light" pitchFamily="34" charset="-120"/>
              </a:rPr>
              <a:t>Η δημοκρατία δεν είναι κάτι που μας δίνεται – είναι κάτι που πρέπει να το διεκδικούμε και να το προστατεύουμε καθημερινά μέσω της ενεργού συμμετοχής μας.</a:t>
            </a:r>
            <a:endParaRPr lang="en-US" sz="1650" dirty="0"/>
          </a:p>
        </p:txBody>
      </p:sp>
      <p:sp>
        <p:nvSpPr>
          <p:cNvPr id="4" name="Text 2"/>
          <p:cNvSpPr/>
          <p:nvPr/>
        </p:nvSpPr>
        <p:spPr>
          <a:xfrm>
            <a:off x="1581150" y="2324219"/>
            <a:ext cx="168473" cy="210622"/>
          </a:xfrm>
          <a:prstGeom prst="rect">
            <a:avLst/>
          </a:prstGeom>
          <a:noFill/>
          <a:ln/>
        </p:spPr>
        <p:txBody>
          <a:bodyPr wrap="none" lIns="0" tIns="0" rIns="0" bIns="0" rtlCol="0" anchor="t"/>
          <a:lstStyle/>
          <a:p>
            <a:pPr marL="0" indent="0" algn="l">
              <a:lnSpc>
                <a:spcPts val="2100"/>
              </a:lnSpc>
              <a:buNone/>
            </a:pPr>
            <a:r>
              <a:rPr lang="en-US" sz="1300" dirty="0">
                <a:solidFill>
                  <a:srgbClr val="3B3535"/>
                </a:solidFill>
                <a:latin typeface="Red Hat Text Light" pitchFamily="34" charset="0"/>
                <a:ea typeface="Red Hat Text Light" pitchFamily="34" charset="-122"/>
                <a:cs typeface="Red Hat Text Light" pitchFamily="34" charset="-120"/>
              </a:rPr>
              <a:t>01</a:t>
            </a:r>
            <a:endParaRPr lang="en-US" sz="1300" dirty="0"/>
          </a:p>
        </p:txBody>
      </p:sp>
      <p:sp>
        <p:nvSpPr>
          <p:cNvPr id="5" name="Shape 3"/>
          <p:cNvSpPr/>
          <p:nvPr/>
        </p:nvSpPr>
        <p:spPr>
          <a:xfrm>
            <a:off x="1581150" y="2587704"/>
            <a:ext cx="3710345" cy="22860"/>
          </a:xfrm>
          <a:prstGeom prst="rect">
            <a:avLst/>
          </a:prstGeom>
          <a:solidFill>
            <a:srgbClr val="F5A3A3"/>
          </a:solidFill>
          <a:ln/>
        </p:spPr>
      </p:sp>
      <p:sp>
        <p:nvSpPr>
          <p:cNvPr id="6" name="Text 4"/>
          <p:cNvSpPr/>
          <p:nvPr/>
        </p:nvSpPr>
        <p:spPr>
          <a:xfrm>
            <a:off x="1581150" y="2717602"/>
            <a:ext cx="1983105" cy="247888"/>
          </a:xfrm>
          <a:prstGeom prst="rect">
            <a:avLst/>
          </a:prstGeom>
          <a:noFill/>
          <a:ln/>
        </p:spPr>
        <p:txBody>
          <a:bodyPr wrap="none" lIns="0" tIns="0" rIns="0" bIns="0" rtlCol="0" anchor="t"/>
          <a:lstStyle/>
          <a:p>
            <a:pPr marL="0" indent="0" algn="l">
              <a:lnSpc>
                <a:spcPts val="1950"/>
              </a:lnSpc>
              <a:buNone/>
            </a:pPr>
            <a:r>
              <a:rPr lang="en-US" sz="1550" dirty="0">
                <a:solidFill>
                  <a:srgbClr val="3B3535"/>
                </a:solidFill>
                <a:latin typeface="Red Hat Text" pitchFamily="34" charset="0"/>
                <a:ea typeface="Red Hat Text" pitchFamily="34" charset="-122"/>
                <a:cs typeface="Red Hat Text" pitchFamily="34" charset="-120"/>
              </a:rPr>
              <a:t>Ενημέρωση</a:t>
            </a:r>
            <a:endParaRPr lang="en-US" sz="1550" dirty="0"/>
          </a:p>
        </p:txBody>
      </p:sp>
      <p:sp>
        <p:nvSpPr>
          <p:cNvPr id="7" name="Text 5"/>
          <p:cNvSpPr/>
          <p:nvPr/>
        </p:nvSpPr>
        <p:spPr>
          <a:xfrm>
            <a:off x="1581150" y="3066574"/>
            <a:ext cx="3710345" cy="2023110"/>
          </a:xfrm>
          <a:prstGeom prst="rect">
            <a:avLst/>
          </a:prstGeom>
          <a:noFill/>
          <a:ln/>
        </p:spPr>
        <p:txBody>
          <a:bodyPr wrap="square" lIns="0" tIns="0" rIns="0" bIns="0" rtlCol="0" anchor="t"/>
          <a:lstStyle/>
          <a:p>
            <a:pPr marL="0" indent="0" algn="l">
              <a:lnSpc>
                <a:spcPts val="2650"/>
              </a:lnSpc>
              <a:buNone/>
            </a:pPr>
            <a:r>
              <a:rPr lang="en-US" sz="1650" dirty="0">
                <a:solidFill>
                  <a:srgbClr val="3B3535"/>
                </a:solidFill>
                <a:latin typeface="Roboto Light" pitchFamily="34" charset="0"/>
                <a:ea typeface="Roboto Light" pitchFamily="34" charset="-122"/>
                <a:cs typeface="Roboto Light" pitchFamily="34" charset="-120"/>
              </a:rPr>
              <a:t>Οι πολίτες πρέπει να παραμένουν ενημερωμένοι για τα κοινωνικά και πολιτικά ζητήματα. Αυτό σημαίνει κριτική ανάγνωση των ειδήσεων, έλεγχο των πηγών και αποφυγή της παραπληροφόρησης.</a:t>
            </a:r>
            <a:endParaRPr lang="en-US" sz="1650" dirty="0"/>
          </a:p>
        </p:txBody>
      </p:sp>
      <p:sp>
        <p:nvSpPr>
          <p:cNvPr id="8" name="Text 6"/>
          <p:cNvSpPr/>
          <p:nvPr/>
        </p:nvSpPr>
        <p:spPr>
          <a:xfrm>
            <a:off x="5459968" y="2324219"/>
            <a:ext cx="168473" cy="210622"/>
          </a:xfrm>
          <a:prstGeom prst="rect">
            <a:avLst/>
          </a:prstGeom>
          <a:noFill/>
          <a:ln/>
        </p:spPr>
        <p:txBody>
          <a:bodyPr wrap="none" lIns="0" tIns="0" rIns="0" bIns="0" rtlCol="0" anchor="t"/>
          <a:lstStyle/>
          <a:p>
            <a:pPr marL="0" indent="0" algn="l">
              <a:lnSpc>
                <a:spcPts val="2100"/>
              </a:lnSpc>
              <a:buNone/>
            </a:pPr>
            <a:r>
              <a:rPr lang="en-US" sz="1300" dirty="0">
                <a:solidFill>
                  <a:srgbClr val="3B3535"/>
                </a:solidFill>
                <a:latin typeface="Red Hat Text Light" pitchFamily="34" charset="0"/>
                <a:ea typeface="Red Hat Text Light" pitchFamily="34" charset="-122"/>
                <a:cs typeface="Red Hat Text Light" pitchFamily="34" charset="-120"/>
              </a:rPr>
              <a:t>02</a:t>
            </a:r>
            <a:endParaRPr lang="en-US" sz="1300" dirty="0"/>
          </a:p>
        </p:txBody>
      </p:sp>
      <p:sp>
        <p:nvSpPr>
          <p:cNvPr id="9" name="Shape 7"/>
          <p:cNvSpPr/>
          <p:nvPr/>
        </p:nvSpPr>
        <p:spPr>
          <a:xfrm>
            <a:off x="5459968" y="2587704"/>
            <a:ext cx="3710345" cy="22860"/>
          </a:xfrm>
          <a:prstGeom prst="rect">
            <a:avLst/>
          </a:prstGeom>
          <a:solidFill>
            <a:srgbClr val="F5A3A3"/>
          </a:solidFill>
          <a:ln/>
        </p:spPr>
      </p:sp>
      <p:sp>
        <p:nvSpPr>
          <p:cNvPr id="10" name="Text 8"/>
          <p:cNvSpPr/>
          <p:nvPr/>
        </p:nvSpPr>
        <p:spPr>
          <a:xfrm>
            <a:off x="5459968" y="2717602"/>
            <a:ext cx="1983105" cy="247888"/>
          </a:xfrm>
          <a:prstGeom prst="rect">
            <a:avLst/>
          </a:prstGeom>
          <a:noFill/>
          <a:ln/>
        </p:spPr>
        <p:txBody>
          <a:bodyPr wrap="none" lIns="0" tIns="0" rIns="0" bIns="0" rtlCol="0" anchor="t"/>
          <a:lstStyle/>
          <a:p>
            <a:pPr marL="0" indent="0" algn="l">
              <a:lnSpc>
                <a:spcPts val="1950"/>
              </a:lnSpc>
              <a:buNone/>
            </a:pPr>
            <a:r>
              <a:rPr lang="en-US" sz="1550" dirty="0">
                <a:solidFill>
                  <a:srgbClr val="3B3535"/>
                </a:solidFill>
                <a:latin typeface="Red Hat Text" pitchFamily="34" charset="0"/>
                <a:ea typeface="Red Hat Text" pitchFamily="34" charset="-122"/>
                <a:cs typeface="Red Hat Text" pitchFamily="34" charset="-120"/>
              </a:rPr>
              <a:t>Συζήτηση</a:t>
            </a:r>
            <a:endParaRPr lang="en-US" sz="1550" dirty="0"/>
          </a:p>
        </p:txBody>
      </p:sp>
      <p:sp>
        <p:nvSpPr>
          <p:cNvPr id="11" name="Text 9"/>
          <p:cNvSpPr/>
          <p:nvPr/>
        </p:nvSpPr>
        <p:spPr>
          <a:xfrm>
            <a:off x="5459968" y="3066574"/>
            <a:ext cx="3710345" cy="2023110"/>
          </a:xfrm>
          <a:prstGeom prst="rect">
            <a:avLst/>
          </a:prstGeom>
          <a:noFill/>
          <a:ln/>
        </p:spPr>
        <p:txBody>
          <a:bodyPr wrap="square" lIns="0" tIns="0" rIns="0" bIns="0" rtlCol="0" anchor="t"/>
          <a:lstStyle/>
          <a:p>
            <a:pPr marL="0" indent="0" algn="l">
              <a:lnSpc>
                <a:spcPts val="2650"/>
              </a:lnSpc>
              <a:buNone/>
            </a:pPr>
            <a:r>
              <a:rPr lang="en-US" sz="1650" dirty="0">
                <a:solidFill>
                  <a:srgbClr val="3B3535"/>
                </a:solidFill>
                <a:latin typeface="Roboto Light" pitchFamily="34" charset="0"/>
                <a:ea typeface="Roboto Light" pitchFamily="34" charset="-122"/>
                <a:cs typeface="Roboto Light" pitchFamily="34" charset="-120"/>
              </a:rPr>
              <a:t>Η δημόσια συζήτηση είναι η ψυχή της δημοκρατίας. Πρέπει να ακούμε διαφορετικές απόψεις, να επιχειρηματολογούμε ευγενικά και να αναζητούμε κοινό έδαφος παρά να πολεμάμε ο ένας τον άλλον.</a:t>
            </a:r>
            <a:endParaRPr lang="en-US" sz="1650" dirty="0"/>
          </a:p>
        </p:txBody>
      </p:sp>
      <p:sp>
        <p:nvSpPr>
          <p:cNvPr id="12" name="Text 10"/>
          <p:cNvSpPr/>
          <p:nvPr/>
        </p:nvSpPr>
        <p:spPr>
          <a:xfrm>
            <a:off x="9338786" y="2324219"/>
            <a:ext cx="168473" cy="210622"/>
          </a:xfrm>
          <a:prstGeom prst="rect">
            <a:avLst/>
          </a:prstGeom>
          <a:noFill/>
          <a:ln/>
        </p:spPr>
        <p:txBody>
          <a:bodyPr wrap="none" lIns="0" tIns="0" rIns="0" bIns="0" rtlCol="0" anchor="t"/>
          <a:lstStyle/>
          <a:p>
            <a:pPr marL="0" indent="0" algn="l">
              <a:lnSpc>
                <a:spcPts val="2100"/>
              </a:lnSpc>
              <a:buNone/>
            </a:pPr>
            <a:r>
              <a:rPr lang="en-US" sz="1300" dirty="0">
                <a:solidFill>
                  <a:srgbClr val="3B3535"/>
                </a:solidFill>
                <a:latin typeface="Red Hat Text Light" pitchFamily="34" charset="0"/>
                <a:ea typeface="Red Hat Text Light" pitchFamily="34" charset="-122"/>
                <a:cs typeface="Red Hat Text Light" pitchFamily="34" charset="-120"/>
              </a:rPr>
              <a:t>03</a:t>
            </a:r>
            <a:endParaRPr lang="en-US" sz="1300" dirty="0"/>
          </a:p>
        </p:txBody>
      </p:sp>
      <p:sp>
        <p:nvSpPr>
          <p:cNvPr id="13" name="Shape 11"/>
          <p:cNvSpPr/>
          <p:nvPr/>
        </p:nvSpPr>
        <p:spPr>
          <a:xfrm>
            <a:off x="9338786" y="2587704"/>
            <a:ext cx="3710345" cy="22860"/>
          </a:xfrm>
          <a:prstGeom prst="rect">
            <a:avLst/>
          </a:prstGeom>
          <a:solidFill>
            <a:srgbClr val="F5A3A3"/>
          </a:solidFill>
          <a:ln/>
        </p:spPr>
      </p:sp>
      <p:sp>
        <p:nvSpPr>
          <p:cNvPr id="14" name="Text 12"/>
          <p:cNvSpPr/>
          <p:nvPr/>
        </p:nvSpPr>
        <p:spPr>
          <a:xfrm>
            <a:off x="9338786" y="2717602"/>
            <a:ext cx="1983105" cy="247888"/>
          </a:xfrm>
          <a:prstGeom prst="rect">
            <a:avLst/>
          </a:prstGeom>
          <a:noFill/>
          <a:ln/>
        </p:spPr>
        <p:txBody>
          <a:bodyPr wrap="none" lIns="0" tIns="0" rIns="0" bIns="0" rtlCol="0" anchor="t"/>
          <a:lstStyle/>
          <a:p>
            <a:pPr marL="0" indent="0" algn="l">
              <a:lnSpc>
                <a:spcPts val="1950"/>
              </a:lnSpc>
              <a:buNone/>
            </a:pPr>
            <a:r>
              <a:rPr lang="en-US" sz="1550" dirty="0">
                <a:solidFill>
                  <a:srgbClr val="3B3535"/>
                </a:solidFill>
                <a:latin typeface="Red Hat Text" pitchFamily="34" charset="0"/>
                <a:ea typeface="Red Hat Text" pitchFamily="34" charset="-122"/>
                <a:cs typeface="Red Hat Text" pitchFamily="34" charset="-120"/>
              </a:rPr>
              <a:t>Οργάνωση</a:t>
            </a:r>
            <a:endParaRPr lang="en-US" sz="1550" dirty="0"/>
          </a:p>
        </p:txBody>
      </p:sp>
      <p:sp>
        <p:nvSpPr>
          <p:cNvPr id="15" name="Text 13"/>
          <p:cNvSpPr/>
          <p:nvPr/>
        </p:nvSpPr>
        <p:spPr>
          <a:xfrm>
            <a:off x="9338786" y="3066574"/>
            <a:ext cx="3710345" cy="1685925"/>
          </a:xfrm>
          <a:prstGeom prst="rect">
            <a:avLst/>
          </a:prstGeom>
          <a:noFill/>
          <a:ln/>
        </p:spPr>
        <p:txBody>
          <a:bodyPr wrap="square" lIns="0" tIns="0" rIns="0" bIns="0" rtlCol="0" anchor="t"/>
          <a:lstStyle/>
          <a:p>
            <a:pPr marL="0" indent="0" algn="l">
              <a:lnSpc>
                <a:spcPts val="2650"/>
              </a:lnSpc>
              <a:buNone/>
            </a:pPr>
            <a:r>
              <a:rPr lang="en-US" sz="1650" dirty="0">
                <a:solidFill>
                  <a:srgbClr val="3B3535"/>
                </a:solidFill>
                <a:latin typeface="Roboto Light" pitchFamily="34" charset="0"/>
                <a:ea typeface="Roboto Light" pitchFamily="34" charset="-122"/>
                <a:cs typeface="Roboto Light" pitchFamily="34" charset="-120"/>
              </a:rPr>
              <a:t>Η συλλογική δράση είναι πιο ισχυρή από την ατομική. Οι πολίτες μπορούν να συνεργαστούν σε κινήματα, σωματεία, ΜΚΟ και άλλες οργανώσεις για να πιέσουν για αλλαγή.</a:t>
            </a:r>
            <a:endParaRPr lang="en-US" sz="1650" dirty="0"/>
          </a:p>
        </p:txBody>
      </p:sp>
      <p:sp>
        <p:nvSpPr>
          <p:cNvPr id="16" name="Text 14"/>
          <p:cNvSpPr/>
          <p:nvPr/>
        </p:nvSpPr>
        <p:spPr>
          <a:xfrm>
            <a:off x="1581150" y="5384483"/>
            <a:ext cx="168473" cy="210622"/>
          </a:xfrm>
          <a:prstGeom prst="rect">
            <a:avLst/>
          </a:prstGeom>
          <a:noFill/>
          <a:ln/>
        </p:spPr>
        <p:txBody>
          <a:bodyPr wrap="none" lIns="0" tIns="0" rIns="0" bIns="0" rtlCol="0" anchor="t"/>
          <a:lstStyle/>
          <a:p>
            <a:pPr marL="0" indent="0" algn="l">
              <a:lnSpc>
                <a:spcPts val="2100"/>
              </a:lnSpc>
              <a:buNone/>
            </a:pPr>
            <a:r>
              <a:rPr lang="en-US" sz="1300" dirty="0">
                <a:solidFill>
                  <a:srgbClr val="3B3535"/>
                </a:solidFill>
                <a:latin typeface="Red Hat Text Light" pitchFamily="34" charset="0"/>
                <a:ea typeface="Red Hat Text Light" pitchFamily="34" charset="-122"/>
                <a:cs typeface="Red Hat Text Light" pitchFamily="34" charset="-120"/>
              </a:rPr>
              <a:t>04</a:t>
            </a:r>
            <a:endParaRPr lang="en-US" sz="1300" dirty="0"/>
          </a:p>
        </p:txBody>
      </p:sp>
      <p:sp>
        <p:nvSpPr>
          <p:cNvPr id="17" name="Shape 15"/>
          <p:cNvSpPr/>
          <p:nvPr/>
        </p:nvSpPr>
        <p:spPr>
          <a:xfrm>
            <a:off x="1581150" y="5647968"/>
            <a:ext cx="5649754" cy="22860"/>
          </a:xfrm>
          <a:prstGeom prst="rect">
            <a:avLst/>
          </a:prstGeom>
          <a:solidFill>
            <a:srgbClr val="F5A3A3"/>
          </a:solidFill>
          <a:ln/>
        </p:spPr>
      </p:sp>
      <p:sp>
        <p:nvSpPr>
          <p:cNvPr id="18" name="Text 16"/>
          <p:cNvSpPr/>
          <p:nvPr/>
        </p:nvSpPr>
        <p:spPr>
          <a:xfrm>
            <a:off x="1581150" y="5777865"/>
            <a:ext cx="1983105" cy="247888"/>
          </a:xfrm>
          <a:prstGeom prst="rect">
            <a:avLst/>
          </a:prstGeom>
          <a:noFill/>
          <a:ln/>
        </p:spPr>
        <p:txBody>
          <a:bodyPr wrap="none" lIns="0" tIns="0" rIns="0" bIns="0" rtlCol="0" anchor="t"/>
          <a:lstStyle/>
          <a:p>
            <a:pPr marL="0" indent="0" algn="l">
              <a:lnSpc>
                <a:spcPts val="1950"/>
              </a:lnSpc>
              <a:buNone/>
            </a:pPr>
            <a:r>
              <a:rPr lang="en-US" sz="1550" dirty="0">
                <a:solidFill>
                  <a:srgbClr val="3B3535"/>
                </a:solidFill>
                <a:latin typeface="Red Hat Text" pitchFamily="34" charset="0"/>
                <a:ea typeface="Red Hat Text" pitchFamily="34" charset="-122"/>
                <a:cs typeface="Red Hat Text" pitchFamily="34" charset="-120"/>
              </a:rPr>
              <a:t>Συμμετοχή</a:t>
            </a:r>
            <a:endParaRPr lang="en-US" sz="1550" dirty="0"/>
          </a:p>
        </p:txBody>
      </p:sp>
      <p:sp>
        <p:nvSpPr>
          <p:cNvPr id="19" name="Text 17"/>
          <p:cNvSpPr/>
          <p:nvPr/>
        </p:nvSpPr>
        <p:spPr>
          <a:xfrm>
            <a:off x="1581150" y="6126837"/>
            <a:ext cx="5649754" cy="1348740"/>
          </a:xfrm>
          <a:prstGeom prst="rect">
            <a:avLst/>
          </a:prstGeom>
          <a:noFill/>
          <a:ln/>
        </p:spPr>
        <p:txBody>
          <a:bodyPr wrap="square" lIns="0" tIns="0" rIns="0" bIns="0" rtlCol="0" anchor="t"/>
          <a:lstStyle/>
          <a:p>
            <a:pPr marL="0" indent="0" algn="l">
              <a:lnSpc>
                <a:spcPts val="2650"/>
              </a:lnSpc>
              <a:buNone/>
            </a:pPr>
            <a:r>
              <a:rPr lang="en-US" sz="1650" dirty="0">
                <a:solidFill>
                  <a:srgbClr val="3B3535"/>
                </a:solidFill>
                <a:latin typeface="Roboto Light" pitchFamily="34" charset="0"/>
                <a:ea typeface="Roboto Light" pitchFamily="34" charset="-122"/>
                <a:cs typeface="Roboto Light" pitchFamily="34" charset="-120"/>
              </a:rPr>
              <a:t>Η ψήφος είναι το πιο βασικό δικαίωμα, αλλά δεν είναι το μόνο. Οι πολίτες μπορούν να συμμετέχουν σε διαβουλεύσεις, να παρακολουθούν συνεδριάσεις, να υπογράφουν αναφορές και να διαμαρτύρονται ειρηνικά.</a:t>
            </a:r>
            <a:endParaRPr lang="en-US" sz="1650" dirty="0"/>
          </a:p>
        </p:txBody>
      </p:sp>
      <p:sp>
        <p:nvSpPr>
          <p:cNvPr id="20" name="Text 18"/>
          <p:cNvSpPr/>
          <p:nvPr/>
        </p:nvSpPr>
        <p:spPr>
          <a:xfrm>
            <a:off x="7399377" y="5384483"/>
            <a:ext cx="168473" cy="210622"/>
          </a:xfrm>
          <a:prstGeom prst="rect">
            <a:avLst/>
          </a:prstGeom>
          <a:noFill/>
          <a:ln/>
        </p:spPr>
        <p:txBody>
          <a:bodyPr wrap="none" lIns="0" tIns="0" rIns="0" bIns="0" rtlCol="0" anchor="t"/>
          <a:lstStyle/>
          <a:p>
            <a:pPr marL="0" indent="0" algn="l">
              <a:lnSpc>
                <a:spcPts val="2100"/>
              </a:lnSpc>
              <a:buNone/>
            </a:pPr>
            <a:r>
              <a:rPr lang="en-US" sz="1300" dirty="0">
                <a:solidFill>
                  <a:srgbClr val="3B3535"/>
                </a:solidFill>
                <a:latin typeface="Red Hat Text Light" pitchFamily="34" charset="0"/>
                <a:ea typeface="Red Hat Text Light" pitchFamily="34" charset="-122"/>
                <a:cs typeface="Red Hat Text Light" pitchFamily="34" charset="-120"/>
              </a:rPr>
              <a:t>05</a:t>
            </a:r>
            <a:endParaRPr lang="en-US" sz="1300" dirty="0"/>
          </a:p>
        </p:txBody>
      </p:sp>
      <p:sp>
        <p:nvSpPr>
          <p:cNvPr id="21" name="Shape 19"/>
          <p:cNvSpPr/>
          <p:nvPr/>
        </p:nvSpPr>
        <p:spPr>
          <a:xfrm>
            <a:off x="7399377" y="5647968"/>
            <a:ext cx="5649754" cy="22860"/>
          </a:xfrm>
          <a:prstGeom prst="rect">
            <a:avLst/>
          </a:prstGeom>
          <a:solidFill>
            <a:srgbClr val="F5A3A3"/>
          </a:solidFill>
          <a:ln/>
        </p:spPr>
      </p:sp>
      <p:sp>
        <p:nvSpPr>
          <p:cNvPr id="22" name="Text 20"/>
          <p:cNvSpPr/>
          <p:nvPr/>
        </p:nvSpPr>
        <p:spPr>
          <a:xfrm>
            <a:off x="7399377" y="5777865"/>
            <a:ext cx="1983105" cy="247888"/>
          </a:xfrm>
          <a:prstGeom prst="rect">
            <a:avLst/>
          </a:prstGeom>
          <a:noFill/>
          <a:ln/>
        </p:spPr>
        <p:txBody>
          <a:bodyPr wrap="none" lIns="0" tIns="0" rIns="0" bIns="0" rtlCol="0" anchor="t"/>
          <a:lstStyle/>
          <a:p>
            <a:pPr marL="0" indent="0" algn="l">
              <a:lnSpc>
                <a:spcPts val="1950"/>
              </a:lnSpc>
              <a:buNone/>
            </a:pPr>
            <a:r>
              <a:rPr lang="en-US" sz="1550" dirty="0">
                <a:solidFill>
                  <a:srgbClr val="3B3535"/>
                </a:solidFill>
                <a:latin typeface="Red Hat Text" pitchFamily="34" charset="0"/>
                <a:ea typeface="Red Hat Text" pitchFamily="34" charset="-122"/>
                <a:cs typeface="Red Hat Text" pitchFamily="34" charset="-120"/>
              </a:rPr>
              <a:t>Λογοδοσία</a:t>
            </a:r>
            <a:endParaRPr lang="en-US" sz="1550" dirty="0"/>
          </a:p>
        </p:txBody>
      </p:sp>
      <p:sp>
        <p:nvSpPr>
          <p:cNvPr id="23" name="Text 21"/>
          <p:cNvSpPr/>
          <p:nvPr/>
        </p:nvSpPr>
        <p:spPr>
          <a:xfrm>
            <a:off x="7399377" y="6126837"/>
            <a:ext cx="5649754" cy="1348740"/>
          </a:xfrm>
          <a:prstGeom prst="rect">
            <a:avLst/>
          </a:prstGeom>
          <a:noFill/>
          <a:ln/>
        </p:spPr>
        <p:txBody>
          <a:bodyPr wrap="square" lIns="0" tIns="0" rIns="0" bIns="0" rtlCol="0" anchor="t"/>
          <a:lstStyle/>
          <a:p>
            <a:pPr marL="0" indent="0" algn="l">
              <a:lnSpc>
                <a:spcPts val="2650"/>
              </a:lnSpc>
              <a:buNone/>
            </a:pPr>
            <a:r>
              <a:rPr lang="en-US" sz="1650" dirty="0">
                <a:solidFill>
                  <a:srgbClr val="3B3535"/>
                </a:solidFill>
                <a:latin typeface="Roboto Light" pitchFamily="34" charset="0"/>
                <a:ea typeface="Roboto Light" pitchFamily="34" charset="-122"/>
                <a:cs typeface="Roboto Light" pitchFamily="34" charset="-120"/>
              </a:rPr>
              <a:t>Οι εκλεγμένοι αντιπρόσωποι πρέπει να λογοδοτούν στους πολίτες. Αυτό απαιτεί διαφάνεια, παρακολούθηση των αποφάσεων και προθυμία να θέσουμε ερωτήματα και να απαιτήσουμε απαντήσεις.</a:t>
            </a:r>
            <a:endParaRPr lang="en-US" sz="16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Shape 0"/>
          <p:cNvSpPr/>
          <p:nvPr/>
        </p:nvSpPr>
        <p:spPr>
          <a:xfrm>
            <a:off x="2438757" y="821293"/>
            <a:ext cx="1175861" cy="284559"/>
          </a:xfrm>
          <a:prstGeom prst="roundRect">
            <a:avLst>
              <a:gd name="adj" fmla="val 6045"/>
            </a:avLst>
          </a:prstGeom>
          <a:noFill/>
          <a:ln w="7620">
            <a:solidFill>
              <a:srgbClr val="F5A3A3"/>
            </a:solidFill>
            <a:prstDash val="solid"/>
          </a:ln>
        </p:spPr>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32340" y="906185"/>
            <a:ext cx="114657" cy="114657"/>
          </a:xfrm>
          <a:prstGeom prst="rect">
            <a:avLst/>
          </a:prstGeom>
        </p:spPr>
      </p:pic>
      <p:sp>
        <p:nvSpPr>
          <p:cNvPr id="4" name="Text 1"/>
          <p:cNvSpPr/>
          <p:nvPr/>
        </p:nvSpPr>
        <p:spPr>
          <a:xfrm>
            <a:off x="2704267" y="871895"/>
            <a:ext cx="816769" cy="183356"/>
          </a:xfrm>
          <a:prstGeom prst="rect">
            <a:avLst/>
          </a:prstGeom>
          <a:noFill/>
          <a:ln/>
        </p:spPr>
        <p:txBody>
          <a:bodyPr wrap="none" lIns="0" tIns="0" rIns="0" bIns="0" rtlCol="0" anchor="t"/>
          <a:lstStyle/>
          <a:p>
            <a:pPr marL="0" indent="0" algn="l">
              <a:lnSpc>
                <a:spcPts val="1400"/>
              </a:lnSpc>
              <a:buNone/>
            </a:pPr>
            <a:r>
              <a:rPr lang="en-US" sz="900" dirty="0">
                <a:solidFill>
                  <a:srgbClr val="F5A3A3"/>
                </a:solidFill>
                <a:latin typeface="Roboto Light" pitchFamily="34" charset="0"/>
                <a:ea typeface="Roboto Light" pitchFamily="34" charset="-122"/>
                <a:cs typeface="Roboto Light" pitchFamily="34" charset="-120"/>
              </a:rPr>
              <a:t>ΚΡΙΤΙΚΉ ΣΚΈΨΗ</a:t>
            </a:r>
            <a:endParaRPr lang="en-US" sz="900" dirty="0"/>
          </a:p>
        </p:txBody>
      </p:sp>
      <p:sp>
        <p:nvSpPr>
          <p:cNvPr id="5" name="Text 2"/>
          <p:cNvSpPr/>
          <p:nvPr/>
        </p:nvSpPr>
        <p:spPr>
          <a:xfrm>
            <a:off x="2438757" y="1163122"/>
            <a:ext cx="7202448" cy="421600"/>
          </a:xfrm>
          <a:prstGeom prst="rect">
            <a:avLst/>
          </a:prstGeom>
          <a:noFill/>
          <a:ln/>
        </p:spPr>
        <p:txBody>
          <a:bodyPr wrap="none" lIns="0" tIns="0" rIns="0" bIns="0" rtlCol="0" anchor="t"/>
          <a:lstStyle/>
          <a:p>
            <a:pPr marL="0" indent="0" algn="l">
              <a:lnSpc>
                <a:spcPts val="3300"/>
              </a:lnSpc>
              <a:buNone/>
            </a:pPr>
            <a:r>
              <a:rPr lang="en-US" sz="2650" dirty="0">
                <a:solidFill>
                  <a:srgbClr val="1F1E1E"/>
                </a:solidFill>
                <a:latin typeface="Red Hat Text" pitchFamily="34" charset="0"/>
                <a:ea typeface="Red Hat Text" pitchFamily="34" charset="-122"/>
                <a:cs typeface="Red Hat Text" pitchFamily="34" charset="-120"/>
              </a:rPr>
              <a:t>Ερωτήματα για Συζήτηση και Προβληματισμό</a:t>
            </a:r>
            <a:endParaRPr lang="en-US" sz="2650" dirty="0"/>
          </a:p>
        </p:txBody>
      </p:sp>
      <p:sp>
        <p:nvSpPr>
          <p:cNvPr id="6" name="Text 3"/>
          <p:cNvSpPr/>
          <p:nvPr/>
        </p:nvSpPr>
        <p:spPr>
          <a:xfrm>
            <a:off x="2438757" y="1799749"/>
            <a:ext cx="9752886" cy="573405"/>
          </a:xfrm>
          <a:prstGeom prst="rect">
            <a:avLst/>
          </a:prstGeom>
          <a:noFill/>
          <a:ln/>
        </p:spPr>
        <p:txBody>
          <a:bodyPr wrap="square" lIns="0" tIns="0" rIns="0" bIns="0" rtlCol="0" anchor="t"/>
          <a:lstStyle/>
          <a:p>
            <a:pPr marL="0" indent="0" algn="l">
              <a:lnSpc>
                <a:spcPts val="2250"/>
              </a:lnSpc>
              <a:buNone/>
            </a:pPr>
            <a:r>
              <a:rPr lang="en-US" sz="1400" dirty="0">
                <a:solidFill>
                  <a:srgbClr val="3B3535"/>
                </a:solidFill>
                <a:latin typeface="Roboto Light" pitchFamily="34" charset="0"/>
                <a:ea typeface="Roboto Light" pitchFamily="34" charset="-122"/>
                <a:cs typeface="Roboto Light" pitchFamily="34" charset="-120"/>
              </a:rPr>
              <a:t>Η πολιτική φιλοσοφία δεν προσφέρει εύκολες απαντήσεις, αλλά μάς προκαλεί να σκεφτούμε βαθύτερα. Σκεφτείτε τα παρακάτω ερωτήματα και συζητήστε τα με τους συμμαθητές σας:</a:t>
            </a:r>
            <a:endParaRPr lang="en-US" sz="1400" dirty="0"/>
          </a:p>
        </p:txBody>
      </p:sp>
      <p:sp>
        <p:nvSpPr>
          <p:cNvPr id="7" name="Shape 4"/>
          <p:cNvSpPr/>
          <p:nvPr/>
        </p:nvSpPr>
        <p:spPr>
          <a:xfrm>
            <a:off x="2438757" y="2641878"/>
            <a:ext cx="71676" cy="71676"/>
          </a:xfrm>
          <a:prstGeom prst="roundRect">
            <a:avLst>
              <a:gd name="adj" fmla="val 637870"/>
            </a:avLst>
          </a:prstGeom>
          <a:solidFill>
            <a:srgbClr val="F5A3A3"/>
          </a:solidFill>
          <a:ln/>
        </p:spPr>
      </p:sp>
      <p:sp>
        <p:nvSpPr>
          <p:cNvPr id="8" name="Text 5"/>
          <p:cNvSpPr/>
          <p:nvPr/>
        </p:nvSpPr>
        <p:spPr>
          <a:xfrm>
            <a:off x="2653784" y="2534364"/>
            <a:ext cx="9537859" cy="573405"/>
          </a:xfrm>
          <a:prstGeom prst="rect">
            <a:avLst/>
          </a:prstGeom>
          <a:noFill/>
          <a:ln/>
        </p:spPr>
        <p:txBody>
          <a:bodyPr wrap="square" lIns="0" tIns="0" rIns="0" bIns="0" rtlCol="0" anchor="t"/>
          <a:lstStyle/>
          <a:p>
            <a:pPr marL="0" indent="0" algn="l">
              <a:lnSpc>
                <a:spcPts val="2250"/>
              </a:lnSpc>
              <a:buNone/>
            </a:pPr>
            <a:r>
              <a:rPr lang="en-US" sz="1400" dirty="0">
                <a:solidFill>
                  <a:srgbClr val="3B3535"/>
                </a:solidFill>
                <a:latin typeface="Roboto Light" pitchFamily="34" charset="0"/>
                <a:ea typeface="Roboto Light" pitchFamily="34" charset="-122"/>
                <a:cs typeface="Roboto Light" pitchFamily="34" charset="-120"/>
              </a:rPr>
              <a:t>Είναι η δημοκρατία η καλύτερη μορφή διακυβέρνησης ή υπάρχουν καταστάσεις όπου άλλες μορφές θα ήταν πιο αποτελεσματικές;</a:t>
            </a:r>
            <a:endParaRPr lang="en-US" sz="1400" dirty="0"/>
          </a:p>
        </p:txBody>
      </p:sp>
      <p:sp>
        <p:nvSpPr>
          <p:cNvPr id="9" name="Shape 6"/>
          <p:cNvSpPr/>
          <p:nvPr/>
        </p:nvSpPr>
        <p:spPr>
          <a:xfrm>
            <a:off x="2438757" y="3501985"/>
            <a:ext cx="71676" cy="71676"/>
          </a:xfrm>
          <a:prstGeom prst="roundRect">
            <a:avLst>
              <a:gd name="adj" fmla="val 637870"/>
            </a:avLst>
          </a:prstGeom>
          <a:solidFill>
            <a:srgbClr val="F5A3A3"/>
          </a:solidFill>
          <a:ln/>
        </p:spPr>
      </p:sp>
      <p:sp>
        <p:nvSpPr>
          <p:cNvPr id="10" name="Text 7"/>
          <p:cNvSpPr/>
          <p:nvPr/>
        </p:nvSpPr>
        <p:spPr>
          <a:xfrm>
            <a:off x="2653784" y="3394472"/>
            <a:ext cx="9537859" cy="286703"/>
          </a:xfrm>
          <a:prstGeom prst="rect">
            <a:avLst/>
          </a:prstGeom>
          <a:noFill/>
          <a:ln/>
        </p:spPr>
        <p:txBody>
          <a:bodyPr wrap="none" lIns="0" tIns="0" rIns="0" bIns="0" rtlCol="0" anchor="t"/>
          <a:lstStyle/>
          <a:p>
            <a:pPr marL="0" indent="0" algn="l">
              <a:lnSpc>
                <a:spcPts val="2250"/>
              </a:lnSpc>
              <a:buNone/>
            </a:pPr>
            <a:r>
              <a:rPr lang="en-US" sz="1400" dirty="0">
                <a:solidFill>
                  <a:srgbClr val="3B3535"/>
                </a:solidFill>
                <a:latin typeface="Roboto Light" pitchFamily="34" charset="0"/>
                <a:ea typeface="Roboto Light" pitchFamily="34" charset="-122"/>
                <a:cs typeface="Roboto Light" pitchFamily="34" charset="-120"/>
              </a:rPr>
              <a:t>Μπορεί να υπάρχει πραγματική ελευθερία σε μια κοινωνία με μεγάλες οικονομικές ανισότητες;</a:t>
            </a:r>
            <a:endParaRPr lang="en-US" sz="1400" dirty="0"/>
          </a:p>
        </p:txBody>
      </p:sp>
      <p:sp>
        <p:nvSpPr>
          <p:cNvPr id="11" name="Shape 8"/>
          <p:cNvSpPr/>
          <p:nvPr/>
        </p:nvSpPr>
        <p:spPr>
          <a:xfrm>
            <a:off x="2438757" y="4075390"/>
            <a:ext cx="71676" cy="71676"/>
          </a:xfrm>
          <a:prstGeom prst="roundRect">
            <a:avLst>
              <a:gd name="adj" fmla="val 637870"/>
            </a:avLst>
          </a:prstGeom>
          <a:solidFill>
            <a:srgbClr val="F5A3A3"/>
          </a:solidFill>
          <a:ln/>
        </p:spPr>
      </p:sp>
      <p:sp>
        <p:nvSpPr>
          <p:cNvPr id="12" name="Text 9"/>
          <p:cNvSpPr/>
          <p:nvPr/>
        </p:nvSpPr>
        <p:spPr>
          <a:xfrm>
            <a:off x="2653784" y="3967877"/>
            <a:ext cx="9537859" cy="286703"/>
          </a:xfrm>
          <a:prstGeom prst="rect">
            <a:avLst/>
          </a:prstGeom>
          <a:noFill/>
          <a:ln/>
        </p:spPr>
        <p:txBody>
          <a:bodyPr wrap="none" lIns="0" tIns="0" rIns="0" bIns="0" rtlCol="0" anchor="t"/>
          <a:lstStyle/>
          <a:p>
            <a:pPr marL="0" indent="0" algn="l">
              <a:lnSpc>
                <a:spcPts val="2250"/>
              </a:lnSpc>
              <a:buNone/>
            </a:pPr>
            <a:r>
              <a:rPr lang="en-US" sz="1400" dirty="0">
                <a:solidFill>
                  <a:srgbClr val="3B3535"/>
                </a:solidFill>
                <a:latin typeface="Roboto Light" pitchFamily="34" charset="0"/>
                <a:ea typeface="Roboto Light" pitchFamily="34" charset="-122"/>
                <a:cs typeface="Roboto Light" pitchFamily="34" charset="-120"/>
              </a:rPr>
              <a:t>Ποιο είναι πιο σημαντικό: τα ατομικά δικαιώματα ή το κοινό καλό; Μπορούν να συμβιβαστούν;</a:t>
            </a:r>
            <a:endParaRPr lang="en-US" sz="1400" dirty="0"/>
          </a:p>
        </p:txBody>
      </p:sp>
      <p:sp>
        <p:nvSpPr>
          <p:cNvPr id="13" name="Shape 10"/>
          <p:cNvSpPr/>
          <p:nvPr/>
        </p:nvSpPr>
        <p:spPr>
          <a:xfrm>
            <a:off x="2438757" y="4648795"/>
            <a:ext cx="71676" cy="71676"/>
          </a:xfrm>
          <a:prstGeom prst="roundRect">
            <a:avLst>
              <a:gd name="adj" fmla="val 637870"/>
            </a:avLst>
          </a:prstGeom>
          <a:solidFill>
            <a:srgbClr val="F5A3A3"/>
          </a:solidFill>
          <a:ln/>
        </p:spPr>
      </p:sp>
      <p:sp>
        <p:nvSpPr>
          <p:cNvPr id="14" name="Text 11"/>
          <p:cNvSpPr/>
          <p:nvPr/>
        </p:nvSpPr>
        <p:spPr>
          <a:xfrm>
            <a:off x="2653784" y="4541282"/>
            <a:ext cx="9537859" cy="286703"/>
          </a:xfrm>
          <a:prstGeom prst="rect">
            <a:avLst/>
          </a:prstGeom>
          <a:noFill/>
          <a:ln/>
        </p:spPr>
        <p:txBody>
          <a:bodyPr wrap="none" lIns="0" tIns="0" rIns="0" bIns="0" rtlCol="0" anchor="t"/>
          <a:lstStyle/>
          <a:p>
            <a:pPr marL="0" indent="0" algn="l">
              <a:lnSpc>
                <a:spcPts val="2250"/>
              </a:lnSpc>
              <a:buNone/>
            </a:pPr>
            <a:r>
              <a:rPr lang="en-US" sz="1400" dirty="0">
                <a:solidFill>
                  <a:srgbClr val="3B3535"/>
                </a:solidFill>
                <a:latin typeface="Roboto Light" pitchFamily="34" charset="0"/>
                <a:ea typeface="Roboto Light" pitchFamily="34" charset="-122"/>
                <a:cs typeface="Roboto Light" pitchFamily="34" charset="-120"/>
              </a:rPr>
              <a:t>Πρέπει να υπάρχουν όρια στην ελευθερία της έκφρασης; Πού τραβάμε τη γραμμή;</a:t>
            </a:r>
            <a:endParaRPr lang="en-US" sz="1400" dirty="0"/>
          </a:p>
        </p:txBody>
      </p:sp>
      <p:sp>
        <p:nvSpPr>
          <p:cNvPr id="15" name="Shape 12"/>
          <p:cNvSpPr/>
          <p:nvPr/>
        </p:nvSpPr>
        <p:spPr>
          <a:xfrm>
            <a:off x="2438757" y="5222200"/>
            <a:ext cx="71676" cy="71676"/>
          </a:xfrm>
          <a:prstGeom prst="roundRect">
            <a:avLst>
              <a:gd name="adj" fmla="val 637870"/>
            </a:avLst>
          </a:prstGeom>
          <a:solidFill>
            <a:srgbClr val="F5A3A3"/>
          </a:solidFill>
          <a:ln/>
        </p:spPr>
      </p:sp>
      <p:sp>
        <p:nvSpPr>
          <p:cNvPr id="16" name="Text 13"/>
          <p:cNvSpPr/>
          <p:nvPr/>
        </p:nvSpPr>
        <p:spPr>
          <a:xfrm>
            <a:off x="2653784" y="5114687"/>
            <a:ext cx="9537859" cy="286703"/>
          </a:xfrm>
          <a:prstGeom prst="rect">
            <a:avLst/>
          </a:prstGeom>
          <a:noFill/>
          <a:ln/>
        </p:spPr>
        <p:txBody>
          <a:bodyPr wrap="none" lIns="0" tIns="0" rIns="0" bIns="0" rtlCol="0" anchor="t"/>
          <a:lstStyle/>
          <a:p>
            <a:pPr marL="0" indent="0" algn="l">
              <a:lnSpc>
                <a:spcPts val="2250"/>
              </a:lnSpc>
              <a:buNone/>
            </a:pPr>
            <a:r>
              <a:rPr lang="en-US" sz="1400" dirty="0">
                <a:solidFill>
                  <a:srgbClr val="3B3535"/>
                </a:solidFill>
                <a:latin typeface="Roboto Light" pitchFamily="34" charset="0"/>
                <a:ea typeface="Roboto Light" pitchFamily="34" charset="-122"/>
                <a:cs typeface="Roboto Light" pitchFamily="34" charset="-120"/>
              </a:rPr>
              <a:t>Ποιος από τους τρεις φιλοσόφους – Χομπς, Λοκ ή Ρουσό – έχει την πιο πειστική θεωρία για την πολιτική εξουσία;</a:t>
            </a:r>
            <a:endParaRPr lang="en-US" sz="1400" dirty="0"/>
          </a:p>
        </p:txBody>
      </p:sp>
      <p:sp>
        <p:nvSpPr>
          <p:cNvPr id="17" name="Shape 14"/>
          <p:cNvSpPr/>
          <p:nvPr/>
        </p:nvSpPr>
        <p:spPr>
          <a:xfrm>
            <a:off x="2438757" y="5795605"/>
            <a:ext cx="71676" cy="71676"/>
          </a:xfrm>
          <a:prstGeom prst="roundRect">
            <a:avLst>
              <a:gd name="adj" fmla="val 637870"/>
            </a:avLst>
          </a:prstGeom>
          <a:solidFill>
            <a:srgbClr val="F5A3A3"/>
          </a:solidFill>
          <a:ln/>
        </p:spPr>
      </p:sp>
      <p:sp>
        <p:nvSpPr>
          <p:cNvPr id="18" name="Text 15"/>
          <p:cNvSpPr/>
          <p:nvPr/>
        </p:nvSpPr>
        <p:spPr>
          <a:xfrm>
            <a:off x="2653784" y="5688092"/>
            <a:ext cx="9537859" cy="286703"/>
          </a:xfrm>
          <a:prstGeom prst="rect">
            <a:avLst/>
          </a:prstGeom>
          <a:noFill/>
          <a:ln/>
        </p:spPr>
        <p:txBody>
          <a:bodyPr wrap="none" lIns="0" tIns="0" rIns="0" bIns="0" rtlCol="0" anchor="t"/>
          <a:lstStyle/>
          <a:p>
            <a:pPr marL="0" indent="0" algn="l">
              <a:lnSpc>
                <a:spcPts val="2250"/>
              </a:lnSpc>
              <a:buNone/>
            </a:pPr>
            <a:r>
              <a:rPr lang="en-US" sz="1400" dirty="0">
                <a:solidFill>
                  <a:srgbClr val="3B3535"/>
                </a:solidFill>
                <a:latin typeface="Roboto Light" pitchFamily="34" charset="0"/>
                <a:ea typeface="Roboto Light" pitchFamily="34" charset="-122"/>
                <a:cs typeface="Roboto Light" pitchFamily="34" charset="-120"/>
              </a:rPr>
              <a:t>Είναι η άμεση δημοκρατία πιο αυθεντική από την αντιπροσωπευτική; Είναι πρακτική στις σύγχρονες κοινωνίες;</a:t>
            </a:r>
            <a:endParaRPr lang="en-US" sz="1400" dirty="0"/>
          </a:p>
        </p:txBody>
      </p:sp>
      <p:sp>
        <p:nvSpPr>
          <p:cNvPr id="19" name="Shape 16"/>
          <p:cNvSpPr/>
          <p:nvPr/>
        </p:nvSpPr>
        <p:spPr>
          <a:xfrm>
            <a:off x="2438757" y="6369010"/>
            <a:ext cx="71676" cy="71676"/>
          </a:xfrm>
          <a:prstGeom prst="roundRect">
            <a:avLst>
              <a:gd name="adj" fmla="val 637870"/>
            </a:avLst>
          </a:prstGeom>
          <a:solidFill>
            <a:srgbClr val="F5A3A3"/>
          </a:solidFill>
          <a:ln/>
        </p:spPr>
      </p:sp>
      <p:sp>
        <p:nvSpPr>
          <p:cNvPr id="20" name="Text 17"/>
          <p:cNvSpPr/>
          <p:nvPr/>
        </p:nvSpPr>
        <p:spPr>
          <a:xfrm>
            <a:off x="2653784" y="6261497"/>
            <a:ext cx="9537859" cy="286703"/>
          </a:xfrm>
          <a:prstGeom prst="rect">
            <a:avLst/>
          </a:prstGeom>
          <a:noFill/>
          <a:ln/>
        </p:spPr>
        <p:txBody>
          <a:bodyPr wrap="none" lIns="0" tIns="0" rIns="0" bIns="0" rtlCol="0" anchor="t"/>
          <a:lstStyle/>
          <a:p>
            <a:pPr marL="0" indent="0" algn="l">
              <a:lnSpc>
                <a:spcPts val="2250"/>
              </a:lnSpc>
              <a:buNone/>
            </a:pPr>
            <a:r>
              <a:rPr lang="en-US" sz="1400" dirty="0">
                <a:solidFill>
                  <a:srgbClr val="3B3535"/>
                </a:solidFill>
                <a:latin typeface="Roboto Light" pitchFamily="34" charset="0"/>
                <a:ea typeface="Roboto Light" pitchFamily="34" charset="-122"/>
                <a:cs typeface="Roboto Light" pitchFamily="34" charset="-120"/>
              </a:rPr>
              <a:t>Τι ευθύνες έχουν οι πολίτες προς την κοινωνία; Είναι η ψήφος αρκετή ή απαιτείται περισσότερη συμμετοχή;</a:t>
            </a:r>
            <a:endParaRPr lang="en-US" sz="1400" dirty="0"/>
          </a:p>
        </p:txBody>
      </p:sp>
      <p:sp>
        <p:nvSpPr>
          <p:cNvPr id="21" name="Shape 18"/>
          <p:cNvSpPr/>
          <p:nvPr/>
        </p:nvSpPr>
        <p:spPr>
          <a:xfrm>
            <a:off x="2438757" y="6942415"/>
            <a:ext cx="71676" cy="71676"/>
          </a:xfrm>
          <a:prstGeom prst="roundRect">
            <a:avLst>
              <a:gd name="adj" fmla="val 637870"/>
            </a:avLst>
          </a:prstGeom>
          <a:solidFill>
            <a:srgbClr val="F5A3A3"/>
          </a:solidFill>
          <a:ln/>
        </p:spPr>
      </p:sp>
      <p:sp>
        <p:nvSpPr>
          <p:cNvPr id="22" name="Text 19"/>
          <p:cNvSpPr/>
          <p:nvPr/>
        </p:nvSpPr>
        <p:spPr>
          <a:xfrm>
            <a:off x="2653784" y="6834902"/>
            <a:ext cx="9537859" cy="573405"/>
          </a:xfrm>
          <a:prstGeom prst="rect">
            <a:avLst/>
          </a:prstGeom>
          <a:noFill/>
          <a:ln/>
        </p:spPr>
        <p:txBody>
          <a:bodyPr wrap="square" lIns="0" tIns="0" rIns="0" bIns="0" rtlCol="0" anchor="t"/>
          <a:lstStyle/>
          <a:p>
            <a:pPr marL="0" indent="0" algn="l">
              <a:lnSpc>
                <a:spcPts val="2250"/>
              </a:lnSpc>
              <a:buNone/>
            </a:pPr>
            <a:r>
              <a:rPr lang="en-US" sz="1400" dirty="0">
                <a:solidFill>
                  <a:srgbClr val="3B3535"/>
                </a:solidFill>
                <a:latin typeface="Roboto Light" pitchFamily="34" charset="0"/>
                <a:ea typeface="Roboto Light" pitchFamily="34" charset="-122"/>
                <a:cs typeface="Roboto Light" pitchFamily="34" charset="-120"/>
              </a:rPr>
              <a:t>Πώς μπορεί η δημοκρατία να αντιμετωπίσει την παραπληροφόρηση και τις ψευδείς ειδήσεις χωρίς να θυσιάσει την ελευθερία του λόγου;</a:t>
            </a:r>
            <a:endParaRPr lang="en-US" sz="1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2255996" y="705445"/>
            <a:ext cx="7821454" cy="437317"/>
          </a:xfrm>
          <a:prstGeom prst="rect">
            <a:avLst/>
          </a:prstGeom>
          <a:noFill/>
          <a:ln/>
        </p:spPr>
        <p:txBody>
          <a:bodyPr wrap="none" lIns="0" tIns="0" rIns="0" bIns="0" rtlCol="0" anchor="t"/>
          <a:lstStyle/>
          <a:p>
            <a:pPr marL="0" indent="0" algn="l">
              <a:lnSpc>
                <a:spcPts val="3400"/>
              </a:lnSpc>
              <a:buNone/>
            </a:pPr>
            <a:r>
              <a:rPr lang="en-US" sz="2750" dirty="0">
                <a:solidFill>
                  <a:srgbClr val="1F1E1E"/>
                </a:solidFill>
                <a:latin typeface="Red Hat Text" pitchFamily="34" charset="0"/>
                <a:ea typeface="Red Hat Text" pitchFamily="34" charset="-122"/>
                <a:cs typeface="Red Hat Text" pitchFamily="34" charset="-120"/>
              </a:rPr>
              <a:t>Συμπέρασμα: Η Διαρκής Αναζήτηση του Δικαίου</a:t>
            </a:r>
            <a:endParaRPr lang="en-US" sz="2750" dirty="0"/>
          </a:p>
        </p:txBody>
      </p:sp>
      <p:sp>
        <p:nvSpPr>
          <p:cNvPr id="3" name="Text 1"/>
          <p:cNvSpPr/>
          <p:nvPr/>
        </p:nvSpPr>
        <p:spPr>
          <a:xfrm>
            <a:off x="2255996" y="1499592"/>
            <a:ext cx="5401866" cy="1189196"/>
          </a:xfrm>
          <a:prstGeom prst="rect">
            <a:avLst/>
          </a:prstGeom>
          <a:noFill/>
          <a:ln/>
        </p:spPr>
        <p:txBody>
          <a:bodyPr wrap="square" lIns="0" tIns="0" rIns="0" bIns="0" rtlCol="0" anchor="t"/>
          <a:lstStyle/>
          <a:p>
            <a:pPr marL="0" indent="0" algn="l">
              <a:lnSpc>
                <a:spcPts val="2300"/>
              </a:lnSpc>
              <a:buNone/>
            </a:pPr>
            <a:r>
              <a:rPr lang="en-US" sz="1450" dirty="0">
                <a:solidFill>
                  <a:srgbClr val="3B3535"/>
                </a:solidFill>
                <a:latin typeface="Roboto Light" pitchFamily="34" charset="0"/>
                <a:ea typeface="Roboto Light" pitchFamily="34" charset="-122"/>
                <a:cs typeface="Roboto Light" pitchFamily="34" charset="-120"/>
              </a:rPr>
              <a:t>Η πολιτική φιλοσοφία δεν μας δίνει τελικές απαντήσεις για το δίκαιο, την εξουσία και τη δημοκρατία. Αντίθετα, μάς διδάσκει να θέτουμε τα σωστά ερωτήματα και να σκεφτόμαστε κριτικά για τις θεσμικές δομές που διέπουν τη ζωή μας.</a:t>
            </a:r>
            <a:endParaRPr lang="en-US" sz="1450" dirty="0"/>
          </a:p>
        </p:txBody>
      </p:sp>
      <p:sp>
        <p:nvSpPr>
          <p:cNvPr id="4" name="Text 2"/>
          <p:cNvSpPr/>
          <p:nvPr/>
        </p:nvSpPr>
        <p:spPr>
          <a:xfrm>
            <a:off x="2255996" y="2822615"/>
            <a:ext cx="5401866" cy="1486495"/>
          </a:xfrm>
          <a:prstGeom prst="rect">
            <a:avLst/>
          </a:prstGeom>
          <a:noFill/>
          <a:ln/>
        </p:spPr>
        <p:txBody>
          <a:bodyPr wrap="square" lIns="0" tIns="0" rIns="0" bIns="0" rtlCol="0" anchor="t"/>
          <a:lstStyle/>
          <a:p>
            <a:pPr marL="0" indent="0" algn="l">
              <a:lnSpc>
                <a:spcPts val="2300"/>
              </a:lnSpc>
              <a:buNone/>
            </a:pPr>
            <a:r>
              <a:rPr lang="en-US" sz="1450" dirty="0">
                <a:solidFill>
                  <a:srgbClr val="3B3535"/>
                </a:solidFill>
                <a:latin typeface="Roboto Light" pitchFamily="34" charset="0"/>
                <a:ea typeface="Roboto Light" pitchFamily="34" charset="-122"/>
                <a:cs typeface="Roboto Light" pitchFamily="34" charset="-120"/>
              </a:rPr>
              <a:t>Από τον Χομπς και τον Λεβιάθαν μέχρι τη γενική βούληση του Ρουσό, είδαμε διαφορετικές προσεγγίσεις για τη νομιμοποίηση της πολιτικής εξουσίας. Ο καθένας από αυτούς τους στοχαστές μάς προσφέρει πολύτιμες γνώσεις, αλλά και κανένας δεν έχει όλες τις απαντήσεις.</a:t>
            </a:r>
            <a:endParaRPr lang="en-US" sz="1450" dirty="0"/>
          </a:p>
        </p:txBody>
      </p:sp>
      <p:sp>
        <p:nvSpPr>
          <p:cNvPr id="5" name="Text 3"/>
          <p:cNvSpPr/>
          <p:nvPr/>
        </p:nvSpPr>
        <p:spPr>
          <a:xfrm>
            <a:off x="2255996" y="4442936"/>
            <a:ext cx="5401866" cy="891897"/>
          </a:xfrm>
          <a:prstGeom prst="rect">
            <a:avLst/>
          </a:prstGeom>
          <a:noFill/>
          <a:ln/>
        </p:spPr>
        <p:txBody>
          <a:bodyPr wrap="square" lIns="0" tIns="0" rIns="0" bIns="0" rtlCol="0" anchor="t"/>
          <a:lstStyle/>
          <a:p>
            <a:pPr marL="0" indent="0" algn="l">
              <a:lnSpc>
                <a:spcPts val="2300"/>
              </a:lnSpc>
              <a:buNone/>
            </a:pPr>
            <a:r>
              <a:rPr lang="en-US" sz="1450" dirty="0">
                <a:solidFill>
                  <a:srgbClr val="3B3535"/>
                </a:solidFill>
                <a:latin typeface="Roboto Light" pitchFamily="34" charset="0"/>
                <a:ea typeface="Roboto Light" pitchFamily="34" charset="-122"/>
                <a:cs typeface="Roboto Light" pitchFamily="34" charset="-120"/>
              </a:rPr>
              <a:t>Η δημοκρατία, ως πολιτικό σύστημα, είναι μια ατελής και συνεχώς εξελισσόμενη προσπάθεια. Απαιτεί διαρκή εγρήγορση, κριτική σκέψη και ενεργό συμμετοχή από όλους μας.</a:t>
            </a:r>
            <a:endParaRPr lang="en-US" sz="1450" dirty="0"/>
          </a:p>
        </p:txBody>
      </p:sp>
      <p:sp>
        <p:nvSpPr>
          <p:cNvPr id="6" name="Text 4"/>
          <p:cNvSpPr/>
          <p:nvPr/>
        </p:nvSpPr>
        <p:spPr>
          <a:xfrm>
            <a:off x="2255996" y="5468660"/>
            <a:ext cx="5401866" cy="1189196"/>
          </a:xfrm>
          <a:prstGeom prst="rect">
            <a:avLst/>
          </a:prstGeom>
          <a:noFill/>
          <a:ln/>
        </p:spPr>
        <p:txBody>
          <a:bodyPr wrap="square" lIns="0" tIns="0" rIns="0" bIns="0" rtlCol="0" anchor="t"/>
          <a:lstStyle/>
          <a:p>
            <a:pPr marL="0" indent="0" algn="l">
              <a:lnSpc>
                <a:spcPts val="2300"/>
              </a:lnSpc>
              <a:buNone/>
            </a:pPr>
            <a:r>
              <a:rPr lang="en-US" sz="1450" b="1" dirty="0">
                <a:solidFill>
                  <a:srgbClr val="3B3535"/>
                </a:solidFill>
                <a:latin typeface="Roboto Light" pitchFamily="34" charset="0"/>
                <a:ea typeface="Roboto Light" pitchFamily="34" charset="-122"/>
                <a:cs typeface="Roboto Light" pitchFamily="34" charset="-120"/>
              </a:rPr>
              <a:t>Το ταξίδι της πολιτικής φιλοσοφίας δεν τελειώνει εδώ – μόλις ξεκίνησε.</a:t>
            </a:r>
            <a:r>
              <a:rPr lang="en-US" sz="1450" dirty="0">
                <a:solidFill>
                  <a:srgbClr val="3B3535"/>
                </a:solidFill>
                <a:latin typeface="Roboto Light" pitchFamily="34" charset="0"/>
                <a:ea typeface="Roboto Light" pitchFamily="34" charset="-122"/>
                <a:cs typeface="Roboto Light" pitchFamily="34" charset="-120"/>
              </a:rPr>
              <a:t> Είστε ο επόμενος στοχαστής που θα συνεισφέρει στη συνεχιζόμενη συζήτηση για το δίκαιο, την ελευθερία και την αυτοδιοίκηση.</a:t>
            </a:r>
            <a:endParaRPr lang="en-US" sz="1450" dirty="0"/>
          </a:p>
        </p:txBody>
      </p:sp>
      <p:pic>
        <p:nvPicPr>
          <p:cNvPr id="7" name="Image 0" descr="preencoded.png"/>
          <p:cNvPicPr>
            <a:picLocks noChangeAspect="1"/>
          </p:cNvPicPr>
          <p:nvPr/>
        </p:nvPicPr>
        <p:blipFill>
          <a:blip r:embed="rId3"/>
          <a:stretch>
            <a:fillRect/>
          </a:stretch>
        </p:blipFill>
        <p:spPr>
          <a:xfrm>
            <a:off x="8028146" y="1533049"/>
            <a:ext cx="2286000" cy="2286000"/>
          </a:xfrm>
          <a:prstGeom prst="rect">
            <a:avLst/>
          </a:prstGeom>
        </p:spPr>
      </p:pic>
      <p:sp>
        <p:nvSpPr>
          <p:cNvPr id="8" name="Text 5"/>
          <p:cNvSpPr/>
          <p:nvPr/>
        </p:nvSpPr>
        <p:spPr>
          <a:xfrm>
            <a:off x="8251150" y="3986332"/>
            <a:ext cx="4130754" cy="594598"/>
          </a:xfrm>
          <a:prstGeom prst="rect">
            <a:avLst/>
          </a:prstGeom>
          <a:noFill/>
          <a:ln/>
        </p:spPr>
        <p:txBody>
          <a:bodyPr wrap="square" lIns="0" tIns="0" rIns="0" bIns="0" rtlCol="0" anchor="t"/>
          <a:lstStyle/>
          <a:p>
            <a:pPr marL="0" indent="0" algn="l">
              <a:lnSpc>
                <a:spcPts val="2300"/>
              </a:lnSpc>
              <a:buNone/>
            </a:pPr>
            <a:r>
              <a:rPr lang="en-US" sz="1450" i="1" dirty="0">
                <a:solidFill>
                  <a:srgbClr val="3B3535"/>
                </a:solidFill>
                <a:latin typeface="Roboto Light" pitchFamily="34" charset="0"/>
                <a:ea typeface="Roboto Light" pitchFamily="34" charset="-122"/>
                <a:cs typeface="Roboto Light" pitchFamily="34" charset="-120"/>
              </a:rPr>
              <a:t>«Η δημοκρατία δεν είναι κληρονομιά που λαμβάνουμε – είναι ευθύνη που φέρουμε.»</a:t>
            </a:r>
            <a:endParaRPr lang="en-US" sz="1450" dirty="0"/>
          </a:p>
        </p:txBody>
      </p:sp>
      <p:sp>
        <p:nvSpPr>
          <p:cNvPr id="9" name="Shape 6"/>
          <p:cNvSpPr/>
          <p:nvPr/>
        </p:nvSpPr>
        <p:spPr>
          <a:xfrm>
            <a:off x="8028146" y="3986332"/>
            <a:ext cx="15240" cy="594598"/>
          </a:xfrm>
          <a:prstGeom prst="rect">
            <a:avLst/>
          </a:prstGeom>
          <a:solidFill>
            <a:srgbClr val="F5A3A3"/>
          </a:solidFill>
          <a:ln/>
        </p:spPr>
      </p:sp>
      <p:sp>
        <p:nvSpPr>
          <p:cNvPr id="10" name="Shape 7"/>
          <p:cNvSpPr/>
          <p:nvPr/>
        </p:nvSpPr>
        <p:spPr>
          <a:xfrm>
            <a:off x="2255996" y="7033294"/>
            <a:ext cx="10118408" cy="26194"/>
          </a:xfrm>
          <a:prstGeom prst="rect">
            <a:avLst/>
          </a:prstGeom>
          <a:solidFill>
            <a:srgbClr val="3B3535">
              <a:alpha val="50000"/>
            </a:srgbClr>
          </a:solidFill>
          <a:ln/>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837724" y="730448"/>
            <a:ext cx="1003102" cy="393502"/>
          </a:xfrm>
          <a:prstGeom prst="roundRect">
            <a:avLst>
              <a:gd name="adj" fmla="val 6388"/>
            </a:avLst>
          </a:prstGeom>
          <a:solidFill>
            <a:srgbClr val="FAD1D1"/>
          </a:solidFill>
          <a:ln/>
        </p:spPr>
      </p:sp>
      <p:sp>
        <p:nvSpPr>
          <p:cNvPr id="3" name="Text 1"/>
          <p:cNvSpPr/>
          <p:nvPr/>
        </p:nvSpPr>
        <p:spPr>
          <a:xfrm>
            <a:off x="963335" y="793194"/>
            <a:ext cx="751880" cy="268010"/>
          </a:xfrm>
          <a:prstGeom prst="rect">
            <a:avLst/>
          </a:prstGeom>
          <a:noFill/>
          <a:ln/>
        </p:spPr>
        <p:txBody>
          <a:bodyPr wrap="none" lIns="0" tIns="0" rIns="0" bIns="0" rtlCol="0" anchor="t"/>
          <a:lstStyle/>
          <a:p>
            <a:pPr marL="0" indent="0" algn="l">
              <a:lnSpc>
                <a:spcPts val="2100"/>
              </a:lnSpc>
              <a:buNone/>
            </a:pPr>
            <a:r>
              <a:rPr lang="en-US" sz="1300" dirty="0">
                <a:solidFill>
                  <a:srgbClr val="3B3535"/>
                </a:solidFill>
                <a:latin typeface="Roboto Light" pitchFamily="34" charset="0"/>
                <a:ea typeface="Roboto Light" pitchFamily="34" charset="-122"/>
                <a:cs typeface="Roboto Light" pitchFamily="34" charset="-120"/>
              </a:rPr>
              <a:t>ΕΙΣΑΓΩΓΉ</a:t>
            </a:r>
            <a:endParaRPr lang="en-US" sz="1300" dirty="0"/>
          </a:p>
        </p:txBody>
      </p:sp>
      <p:sp>
        <p:nvSpPr>
          <p:cNvPr id="4" name="Text 2"/>
          <p:cNvSpPr/>
          <p:nvPr/>
        </p:nvSpPr>
        <p:spPr>
          <a:xfrm>
            <a:off x="837724" y="1207651"/>
            <a:ext cx="8961596" cy="615910"/>
          </a:xfrm>
          <a:prstGeom prst="rect">
            <a:avLst/>
          </a:prstGeom>
          <a:noFill/>
          <a:ln/>
        </p:spPr>
        <p:txBody>
          <a:bodyPr wrap="none" lIns="0" tIns="0" rIns="0" bIns="0" rtlCol="0" anchor="t"/>
          <a:lstStyle/>
          <a:p>
            <a:pPr marL="0" indent="0" algn="l">
              <a:lnSpc>
                <a:spcPts val="4850"/>
              </a:lnSpc>
              <a:buNone/>
            </a:pPr>
            <a:r>
              <a:rPr lang="en-US" sz="3850" dirty="0">
                <a:solidFill>
                  <a:srgbClr val="1F1E1E"/>
                </a:solidFill>
                <a:latin typeface="Red Hat Text" pitchFamily="34" charset="0"/>
                <a:ea typeface="Red Hat Text" pitchFamily="34" charset="-122"/>
                <a:cs typeface="Red Hat Text" pitchFamily="34" charset="-120"/>
              </a:rPr>
              <a:t>Τι Μελετάμε στην Πολιτική Φιλοσοφία;</a:t>
            </a:r>
            <a:endParaRPr lang="en-US" sz="3850" dirty="0"/>
          </a:p>
        </p:txBody>
      </p:sp>
      <p:sp>
        <p:nvSpPr>
          <p:cNvPr id="5" name="Text 3"/>
          <p:cNvSpPr/>
          <p:nvPr/>
        </p:nvSpPr>
        <p:spPr>
          <a:xfrm>
            <a:off x="837724" y="2326124"/>
            <a:ext cx="7568565" cy="1675448"/>
          </a:xfrm>
          <a:prstGeom prst="rect">
            <a:avLst/>
          </a:prstGeom>
          <a:noFill/>
          <a:ln/>
        </p:spPr>
        <p:txBody>
          <a:bodyPr wrap="square" lIns="0" tIns="0" rIns="0" bIns="0" rtlCol="0" anchor="t"/>
          <a:lstStyle/>
          <a:p>
            <a:pPr marL="0" indent="0" algn="l">
              <a:lnSpc>
                <a:spcPts val="3250"/>
              </a:lnSpc>
              <a:buNone/>
            </a:pPr>
            <a:r>
              <a:rPr lang="en-US" sz="2050" dirty="0">
                <a:solidFill>
                  <a:srgbClr val="3B3535"/>
                </a:solidFill>
                <a:latin typeface="Roboto Light" pitchFamily="34" charset="0"/>
                <a:ea typeface="Roboto Light" pitchFamily="34" charset="-122"/>
                <a:cs typeface="Roboto Light" pitchFamily="34" charset="-120"/>
              </a:rPr>
              <a:t>Η πολιτική φιλοσοφία αποτελεί έναν από τους πιο ζωτικούς κλάδους της φιλοσοφικής σκέψης, καθώς διερευνά τα θεμελιώδη ερωτήματα που διαμορφώνουν την κοινωνική μας ύπαρξη και τον τρόπο που οργανώνουμε τη συλλογική μας ζωή.</a:t>
            </a:r>
            <a:endParaRPr lang="en-US" sz="2050" dirty="0"/>
          </a:p>
        </p:txBody>
      </p:sp>
      <p:sp>
        <p:nvSpPr>
          <p:cNvPr id="6" name="Text 4"/>
          <p:cNvSpPr/>
          <p:nvPr/>
        </p:nvSpPr>
        <p:spPr>
          <a:xfrm>
            <a:off x="837724" y="4190048"/>
            <a:ext cx="7568565" cy="1675448"/>
          </a:xfrm>
          <a:prstGeom prst="rect">
            <a:avLst/>
          </a:prstGeom>
          <a:noFill/>
          <a:ln/>
        </p:spPr>
        <p:txBody>
          <a:bodyPr wrap="square" lIns="0" tIns="0" rIns="0" bIns="0" rtlCol="0" anchor="t"/>
          <a:lstStyle/>
          <a:p>
            <a:pPr marL="0" indent="0" algn="l">
              <a:lnSpc>
                <a:spcPts val="3250"/>
              </a:lnSpc>
              <a:buNone/>
            </a:pPr>
            <a:r>
              <a:rPr lang="en-US" sz="2050" dirty="0">
                <a:solidFill>
                  <a:srgbClr val="3B3535"/>
                </a:solidFill>
                <a:latin typeface="Roboto Light" pitchFamily="34" charset="0"/>
                <a:ea typeface="Roboto Light" pitchFamily="34" charset="-122"/>
                <a:cs typeface="Roboto Light" pitchFamily="34" charset="-120"/>
              </a:rPr>
              <a:t>Στην ενότητα αυτή, θα εξετάσουμε τρία κεντρικά ερωτήματα που απασχολούν την ανθρωπότητα εδώ και αιώνες: </a:t>
            </a:r>
            <a:r>
              <a:rPr lang="en-US" sz="2050" b="1" dirty="0">
                <a:solidFill>
                  <a:srgbClr val="3B3535"/>
                </a:solidFill>
                <a:latin typeface="Roboto Light" pitchFamily="34" charset="0"/>
                <a:ea typeface="Roboto Light" pitchFamily="34" charset="-122"/>
                <a:cs typeface="Roboto Light" pitchFamily="34" charset="-120"/>
              </a:rPr>
              <a:t>Τι είναι το δίκαιο;</a:t>
            </a:r>
            <a:r>
              <a:rPr lang="en-US" sz="2050" dirty="0">
                <a:solidFill>
                  <a:srgbClr val="3B3535"/>
                </a:solidFill>
                <a:latin typeface="Roboto Light" pitchFamily="34" charset="0"/>
                <a:ea typeface="Roboto Light" pitchFamily="34" charset="-122"/>
                <a:cs typeface="Roboto Light" pitchFamily="34" charset="-120"/>
              </a:rPr>
              <a:t> </a:t>
            </a:r>
            <a:r>
              <a:rPr lang="en-US" sz="2050" b="1" dirty="0">
                <a:solidFill>
                  <a:srgbClr val="3B3535"/>
                </a:solidFill>
                <a:latin typeface="Roboto Light" pitchFamily="34" charset="0"/>
                <a:ea typeface="Roboto Light" pitchFamily="34" charset="-122"/>
                <a:cs typeface="Roboto Light" pitchFamily="34" charset="-120"/>
              </a:rPr>
              <a:t>Πώς δικαιολογείται η πολιτική εξουσία;</a:t>
            </a:r>
            <a:r>
              <a:rPr lang="en-US" sz="2050" dirty="0">
                <a:solidFill>
                  <a:srgbClr val="3B3535"/>
                </a:solidFill>
                <a:latin typeface="Roboto Light" pitchFamily="34" charset="0"/>
                <a:ea typeface="Roboto Light" pitchFamily="34" charset="-122"/>
                <a:cs typeface="Roboto Light" pitchFamily="34" charset="-120"/>
              </a:rPr>
              <a:t> και </a:t>
            </a:r>
            <a:r>
              <a:rPr lang="en-US" sz="2050" b="1" dirty="0">
                <a:solidFill>
                  <a:srgbClr val="3B3535"/>
                </a:solidFill>
                <a:latin typeface="Roboto Light" pitchFamily="34" charset="0"/>
                <a:ea typeface="Roboto Light" pitchFamily="34" charset="-122"/>
                <a:cs typeface="Roboto Light" pitchFamily="34" charset="-120"/>
              </a:rPr>
              <a:t>Τι σημαίνει πραγματική δημοκρατία;</a:t>
            </a:r>
            <a:endParaRPr lang="en-US" sz="2050" dirty="0"/>
          </a:p>
        </p:txBody>
      </p:sp>
      <p:sp>
        <p:nvSpPr>
          <p:cNvPr id="7" name="Text 5"/>
          <p:cNvSpPr/>
          <p:nvPr/>
        </p:nvSpPr>
        <p:spPr>
          <a:xfrm>
            <a:off x="837724" y="6053971"/>
            <a:ext cx="7568565" cy="1256586"/>
          </a:xfrm>
          <a:prstGeom prst="rect">
            <a:avLst/>
          </a:prstGeom>
          <a:noFill/>
          <a:ln/>
        </p:spPr>
        <p:txBody>
          <a:bodyPr wrap="square" lIns="0" tIns="0" rIns="0" bIns="0" rtlCol="0" anchor="t"/>
          <a:lstStyle/>
          <a:p>
            <a:pPr marL="0" indent="0" algn="l">
              <a:lnSpc>
                <a:spcPts val="3250"/>
              </a:lnSpc>
              <a:buNone/>
            </a:pPr>
            <a:r>
              <a:rPr lang="en-US" sz="2050" dirty="0">
                <a:solidFill>
                  <a:srgbClr val="3B3535"/>
                </a:solidFill>
                <a:latin typeface="Roboto Light" pitchFamily="34" charset="0"/>
                <a:ea typeface="Roboto Light" pitchFamily="34" charset="-122"/>
                <a:cs typeface="Roboto Light" pitchFamily="34" charset="-120"/>
              </a:rPr>
              <a:t>Αυτά τα ερωτήματα δεν είναι απλώς θεωρητικά – επηρεάζουν καθημερινά τη ζωή μας, από τους νόμους που μας διέπουν μέχρι τα δικαιώματα που απολαμβάνουμε.</a:t>
            </a:r>
            <a:endParaRPr lang="en-US" sz="2050" dirty="0"/>
          </a:p>
        </p:txBody>
      </p:sp>
      <p:sp>
        <p:nvSpPr>
          <p:cNvPr id="8" name="Text 6"/>
          <p:cNvSpPr/>
          <p:nvPr/>
        </p:nvSpPr>
        <p:spPr>
          <a:xfrm>
            <a:off x="8924925" y="2347079"/>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1F1E1E"/>
                </a:solidFill>
                <a:latin typeface="Red Hat Text" pitchFamily="34" charset="0"/>
                <a:ea typeface="Red Hat Text" pitchFamily="34" charset="-122"/>
                <a:cs typeface="Red Hat Text" pitchFamily="34" charset="-120"/>
              </a:rPr>
              <a:t>Κεντρικοί Άξονες</a:t>
            </a:r>
            <a:endParaRPr lang="en-US" sz="1900" dirty="0"/>
          </a:p>
        </p:txBody>
      </p:sp>
      <p:sp>
        <p:nvSpPr>
          <p:cNvPr id="9" name="Text 7"/>
          <p:cNvSpPr/>
          <p:nvPr/>
        </p:nvSpPr>
        <p:spPr>
          <a:xfrm>
            <a:off x="8924925" y="2864525"/>
            <a:ext cx="4875371" cy="335042"/>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3B3535"/>
                </a:solidFill>
                <a:latin typeface="Roboto Light" pitchFamily="34" charset="0"/>
                <a:ea typeface="Roboto Light" pitchFamily="34" charset="-122"/>
                <a:cs typeface="Roboto Light" pitchFamily="34" charset="-120"/>
              </a:rPr>
              <a:t>Θεμελιώδη ερωτήματα δικαίου</a:t>
            </a:r>
            <a:endParaRPr lang="en-US" sz="1600" dirty="0"/>
          </a:p>
        </p:txBody>
      </p:sp>
      <p:sp>
        <p:nvSpPr>
          <p:cNvPr id="10" name="Text 8"/>
          <p:cNvSpPr/>
          <p:nvPr/>
        </p:nvSpPr>
        <p:spPr>
          <a:xfrm>
            <a:off x="8924925" y="3272790"/>
            <a:ext cx="4875371" cy="335042"/>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3B3535"/>
                </a:solidFill>
                <a:latin typeface="Roboto Light" pitchFamily="34" charset="0"/>
                <a:ea typeface="Roboto Light" pitchFamily="34" charset="-122"/>
                <a:cs typeface="Roboto Light" pitchFamily="34" charset="-120"/>
              </a:rPr>
              <a:t>Η φύση της πολιτικής εξουσίας</a:t>
            </a:r>
            <a:endParaRPr lang="en-US" sz="1600" dirty="0"/>
          </a:p>
        </p:txBody>
      </p:sp>
      <p:sp>
        <p:nvSpPr>
          <p:cNvPr id="11" name="Text 9"/>
          <p:cNvSpPr/>
          <p:nvPr/>
        </p:nvSpPr>
        <p:spPr>
          <a:xfrm>
            <a:off x="8924925" y="3681055"/>
            <a:ext cx="4875371" cy="335042"/>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3B3535"/>
                </a:solidFill>
                <a:latin typeface="Roboto Light" pitchFamily="34" charset="0"/>
                <a:ea typeface="Roboto Light" pitchFamily="34" charset="-122"/>
                <a:cs typeface="Roboto Light" pitchFamily="34" charset="-120"/>
              </a:rPr>
              <a:t>Δημοκρατικές αξίες και πρακτικές</a:t>
            </a:r>
            <a:endParaRPr lang="en-US" sz="1600" dirty="0"/>
          </a:p>
        </p:txBody>
      </p:sp>
      <p:sp>
        <p:nvSpPr>
          <p:cNvPr id="12" name="Text 10"/>
          <p:cNvSpPr/>
          <p:nvPr/>
        </p:nvSpPr>
        <p:spPr>
          <a:xfrm>
            <a:off x="8924925" y="4089321"/>
            <a:ext cx="4875371" cy="335042"/>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3B3535"/>
                </a:solidFill>
                <a:latin typeface="Roboto Light" pitchFamily="34" charset="0"/>
                <a:ea typeface="Roboto Light" pitchFamily="34" charset="-122"/>
                <a:cs typeface="Roboto Light" pitchFamily="34" charset="-120"/>
              </a:rPr>
              <a:t>Κοινωνικό συμβόλαιο και πολιτική οργάνωση</a:t>
            </a:r>
            <a:endParaRPr lang="en-US" sz="1600" dirty="0"/>
          </a:p>
        </p:txBody>
      </p:sp>
      <p:sp>
        <p:nvSpPr>
          <p:cNvPr id="13" name="Text 11"/>
          <p:cNvSpPr/>
          <p:nvPr/>
        </p:nvSpPr>
        <p:spPr>
          <a:xfrm>
            <a:off x="8924925" y="4497586"/>
            <a:ext cx="4875371" cy="335042"/>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3B3535"/>
                </a:solidFill>
                <a:latin typeface="Roboto Light" pitchFamily="34" charset="0"/>
                <a:ea typeface="Roboto Light" pitchFamily="34" charset="-122"/>
                <a:cs typeface="Roboto Light" pitchFamily="34" charset="-120"/>
              </a:rPr>
              <a:t>Ελευθερία και συλλογική ευθύνη</a:t>
            </a:r>
            <a:endParaRPr lang="en-US"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837724" y="642699"/>
            <a:ext cx="2300883" cy="408742"/>
          </a:xfrm>
          <a:prstGeom prst="roundRect">
            <a:avLst>
              <a:gd name="adj" fmla="val 6149"/>
            </a:avLst>
          </a:prstGeom>
          <a:noFill/>
          <a:ln w="7620">
            <a:solidFill>
              <a:srgbClr val="F5A3A3"/>
            </a:solidFill>
            <a:prstDash val="solid"/>
          </a:ln>
        </p:spPr>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955" y="763310"/>
            <a:ext cx="167521" cy="167521"/>
          </a:xfrm>
          <a:prstGeom prst="rect">
            <a:avLst/>
          </a:prstGeom>
        </p:spPr>
      </p:pic>
      <p:sp>
        <p:nvSpPr>
          <p:cNvPr id="4" name="Text 1"/>
          <p:cNvSpPr/>
          <p:nvPr/>
        </p:nvSpPr>
        <p:spPr>
          <a:xfrm>
            <a:off x="1222177" y="713065"/>
            <a:ext cx="1783199" cy="268010"/>
          </a:xfrm>
          <a:prstGeom prst="rect">
            <a:avLst/>
          </a:prstGeom>
          <a:noFill/>
          <a:ln/>
        </p:spPr>
        <p:txBody>
          <a:bodyPr wrap="none" lIns="0" tIns="0" rIns="0" bIns="0" rtlCol="0" anchor="t"/>
          <a:lstStyle/>
          <a:p>
            <a:pPr marL="0" indent="0" algn="l">
              <a:lnSpc>
                <a:spcPts val="2100"/>
              </a:lnSpc>
              <a:buNone/>
            </a:pPr>
            <a:r>
              <a:rPr lang="en-US" sz="1300" dirty="0">
                <a:solidFill>
                  <a:srgbClr val="F5A3A3"/>
                </a:solidFill>
                <a:latin typeface="Roboto Light" pitchFamily="34" charset="0"/>
                <a:ea typeface="Roboto Light" pitchFamily="34" charset="-122"/>
                <a:cs typeface="Roboto Light" pitchFamily="34" charset="-120"/>
              </a:rPr>
              <a:t>ΘΕΜΕΛΙΏΔΕΙΣ ΈΝΝΟΙΕΣ</a:t>
            </a:r>
            <a:endParaRPr lang="en-US" sz="1300" dirty="0"/>
          </a:p>
        </p:txBody>
      </p:sp>
      <p:sp>
        <p:nvSpPr>
          <p:cNvPr id="5" name="Text 2"/>
          <p:cNvSpPr/>
          <p:nvPr/>
        </p:nvSpPr>
        <p:spPr>
          <a:xfrm>
            <a:off x="837724" y="1135142"/>
            <a:ext cx="10210205" cy="615910"/>
          </a:xfrm>
          <a:prstGeom prst="rect">
            <a:avLst/>
          </a:prstGeom>
          <a:noFill/>
          <a:ln/>
        </p:spPr>
        <p:txBody>
          <a:bodyPr wrap="none" lIns="0" tIns="0" rIns="0" bIns="0" rtlCol="0" anchor="t"/>
          <a:lstStyle/>
          <a:p>
            <a:pPr marL="0" indent="0" algn="l">
              <a:lnSpc>
                <a:spcPts val="4850"/>
              </a:lnSpc>
              <a:buNone/>
            </a:pPr>
            <a:r>
              <a:rPr lang="en-US" sz="3850" dirty="0">
                <a:solidFill>
                  <a:srgbClr val="1F1E1E"/>
                </a:solidFill>
                <a:latin typeface="Red Hat Text" pitchFamily="34" charset="0"/>
                <a:ea typeface="Red Hat Text" pitchFamily="34" charset="-122"/>
                <a:cs typeface="Red Hat Text" pitchFamily="34" charset="-120"/>
              </a:rPr>
              <a:t>Οι Τρεις Πυλώνες της Πολιτικής Φιλοσοφίας</a:t>
            </a:r>
            <a:endParaRPr lang="en-US" sz="3850" dirty="0"/>
          </a:p>
        </p:txBody>
      </p:sp>
      <p:sp>
        <p:nvSpPr>
          <p:cNvPr id="6" name="Shape 3"/>
          <p:cNvSpPr/>
          <p:nvPr/>
        </p:nvSpPr>
        <p:spPr>
          <a:xfrm>
            <a:off x="837724" y="2065139"/>
            <a:ext cx="4178618" cy="5521642"/>
          </a:xfrm>
          <a:prstGeom prst="roundRect">
            <a:avLst>
              <a:gd name="adj" fmla="val 752"/>
            </a:avLst>
          </a:prstGeom>
          <a:solidFill>
            <a:srgbClr val="F3E8E8"/>
          </a:solidFill>
          <a:ln/>
        </p:spPr>
      </p:sp>
      <p:sp>
        <p:nvSpPr>
          <p:cNvPr id="7" name="Text 4"/>
          <p:cNvSpPr/>
          <p:nvPr/>
        </p:nvSpPr>
        <p:spPr>
          <a:xfrm>
            <a:off x="1047155" y="2274570"/>
            <a:ext cx="2957036" cy="369689"/>
          </a:xfrm>
          <a:prstGeom prst="rect">
            <a:avLst/>
          </a:prstGeom>
          <a:noFill/>
          <a:ln/>
        </p:spPr>
        <p:txBody>
          <a:bodyPr wrap="none" lIns="0" tIns="0" rIns="0" bIns="0" rtlCol="0" anchor="t"/>
          <a:lstStyle/>
          <a:p>
            <a:pPr marL="0" indent="0" algn="l">
              <a:lnSpc>
                <a:spcPts val="2900"/>
              </a:lnSpc>
              <a:buNone/>
            </a:pPr>
            <a:r>
              <a:rPr lang="en-US" sz="2300" dirty="0">
                <a:solidFill>
                  <a:srgbClr val="3B3535"/>
                </a:solidFill>
                <a:latin typeface="Red Hat Text" pitchFamily="34" charset="0"/>
                <a:ea typeface="Red Hat Text" pitchFamily="34" charset="-122"/>
                <a:cs typeface="Red Hat Text" pitchFamily="34" charset="-120"/>
              </a:rPr>
              <a:t>Δίκαιο</a:t>
            </a:r>
            <a:endParaRPr lang="en-US" sz="2300" dirty="0"/>
          </a:p>
        </p:txBody>
      </p:sp>
      <p:sp>
        <p:nvSpPr>
          <p:cNvPr id="8" name="Text 5"/>
          <p:cNvSpPr/>
          <p:nvPr/>
        </p:nvSpPr>
        <p:spPr>
          <a:xfrm>
            <a:off x="1047155" y="2769870"/>
            <a:ext cx="3759756" cy="4607481"/>
          </a:xfrm>
          <a:prstGeom prst="rect">
            <a:avLst/>
          </a:prstGeom>
          <a:noFill/>
          <a:ln/>
        </p:spPr>
        <p:txBody>
          <a:bodyPr wrap="square" lIns="0" tIns="0" rIns="0" bIns="0" rtlCol="0" anchor="t"/>
          <a:lstStyle/>
          <a:p>
            <a:pPr marL="0" indent="0" algn="l">
              <a:lnSpc>
                <a:spcPts val="3250"/>
              </a:lnSpc>
              <a:buNone/>
            </a:pPr>
            <a:r>
              <a:rPr lang="en-US" sz="2050" dirty="0">
                <a:solidFill>
                  <a:srgbClr val="3B3535"/>
                </a:solidFill>
                <a:latin typeface="Roboto Light" pitchFamily="34" charset="0"/>
                <a:ea typeface="Roboto Light" pitchFamily="34" charset="-122"/>
                <a:cs typeface="Roboto Light" pitchFamily="34" charset="-120"/>
              </a:rPr>
              <a:t>Η έννοια του δικαίου αποτελεί τον θεμέλιο λίθο κάθε πολιτικής θεωρίας. Πώς ορίζουμε </a:t>
            </a:r>
            <a:r>
              <a:rPr lang="en-US" sz="2050" dirty="0" err="1">
                <a:solidFill>
                  <a:srgbClr val="3B3535"/>
                </a:solidFill>
                <a:latin typeface="Roboto Light" pitchFamily="34" charset="0"/>
                <a:ea typeface="Roboto Light" pitchFamily="34" charset="-122"/>
                <a:cs typeface="Roboto Light" pitchFamily="34" charset="-120"/>
              </a:rPr>
              <a:t>την</a:t>
            </a:r>
            <a:r>
              <a:rPr lang="en-US" sz="2050" dirty="0">
                <a:solidFill>
                  <a:srgbClr val="3B3535"/>
                </a:solidFill>
                <a:latin typeface="Roboto Light" pitchFamily="34" charset="0"/>
                <a:ea typeface="Roboto Light" pitchFamily="34" charset="-122"/>
                <a:cs typeface="Roboto Light" pitchFamily="34" charset="-120"/>
              </a:rPr>
              <a:t> </a:t>
            </a:r>
            <a:r>
              <a:rPr lang="el-GR" sz="2050" dirty="0">
                <a:solidFill>
                  <a:srgbClr val="3B3535"/>
                </a:solidFill>
                <a:latin typeface="Roboto Light" pitchFamily="34" charset="0"/>
                <a:ea typeface="Roboto Light" pitchFamily="34" charset="-122"/>
                <a:cs typeface="Roboto Light" pitchFamily="34" charset="-120"/>
              </a:rPr>
              <a:t>δικαιοσύνη</a:t>
            </a:r>
            <a:r>
              <a:rPr lang="en-US" sz="2050" dirty="0">
                <a:solidFill>
                  <a:srgbClr val="3B3535"/>
                </a:solidFill>
                <a:latin typeface="Roboto Light" pitchFamily="34" charset="0"/>
                <a:ea typeface="Roboto Light" pitchFamily="34" charset="-122"/>
                <a:cs typeface="Roboto Light" pitchFamily="34" charset="-120"/>
              </a:rPr>
              <a:t>; Υπάρχει απόλυτο δίκαιο ή εξαρτάται από την κοινωνία και την εποχή; Η δικαιοσύνη αφορά την ίση κατανομή των πόρων, την προστασία των δικαιωμάτων ή την τιμωρία των αδικημάτων;</a:t>
            </a:r>
            <a:endParaRPr lang="en-US" sz="2050" dirty="0"/>
          </a:p>
        </p:txBody>
      </p:sp>
      <p:sp>
        <p:nvSpPr>
          <p:cNvPr id="9" name="Shape 6"/>
          <p:cNvSpPr/>
          <p:nvPr/>
        </p:nvSpPr>
        <p:spPr>
          <a:xfrm>
            <a:off x="5225772" y="2065139"/>
            <a:ext cx="4178737" cy="5521642"/>
          </a:xfrm>
          <a:prstGeom prst="roundRect">
            <a:avLst>
              <a:gd name="adj" fmla="val 752"/>
            </a:avLst>
          </a:prstGeom>
          <a:solidFill>
            <a:srgbClr val="F3E8E8"/>
          </a:solidFill>
          <a:ln/>
        </p:spPr>
      </p:sp>
      <p:sp>
        <p:nvSpPr>
          <p:cNvPr id="10" name="Text 7"/>
          <p:cNvSpPr/>
          <p:nvPr/>
        </p:nvSpPr>
        <p:spPr>
          <a:xfrm>
            <a:off x="5435203" y="2274570"/>
            <a:ext cx="2957036" cy="369689"/>
          </a:xfrm>
          <a:prstGeom prst="rect">
            <a:avLst/>
          </a:prstGeom>
          <a:noFill/>
          <a:ln/>
        </p:spPr>
        <p:txBody>
          <a:bodyPr wrap="none" lIns="0" tIns="0" rIns="0" bIns="0" rtlCol="0" anchor="t"/>
          <a:lstStyle/>
          <a:p>
            <a:pPr marL="0" indent="0" algn="l">
              <a:lnSpc>
                <a:spcPts val="2900"/>
              </a:lnSpc>
              <a:buNone/>
            </a:pPr>
            <a:r>
              <a:rPr lang="en-US" sz="2300" dirty="0">
                <a:solidFill>
                  <a:srgbClr val="3B3535"/>
                </a:solidFill>
                <a:latin typeface="Red Hat Text" pitchFamily="34" charset="0"/>
                <a:ea typeface="Red Hat Text" pitchFamily="34" charset="-122"/>
                <a:cs typeface="Red Hat Text" pitchFamily="34" charset="-120"/>
              </a:rPr>
              <a:t>Εξουσία</a:t>
            </a:r>
            <a:endParaRPr lang="en-US" sz="2300" dirty="0"/>
          </a:p>
        </p:txBody>
      </p:sp>
      <p:sp>
        <p:nvSpPr>
          <p:cNvPr id="11" name="Text 8"/>
          <p:cNvSpPr/>
          <p:nvPr/>
        </p:nvSpPr>
        <p:spPr>
          <a:xfrm>
            <a:off x="5435203" y="2769870"/>
            <a:ext cx="3759875" cy="4607481"/>
          </a:xfrm>
          <a:prstGeom prst="rect">
            <a:avLst/>
          </a:prstGeom>
          <a:noFill/>
          <a:ln/>
        </p:spPr>
        <p:txBody>
          <a:bodyPr wrap="square" lIns="0" tIns="0" rIns="0" bIns="0" rtlCol="0" anchor="t"/>
          <a:lstStyle/>
          <a:p>
            <a:pPr marL="0" indent="0" algn="l">
              <a:lnSpc>
                <a:spcPts val="3250"/>
              </a:lnSpc>
              <a:buNone/>
            </a:pPr>
            <a:r>
              <a:rPr lang="en-US" sz="2050" dirty="0">
                <a:solidFill>
                  <a:srgbClr val="3B3535"/>
                </a:solidFill>
                <a:latin typeface="Roboto Light" pitchFamily="34" charset="0"/>
                <a:ea typeface="Roboto Light" pitchFamily="34" charset="-122"/>
                <a:cs typeface="Roboto Light" pitchFamily="34" charset="-120"/>
              </a:rPr>
              <a:t>Η πολιτική εξουσία είναι η ικανότητα να επιβάλλεις τη βούλησή σου στους άλλους. Αλλά πότε είναι η εξουσία αυτή νόμιμη; Ποιος έχει το δικαίωμα να κυβερνά; Και με ποια κριτήρια δικαιολογείται αυτό το δικαίωμα; Αυτά τα ερωτήματα οδηγούν στη θεωρία του κοινωνικού συμβολαίου.</a:t>
            </a:r>
            <a:endParaRPr lang="en-US" sz="2050" dirty="0"/>
          </a:p>
        </p:txBody>
      </p:sp>
      <p:sp>
        <p:nvSpPr>
          <p:cNvPr id="12" name="Shape 9"/>
          <p:cNvSpPr/>
          <p:nvPr/>
        </p:nvSpPr>
        <p:spPr>
          <a:xfrm>
            <a:off x="9613940" y="2065139"/>
            <a:ext cx="4178737" cy="5521642"/>
          </a:xfrm>
          <a:prstGeom prst="roundRect">
            <a:avLst>
              <a:gd name="adj" fmla="val 752"/>
            </a:avLst>
          </a:prstGeom>
          <a:solidFill>
            <a:srgbClr val="F3E8E8"/>
          </a:solidFill>
          <a:ln/>
        </p:spPr>
      </p:sp>
      <p:sp>
        <p:nvSpPr>
          <p:cNvPr id="13" name="Text 10"/>
          <p:cNvSpPr/>
          <p:nvPr/>
        </p:nvSpPr>
        <p:spPr>
          <a:xfrm>
            <a:off x="9823371" y="2274570"/>
            <a:ext cx="2957036" cy="369689"/>
          </a:xfrm>
          <a:prstGeom prst="rect">
            <a:avLst/>
          </a:prstGeom>
          <a:noFill/>
          <a:ln/>
        </p:spPr>
        <p:txBody>
          <a:bodyPr wrap="none" lIns="0" tIns="0" rIns="0" bIns="0" rtlCol="0" anchor="t"/>
          <a:lstStyle/>
          <a:p>
            <a:pPr marL="0" indent="0" algn="l">
              <a:lnSpc>
                <a:spcPts val="2900"/>
              </a:lnSpc>
              <a:buNone/>
            </a:pPr>
            <a:r>
              <a:rPr lang="en-US" sz="2300" dirty="0">
                <a:solidFill>
                  <a:srgbClr val="3B3535"/>
                </a:solidFill>
                <a:latin typeface="Red Hat Text" pitchFamily="34" charset="0"/>
                <a:ea typeface="Red Hat Text" pitchFamily="34" charset="-122"/>
                <a:cs typeface="Red Hat Text" pitchFamily="34" charset="-120"/>
              </a:rPr>
              <a:t>Δημοκρατία</a:t>
            </a:r>
            <a:endParaRPr lang="en-US" sz="2300" dirty="0"/>
          </a:p>
        </p:txBody>
      </p:sp>
      <p:sp>
        <p:nvSpPr>
          <p:cNvPr id="14" name="Text 11"/>
          <p:cNvSpPr/>
          <p:nvPr/>
        </p:nvSpPr>
        <p:spPr>
          <a:xfrm>
            <a:off x="9823371" y="2769870"/>
            <a:ext cx="3759875" cy="4188619"/>
          </a:xfrm>
          <a:prstGeom prst="rect">
            <a:avLst/>
          </a:prstGeom>
          <a:noFill/>
          <a:ln/>
        </p:spPr>
        <p:txBody>
          <a:bodyPr wrap="square" lIns="0" tIns="0" rIns="0" bIns="0" rtlCol="0" anchor="t"/>
          <a:lstStyle/>
          <a:p>
            <a:pPr marL="0" indent="0" algn="l">
              <a:lnSpc>
                <a:spcPts val="3250"/>
              </a:lnSpc>
              <a:buNone/>
            </a:pPr>
            <a:r>
              <a:rPr lang="en-US" sz="2050" dirty="0">
                <a:solidFill>
                  <a:srgbClr val="3B3535"/>
                </a:solidFill>
                <a:latin typeface="Roboto Light" pitchFamily="34" charset="0"/>
                <a:ea typeface="Roboto Light" pitchFamily="34" charset="-122"/>
                <a:cs typeface="Roboto Light" pitchFamily="34" charset="-120"/>
              </a:rPr>
              <a:t>Η δημοκρατία ως πολιτικό σύστημα υπόσχεται ότι ο λαός κυβερνά τον εαυτό του. Αλλά τι σημαίνει αυτό στην πράξη; Πώς διασφαλίζουμε την ισότητα, την ελευθερία και τη συμμετοχή όλων; Η σύγχρονη δημοκρατία αντιμετωπίζει προκλήσεις που απαιτούν βαθιά κατανόηση των φιλοσοφικών της θεμελίων.</a:t>
            </a:r>
            <a:endParaRPr lang="en-US" sz="20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2764631" y="770096"/>
            <a:ext cx="4533305" cy="393502"/>
          </a:xfrm>
          <a:prstGeom prst="rect">
            <a:avLst/>
          </a:prstGeom>
          <a:noFill/>
          <a:ln/>
        </p:spPr>
        <p:txBody>
          <a:bodyPr wrap="none" lIns="0" tIns="0" rIns="0" bIns="0" rtlCol="0" anchor="t"/>
          <a:lstStyle/>
          <a:p>
            <a:pPr marL="0" indent="0" algn="l">
              <a:lnSpc>
                <a:spcPts val="3050"/>
              </a:lnSpc>
              <a:buNone/>
            </a:pPr>
            <a:r>
              <a:rPr lang="en-US" sz="2450" dirty="0">
                <a:solidFill>
                  <a:srgbClr val="1F1E1E"/>
                </a:solidFill>
                <a:latin typeface="Red Hat Text" pitchFamily="34" charset="0"/>
                <a:ea typeface="Red Hat Text" pitchFamily="34" charset="-122"/>
                <a:cs typeface="Red Hat Text" pitchFamily="34" charset="-120"/>
              </a:rPr>
              <a:t>Μορφές Πολιτικής Οργάνωσης</a:t>
            </a:r>
            <a:endParaRPr lang="en-US" sz="2450" dirty="0"/>
          </a:p>
        </p:txBody>
      </p:sp>
      <p:sp>
        <p:nvSpPr>
          <p:cNvPr id="3" name="Text 1"/>
          <p:cNvSpPr/>
          <p:nvPr/>
        </p:nvSpPr>
        <p:spPr>
          <a:xfrm>
            <a:off x="2764631" y="1431131"/>
            <a:ext cx="9101138" cy="534829"/>
          </a:xfrm>
          <a:prstGeom prst="rect">
            <a:avLst/>
          </a:prstGeom>
          <a:noFill/>
          <a:ln/>
        </p:spPr>
        <p:txBody>
          <a:bodyPr wrap="square" lIns="0" tIns="0" rIns="0" bIns="0" rtlCol="0" anchor="t"/>
          <a:lstStyle/>
          <a:p>
            <a:pPr marL="0" indent="0" algn="l">
              <a:lnSpc>
                <a:spcPts val="2100"/>
              </a:lnSpc>
              <a:buNone/>
            </a:pPr>
            <a:r>
              <a:rPr lang="en-US" sz="1300" dirty="0">
                <a:solidFill>
                  <a:srgbClr val="3B3535"/>
                </a:solidFill>
                <a:latin typeface="Roboto Light" pitchFamily="34" charset="0"/>
                <a:ea typeface="Roboto Light" pitchFamily="34" charset="-122"/>
                <a:cs typeface="Roboto Light" pitchFamily="34" charset="-120"/>
              </a:rPr>
              <a:t>Από την αρχαιότητα μέχρι σήμερα, οι κοινωνίες έχουν πειραματιστεί με διάφορες μορφές πολιτικής οργάνωσης. Η κατανόηση αυτών των μορφών μάς βοηθά να εκτιμήσουμε τις δυνατότητες και τους περιορισμούς κάθε συστήματος.</a:t>
            </a:r>
            <a:endParaRPr lang="en-US" sz="1300" dirty="0"/>
          </a:p>
        </p:txBody>
      </p:sp>
      <p:sp>
        <p:nvSpPr>
          <p:cNvPr id="4" name="Shape 2"/>
          <p:cNvSpPr/>
          <p:nvPr/>
        </p:nvSpPr>
        <p:spPr>
          <a:xfrm>
            <a:off x="2764631" y="2317075"/>
            <a:ext cx="4483656" cy="2403991"/>
          </a:xfrm>
          <a:prstGeom prst="roundRect">
            <a:avLst>
              <a:gd name="adj" fmla="val 3043"/>
            </a:avLst>
          </a:prstGeom>
          <a:solidFill>
            <a:srgbClr val="FFFAFA"/>
          </a:solidFill>
          <a:ln/>
        </p:spPr>
      </p:sp>
      <p:sp>
        <p:nvSpPr>
          <p:cNvPr id="5" name="Shape 3"/>
          <p:cNvSpPr/>
          <p:nvPr/>
        </p:nvSpPr>
        <p:spPr>
          <a:xfrm>
            <a:off x="2764631" y="2301835"/>
            <a:ext cx="4483656" cy="60960"/>
          </a:xfrm>
          <a:prstGeom prst="roundRect">
            <a:avLst>
              <a:gd name="adj" fmla="val 32917"/>
            </a:avLst>
          </a:prstGeom>
          <a:solidFill>
            <a:srgbClr val="F5A3A3"/>
          </a:solidFill>
          <a:ln/>
        </p:spPr>
      </p:sp>
      <p:sp>
        <p:nvSpPr>
          <p:cNvPr id="6" name="Shape 4"/>
          <p:cNvSpPr/>
          <p:nvPr/>
        </p:nvSpPr>
        <p:spPr>
          <a:xfrm>
            <a:off x="4805839" y="2116455"/>
            <a:ext cx="401241" cy="401241"/>
          </a:xfrm>
          <a:prstGeom prst="roundRect">
            <a:avLst>
              <a:gd name="adj" fmla="val 227893"/>
            </a:avLst>
          </a:prstGeom>
          <a:solidFill>
            <a:srgbClr val="F5A3A3"/>
          </a:solidFill>
          <a:ln/>
        </p:spPr>
      </p:sp>
      <p:sp>
        <p:nvSpPr>
          <p:cNvPr id="7" name="Text 5"/>
          <p:cNvSpPr/>
          <p:nvPr/>
        </p:nvSpPr>
        <p:spPr>
          <a:xfrm>
            <a:off x="4926211" y="2216706"/>
            <a:ext cx="160496" cy="200620"/>
          </a:xfrm>
          <a:prstGeom prst="rect">
            <a:avLst/>
          </a:prstGeom>
          <a:noFill/>
          <a:ln/>
        </p:spPr>
        <p:txBody>
          <a:bodyPr wrap="none" lIns="0" tIns="0" rIns="0" bIns="0" rtlCol="0" anchor="t"/>
          <a:lstStyle/>
          <a:p>
            <a:pPr marL="0" indent="0" algn="l">
              <a:lnSpc>
                <a:spcPts val="2000"/>
              </a:lnSpc>
              <a:buNone/>
            </a:pPr>
            <a:r>
              <a:rPr lang="en-US" sz="1250" dirty="0">
                <a:solidFill>
                  <a:srgbClr val="000000"/>
                </a:solidFill>
                <a:latin typeface="Red Hat Text" pitchFamily="34" charset="0"/>
                <a:ea typeface="Red Hat Text" pitchFamily="34" charset="-122"/>
                <a:cs typeface="Red Hat Text" pitchFamily="34" charset="-120"/>
              </a:rPr>
              <a:t>1</a:t>
            </a:r>
            <a:endParaRPr lang="en-US" sz="1250" dirty="0"/>
          </a:p>
        </p:txBody>
      </p:sp>
      <p:sp>
        <p:nvSpPr>
          <p:cNvPr id="8" name="Text 6"/>
          <p:cNvSpPr/>
          <p:nvPr/>
        </p:nvSpPr>
        <p:spPr>
          <a:xfrm>
            <a:off x="2913578" y="2651403"/>
            <a:ext cx="1888569" cy="235982"/>
          </a:xfrm>
          <a:prstGeom prst="rect">
            <a:avLst/>
          </a:prstGeom>
          <a:noFill/>
          <a:ln/>
        </p:spPr>
        <p:txBody>
          <a:bodyPr wrap="none" lIns="0" tIns="0" rIns="0" bIns="0" rtlCol="0" anchor="t"/>
          <a:lstStyle/>
          <a:p>
            <a:pPr marL="0" indent="0" algn="l">
              <a:lnSpc>
                <a:spcPts val="1850"/>
              </a:lnSpc>
              <a:buNone/>
            </a:pPr>
            <a:r>
              <a:rPr lang="en-US" sz="1450" dirty="0">
                <a:solidFill>
                  <a:srgbClr val="3B3535"/>
                </a:solidFill>
                <a:latin typeface="Red Hat Text" pitchFamily="34" charset="0"/>
                <a:ea typeface="Red Hat Text" pitchFamily="34" charset="-122"/>
                <a:cs typeface="Red Hat Text" pitchFamily="34" charset="-120"/>
              </a:rPr>
              <a:t>Μοναρχία</a:t>
            </a:r>
            <a:endParaRPr lang="en-US" sz="1450" dirty="0"/>
          </a:p>
        </p:txBody>
      </p:sp>
      <p:sp>
        <p:nvSpPr>
          <p:cNvPr id="9" name="Text 7"/>
          <p:cNvSpPr/>
          <p:nvPr/>
        </p:nvSpPr>
        <p:spPr>
          <a:xfrm>
            <a:off x="2913578" y="2967633"/>
            <a:ext cx="4185761" cy="1604486"/>
          </a:xfrm>
          <a:prstGeom prst="rect">
            <a:avLst/>
          </a:prstGeom>
          <a:noFill/>
          <a:ln/>
        </p:spPr>
        <p:txBody>
          <a:bodyPr wrap="square" lIns="0" tIns="0" rIns="0" bIns="0" rtlCol="0" anchor="t"/>
          <a:lstStyle/>
          <a:p>
            <a:pPr marL="0" indent="0" algn="l">
              <a:lnSpc>
                <a:spcPts val="2100"/>
              </a:lnSpc>
              <a:buNone/>
            </a:pPr>
            <a:r>
              <a:rPr lang="en-US" sz="1300" dirty="0">
                <a:solidFill>
                  <a:srgbClr val="3B3535"/>
                </a:solidFill>
                <a:latin typeface="Roboto Light" pitchFamily="34" charset="0"/>
                <a:ea typeface="Roboto Light" pitchFamily="34" charset="-122"/>
                <a:cs typeface="Roboto Light" pitchFamily="34" charset="-120"/>
              </a:rPr>
              <a:t>Η εξουσία συγκεντρώνεται στα χέρια ενός ατόμου, του μονάρχη, που συνήθως κληρονομεί τη θέση του. Ιστορικά, η μοναρχία δικαιολογούνταν με το θείο δικαίωμα – η ιδέα ότι ο βασιλιάς παίρνει την εξουσία του από το Θεό. Οι σύγχρονες συνταγματικές μοναρχίες έχουν περιορισμένη εξουσία.</a:t>
            </a:r>
            <a:endParaRPr lang="en-US" sz="1300" dirty="0"/>
          </a:p>
        </p:txBody>
      </p:sp>
      <p:sp>
        <p:nvSpPr>
          <p:cNvPr id="10" name="Shape 8"/>
          <p:cNvSpPr/>
          <p:nvPr/>
        </p:nvSpPr>
        <p:spPr>
          <a:xfrm>
            <a:off x="7381994" y="2317075"/>
            <a:ext cx="4483775" cy="2403991"/>
          </a:xfrm>
          <a:prstGeom prst="roundRect">
            <a:avLst>
              <a:gd name="adj" fmla="val 3043"/>
            </a:avLst>
          </a:prstGeom>
          <a:solidFill>
            <a:srgbClr val="FFFAFA"/>
          </a:solidFill>
          <a:ln/>
        </p:spPr>
      </p:sp>
      <p:sp>
        <p:nvSpPr>
          <p:cNvPr id="11" name="Shape 9"/>
          <p:cNvSpPr/>
          <p:nvPr/>
        </p:nvSpPr>
        <p:spPr>
          <a:xfrm>
            <a:off x="7381994" y="2301835"/>
            <a:ext cx="4483775" cy="60960"/>
          </a:xfrm>
          <a:prstGeom prst="roundRect">
            <a:avLst>
              <a:gd name="adj" fmla="val 32917"/>
            </a:avLst>
          </a:prstGeom>
          <a:solidFill>
            <a:srgbClr val="F5A3A3"/>
          </a:solidFill>
          <a:ln/>
        </p:spPr>
      </p:sp>
      <p:sp>
        <p:nvSpPr>
          <p:cNvPr id="12" name="Shape 10"/>
          <p:cNvSpPr/>
          <p:nvPr/>
        </p:nvSpPr>
        <p:spPr>
          <a:xfrm>
            <a:off x="9423202" y="2116455"/>
            <a:ext cx="401241" cy="401241"/>
          </a:xfrm>
          <a:prstGeom prst="roundRect">
            <a:avLst>
              <a:gd name="adj" fmla="val 227893"/>
            </a:avLst>
          </a:prstGeom>
          <a:solidFill>
            <a:srgbClr val="F5A3A3"/>
          </a:solidFill>
          <a:ln/>
        </p:spPr>
      </p:sp>
      <p:sp>
        <p:nvSpPr>
          <p:cNvPr id="13" name="Text 11"/>
          <p:cNvSpPr/>
          <p:nvPr/>
        </p:nvSpPr>
        <p:spPr>
          <a:xfrm>
            <a:off x="9543574" y="2216706"/>
            <a:ext cx="160496" cy="200620"/>
          </a:xfrm>
          <a:prstGeom prst="rect">
            <a:avLst/>
          </a:prstGeom>
          <a:noFill/>
          <a:ln/>
        </p:spPr>
        <p:txBody>
          <a:bodyPr wrap="none" lIns="0" tIns="0" rIns="0" bIns="0" rtlCol="0" anchor="t"/>
          <a:lstStyle/>
          <a:p>
            <a:pPr marL="0" indent="0" algn="l">
              <a:lnSpc>
                <a:spcPts val="2000"/>
              </a:lnSpc>
              <a:buNone/>
            </a:pPr>
            <a:r>
              <a:rPr lang="en-US" sz="1250" dirty="0">
                <a:solidFill>
                  <a:srgbClr val="000000"/>
                </a:solidFill>
                <a:latin typeface="Red Hat Text" pitchFamily="34" charset="0"/>
                <a:ea typeface="Red Hat Text" pitchFamily="34" charset="-122"/>
                <a:cs typeface="Red Hat Text" pitchFamily="34" charset="-120"/>
              </a:rPr>
              <a:t>2</a:t>
            </a:r>
            <a:endParaRPr lang="en-US" sz="1250" dirty="0"/>
          </a:p>
        </p:txBody>
      </p:sp>
      <p:sp>
        <p:nvSpPr>
          <p:cNvPr id="14" name="Text 12"/>
          <p:cNvSpPr/>
          <p:nvPr/>
        </p:nvSpPr>
        <p:spPr>
          <a:xfrm>
            <a:off x="7530941" y="2651403"/>
            <a:ext cx="1888569" cy="235982"/>
          </a:xfrm>
          <a:prstGeom prst="rect">
            <a:avLst/>
          </a:prstGeom>
          <a:noFill/>
          <a:ln/>
        </p:spPr>
        <p:txBody>
          <a:bodyPr wrap="none" lIns="0" tIns="0" rIns="0" bIns="0" rtlCol="0" anchor="t"/>
          <a:lstStyle/>
          <a:p>
            <a:pPr marL="0" indent="0" algn="l">
              <a:lnSpc>
                <a:spcPts val="1850"/>
              </a:lnSpc>
              <a:buNone/>
            </a:pPr>
            <a:r>
              <a:rPr lang="en-US" sz="1450" dirty="0">
                <a:solidFill>
                  <a:srgbClr val="3B3535"/>
                </a:solidFill>
                <a:latin typeface="Red Hat Text" pitchFamily="34" charset="0"/>
                <a:ea typeface="Red Hat Text" pitchFamily="34" charset="-122"/>
                <a:cs typeface="Red Hat Text" pitchFamily="34" charset="-120"/>
              </a:rPr>
              <a:t>Αριστοκρατία</a:t>
            </a:r>
            <a:endParaRPr lang="en-US" sz="1450" dirty="0"/>
          </a:p>
        </p:txBody>
      </p:sp>
      <p:sp>
        <p:nvSpPr>
          <p:cNvPr id="15" name="Text 13"/>
          <p:cNvSpPr/>
          <p:nvPr/>
        </p:nvSpPr>
        <p:spPr>
          <a:xfrm>
            <a:off x="7530941" y="2967633"/>
            <a:ext cx="4185880" cy="1604486"/>
          </a:xfrm>
          <a:prstGeom prst="rect">
            <a:avLst/>
          </a:prstGeom>
          <a:noFill/>
          <a:ln/>
        </p:spPr>
        <p:txBody>
          <a:bodyPr wrap="square" lIns="0" tIns="0" rIns="0" bIns="0" rtlCol="0" anchor="t"/>
          <a:lstStyle/>
          <a:p>
            <a:pPr marL="0" indent="0" algn="l">
              <a:lnSpc>
                <a:spcPts val="2100"/>
              </a:lnSpc>
              <a:buNone/>
            </a:pPr>
            <a:r>
              <a:rPr lang="en-US" sz="1300" dirty="0">
                <a:solidFill>
                  <a:srgbClr val="3B3535"/>
                </a:solidFill>
                <a:latin typeface="Roboto Light" pitchFamily="34" charset="0"/>
                <a:ea typeface="Roboto Light" pitchFamily="34" charset="-122"/>
                <a:cs typeface="Roboto Light" pitchFamily="34" charset="-120"/>
              </a:rPr>
              <a:t>Η διακυβέρνηση από μια επιλεγμένη ομάδα – οι «άριστοι». Ο Πλάτωνας υποστήριζε την αριστοκρατία των φιλοσόφων, πιστεύοντας ότι οι πιο σοφοί πρέπει να κυβερνούν. Στην πράξη, η αριστοκρατία συχνά εκφυλιζόταν σε ολιγαρχία, όπου λίγοι πλούσιοι ελέγχουν την εξουσία.</a:t>
            </a:r>
            <a:endParaRPr lang="en-US" sz="1300" dirty="0"/>
          </a:p>
        </p:txBody>
      </p:sp>
      <p:sp>
        <p:nvSpPr>
          <p:cNvPr id="16" name="Shape 14"/>
          <p:cNvSpPr/>
          <p:nvPr/>
        </p:nvSpPr>
        <p:spPr>
          <a:xfrm>
            <a:off x="2764631" y="5055394"/>
            <a:ext cx="4483656" cy="2403991"/>
          </a:xfrm>
          <a:prstGeom prst="roundRect">
            <a:avLst>
              <a:gd name="adj" fmla="val 3043"/>
            </a:avLst>
          </a:prstGeom>
          <a:solidFill>
            <a:srgbClr val="FFFAFA"/>
          </a:solidFill>
          <a:ln/>
        </p:spPr>
      </p:sp>
      <p:sp>
        <p:nvSpPr>
          <p:cNvPr id="17" name="Shape 15"/>
          <p:cNvSpPr/>
          <p:nvPr/>
        </p:nvSpPr>
        <p:spPr>
          <a:xfrm>
            <a:off x="2764631" y="5040154"/>
            <a:ext cx="4483656" cy="60960"/>
          </a:xfrm>
          <a:prstGeom prst="roundRect">
            <a:avLst>
              <a:gd name="adj" fmla="val 32917"/>
            </a:avLst>
          </a:prstGeom>
          <a:solidFill>
            <a:srgbClr val="F5A3A3"/>
          </a:solidFill>
          <a:ln/>
        </p:spPr>
      </p:sp>
      <p:sp>
        <p:nvSpPr>
          <p:cNvPr id="18" name="Shape 16"/>
          <p:cNvSpPr/>
          <p:nvPr/>
        </p:nvSpPr>
        <p:spPr>
          <a:xfrm>
            <a:off x="4805839" y="4854773"/>
            <a:ext cx="401241" cy="401241"/>
          </a:xfrm>
          <a:prstGeom prst="roundRect">
            <a:avLst>
              <a:gd name="adj" fmla="val 227893"/>
            </a:avLst>
          </a:prstGeom>
          <a:solidFill>
            <a:srgbClr val="F5A3A3"/>
          </a:solidFill>
          <a:ln/>
        </p:spPr>
      </p:sp>
      <p:sp>
        <p:nvSpPr>
          <p:cNvPr id="19" name="Text 17"/>
          <p:cNvSpPr/>
          <p:nvPr/>
        </p:nvSpPr>
        <p:spPr>
          <a:xfrm>
            <a:off x="4926211" y="4955024"/>
            <a:ext cx="160496" cy="200620"/>
          </a:xfrm>
          <a:prstGeom prst="rect">
            <a:avLst/>
          </a:prstGeom>
          <a:noFill/>
          <a:ln/>
        </p:spPr>
        <p:txBody>
          <a:bodyPr wrap="none" lIns="0" tIns="0" rIns="0" bIns="0" rtlCol="0" anchor="t"/>
          <a:lstStyle/>
          <a:p>
            <a:pPr marL="0" indent="0" algn="l">
              <a:lnSpc>
                <a:spcPts val="2000"/>
              </a:lnSpc>
              <a:buNone/>
            </a:pPr>
            <a:r>
              <a:rPr lang="en-US" sz="1250" dirty="0">
                <a:solidFill>
                  <a:srgbClr val="000000"/>
                </a:solidFill>
                <a:latin typeface="Red Hat Text" pitchFamily="34" charset="0"/>
                <a:ea typeface="Red Hat Text" pitchFamily="34" charset="-122"/>
                <a:cs typeface="Red Hat Text" pitchFamily="34" charset="-120"/>
              </a:rPr>
              <a:t>3</a:t>
            </a:r>
            <a:endParaRPr lang="en-US" sz="1250" dirty="0"/>
          </a:p>
        </p:txBody>
      </p:sp>
      <p:sp>
        <p:nvSpPr>
          <p:cNvPr id="20" name="Text 18"/>
          <p:cNvSpPr/>
          <p:nvPr/>
        </p:nvSpPr>
        <p:spPr>
          <a:xfrm>
            <a:off x="2913578" y="5389721"/>
            <a:ext cx="1888569" cy="235982"/>
          </a:xfrm>
          <a:prstGeom prst="rect">
            <a:avLst/>
          </a:prstGeom>
          <a:noFill/>
          <a:ln/>
        </p:spPr>
        <p:txBody>
          <a:bodyPr wrap="none" lIns="0" tIns="0" rIns="0" bIns="0" rtlCol="0" anchor="t"/>
          <a:lstStyle/>
          <a:p>
            <a:pPr marL="0" indent="0" algn="l">
              <a:lnSpc>
                <a:spcPts val="1850"/>
              </a:lnSpc>
              <a:buNone/>
            </a:pPr>
            <a:r>
              <a:rPr lang="en-US" sz="1450" dirty="0">
                <a:solidFill>
                  <a:srgbClr val="3B3535"/>
                </a:solidFill>
                <a:latin typeface="Red Hat Text" pitchFamily="34" charset="0"/>
                <a:ea typeface="Red Hat Text" pitchFamily="34" charset="-122"/>
                <a:cs typeface="Red Hat Text" pitchFamily="34" charset="-120"/>
              </a:rPr>
              <a:t>Δημοκρατία</a:t>
            </a:r>
            <a:endParaRPr lang="en-US" sz="1450" dirty="0"/>
          </a:p>
        </p:txBody>
      </p:sp>
      <p:sp>
        <p:nvSpPr>
          <p:cNvPr id="21" name="Text 19"/>
          <p:cNvSpPr/>
          <p:nvPr/>
        </p:nvSpPr>
        <p:spPr>
          <a:xfrm>
            <a:off x="2913578" y="5705951"/>
            <a:ext cx="4185761" cy="1604486"/>
          </a:xfrm>
          <a:prstGeom prst="rect">
            <a:avLst/>
          </a:prstGeom>
          <a:noFill/>
          <a:ln/>
        </p:spPr>
        <p:txBody>
          <a:bodyPr wrap="square" lIns="0" tIns="0" rIns="0" bIns="0" rtlCol="0" anchor="t"/>
          <a:lstStyle/>
          <a:p>
            <a:pPr marL="0" indent="0" algn="l">
              <a:lnSpc>
                <a:spcPts val="2100"/>
              </a:lnSpc>
              <a:buNone/>
            </a:pPr>
            <a:r>
              <a:rPr lang="en-US" sz="1300" dirty="0">
                <a:solidFill>
                  <a:srgbClr val="3B3535"/>
                </a:solidFill>
                <a:latin typeface="Roboto Light" pitchFamily="34" charset="0"/>
                <a:ea typeface="Roboto Light" pitchFamily="34" charset="-122"/>
                <a:cs typeface="Roboto Light" pitchFamily="34" charset="-120"/>
              </a:rPr>
              <a:t>Η εξουσία ανήκει στο λαό, που ασκεί τη βούλησή του είτε άμεσα είτε μέσω εκλεγμένων αντιπροσώπων. Η αθηναϊκή δημοκρατία ήταν άμεση – οι πολίτες ψήφιζαν απευθείας. Οι σύγχρονες δημοκρατίες είναι αντιπροσωπευτικές, με εκλεγμένα όργανα που νομοθετούν για λογαριασμό του λαού.</a:t>
            </a:r>
            <a:endParaRPr lang="en-US" sz="1300" dirty="0"/>
          </a:p>
        </p:txBody>
      </p:sp>
      <p:sp>
        <p:nvSpPr>
          <p:cNvPr id="22" name="Shape 20"/>
          <p:cNvSpPr/>
          <p:nvPr/>
        </p:nvSpPr>
        <p:spPr>
          <a:xfrm>
            <a:off x="7381994" y="5055394"/>
            <a:ext cx="4483775" cy="2403991"/>
          </a:xfrm>
          <a:prstGeom prst="roundRect">
            <a:avLst>
              <a:gd name="adj" fmla="val 3043"/>
            </a:avLst>
          </a:prstGeom>
          <a:solidFill>
            <a:srgbClr val="FFFAFA"/>
          </a:solidFill>
          <a:ln/>
        </p:spPr>
      </p:sp>
      <p:sp>
        <p:nvSpPr>
          <p:cNvPr id="23" name="Shape 21"/>
          <p:cNvSpPr/>
          <p:nvPr/>
        </p:nvSpPr>
        <p:spPr>
          <a:xfrm>
            <a:off x="7381994" y="5040154"/>
            <a:ext cx="4483775" cy="60960"/>
          </a:xfrm>
          <a:prstGeom prst="roundRect">
            <a:avLst>
              <a:gd name="adj" fmla="val 32917"/>
            </a:avLst>
          </a:prstGeom>
          <a:solidFill>
            <a:srgbClr val="F5A3A3"/>
          </a:solidFill>
          <a:ln/>
        </p:spPr>
      </p:sp>
      <p:sp>
        <p:nvSpPr>
          <p:cNvPr id="24" name="Shape 22"/>
          <p:cNvSpPr/>
          <p:nvPr/>
        </p:nvSpPr>
        <p:spPr>
          <a:xfrm>
            <a:off x="9423202" y="4854773"/>
            <a:ext cx="401241" cy="401241"/>
          </a:xfrm>
          <a:prstGeom prst="roundRect">
            <a:avLst>
              <a:gd name="adj" fmla="val 227893"/>
            </a:avLst>
          </a:prstGeom>
          <a:solidFill>
            <a:srgbClr val="F5A3A3"/>
          </a:solidFill>
          <a:ln/>
        </p:spPr>
      </p:sp>
      <p:sp>
        <p:nvSpPr>
          <p:cNvPr id="25" name="Text 23"/>
          <p:cNvSpPr/>
          <p:nvPr/>
        </p:nvSpPr>
        <p:spPr>
          <a:xfrm>
            <a:off x="9543574" y="4955024"/>
            <a:ext cx="160496" cy="200620"/>
          </a:xfrm>
          <a:prstGeom prst="rect">
            <a:avLst/>
          </a:prstGeom>
          <a:noFill/>
          <a:ln/>
        </p:spPr>
        <p:txBody>
          <a:bodyPr wrap="none" lIns="0" tIns="0" rIns="0" bIns="0" rtlCol="0" anchor="t"/>
          <a:lstStyle/>
          <a:p>
            <a:pPr marL="0" indent="0" algn="l">
              <a:lnSpc>
                <a:spcPts val="2000"/>
              </a:lnSpc>
              <a:buNone/>
            </a:pPr>
            <a:r>
              <a:rPr lang="en-US" sz="1250" dirty="0">
                <a:solidFill>
                  <a:srgbClr val="000000"/>
                </a:solidFill>
                <a:latin typeface="Red Hat Text" pitchFamily="34" charset="0"/>
                <a:ea typeface="Red Hat Text" pitchFamily="34" charset="-122"/>
                <a:cs typeface="Red Hat Text" pitchFamily="34" charset="-120"/>
              </a:rPr>
              <a:t>4</a:t>
            </a:r>
            <a:endParaRPr lang="en-US" sz="1250" dirty="0"/>
          </a:p>
        </p:txBody>
      </p:sp>
      <p:sp>
        <p:nvSpPr>
          <p:cNvPr id="26" name="Text 24"/>
          <p:cNvSpPr/>
          <p:nvPr/>
        </p:nvSpPr>
        <p:spPr>
          <a:xfrm>
            <a:off x="7530941" y="5389721"/>
            <a:ext cx="2338983" cy="235982"/>
          </a:xfrm>
          <a:prstGeom prst="rect">
            <a:avLst/>
          </a:prstGeom>
          <a:noFill/>
          <a:ln/>
        </p:spPr>
        <p:txBody>
          <a:bodyPr wrap="none" lIns="0" tIns="0" rIns="0" bIns="0" rtlCol="0" anchor="t"/>
          <a:lstStyle/>
          <a:p>
            <a:pPr marL="0" indent="0" algn="l">
              <a:lnSpc>
                <a:spcPts val="1850"/>
              </a:lnSpc>
              <a:buNone/>
            </a:pPr>
            <a:r>
              <a:rPr lang="en-US" sz="1450" dirty="0">
                <a:solidFill>
                  <a:srgbClr val="3B3535"/>
                </a:solidFill>
                <a:latin typeface="Red Hat Text" pitchFamily="34" charset="0"/>
                <a:ea typeface="Red Hat Text" pitchFamily="34" charset="-122"/>
                <a:cs typeface="Red Hat Text" pitchFamily="34" charset="-120"/>
              </a:rPr>
              <a:t>Τυραννία και Δεσποτισμός</a:t>
            </a:r>
            <a:endParaRPr lang="en-US" sz="1450" dirty="0"/>
          </a:p>
        </p:txBody>
      </p:sp>
      <p:sp>
        <p:nvSpPr>
          <p:cNvPr id="27" name="Text 25"/>
          <p:cNvSpPr/>
          <p:nvPr/>
        </p:nvSpPr>
        <p:spPr>
          <a:xfrm>
            <a:off x="7530941" y="5705951"/>
            <a:ext cx="4185880" cy="1604486"/>
          </a:xfrm>
          <a:prstGeom prst="rect">
            <a:avLst/>
          </a:prstGeom>
          <a:noFill/>
          <a:ln/>
        </p:spPr>
        <p:txBody>
          <a:bodyPr wrap="square" lIns="0" tIns="0" rIns="0" bIns="0" rtlCol="0" anchor="t"/>
          <a:lstStyle/>
          <a:p>
            <a:pPr marL="0" indent="0" algn="l">
              <a:lnSpc>
                <a:spcPts val="2100"/>
              </a:lnSpc>
              <a:buNone/>
            </a:pPr>
            <a:r>
              <a:rPr lang="en-US" sz="1300" dirty="0">
                <a:solidFill>
                  <a:srgbClr val="3B3535"/>
                </a:solidFill>
                <a:latin typeface="Roboto Light" pitchFamily="34" charset="0"/>
                <a:ea typeface="Roboto Light" pitchFamily="34" charset="-122"/>
                <a:cs typeface="Roboto Light" pitchFamily="34" charset="-120"/>
              </a:rPr>
              <a:t>Μορφές αυταρχικής διακυβέρνησης όπου η εξουσία ασκείται χωρίς περιορισμούς και συχνά με βία. Ο τύραννος αρπάζει την εξουσία παράνομα και την διατηρεί μέσω του φόβου. Αυτές οι μορφές στερούνται νομιμοποίησης και συχνά οδηγούν σε καταπίεση των πολιτών.</a:t>
            </a:r>
            <a:endParaRPr lang="en-US" sz="13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923925" y="516612"/>
            <a:ext cx="2097762" cy="353020"/>
          </a:xfrm>
          <a:prstGeom prst="roundRect">
            <a:avLst>
              <a:gd name="adj" fmla="val 6387"/>
            </a:avLst>
          </a:prstGeom>
          <a:solidFill>
            <a:srgbClr val="FAD1D1"/>
          </a:solidFill>
          <a:ln/>
        </p:spPr>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558" y="617934"/>
            <a:ext cx="150257" cy="150257"/>
          </a:xfrm>
          <a:prstGeom prst="rect">
            <a:avLst/>
          </a:prstGeom>
        </p:spPr>
      </p:pic>
      <p:sp>
        <p:nvSpPr>
          <p:cNvPr id="4" name="Text 1"/>
          <p:cNvSpPr/>
          <p:nvPr/>
        </p:nvSpPr>
        <p:spPr>
          <a:xfrm>
            <a:off x="1261943" y="572929"/>
            <a:ext cx="1647111" cy="240387"/>
          </a:xfrm>
          <a:prstGeom prst="rect">
            <a:avLst/>
          </a:prstGeom>
          <a:noFill/>
          <a:ln/>
        </p:spPr>
        <p:txBody>
          <a:bodyPr wrap="none" lIns="0" tIns="0" rIns="0" bIns="0" rtlCol="0" anchor="t"/>
          <a:lstStyle/>
          <a:p>
            <a:pPr marL="0" indent="0" algn="l">
              <a:lnSpc>
                <a:spcPts val="1850"/>
              </a:lnSpc>
              <a:buNone/>
            </a:pPr>
            <a:r>
              <a:rPr lang="en-US" sz="1150" dirty="0">
                <a:solidFill>
                  <a:srgbClr val="3B3535"/>
                </a:solidFill>
                <a:latin typeface="Roboto Light" pitchFamily="34" charset="0"/>
                <a:ea typeface="Roboto Light" pitchFamily="34" charset="-122"/>
                <a:cs typeface="Roboto Light" pitchFamily="34" charset="-120"/>
              </a:rPr>
              <a:t>ΚΟΙΝΩΝΙΚΌ ΣΥΜΒΌΛΑΙΟ</a:t>
            </a:r>
            <a:endParaRPr lang="en-US" sz="1150" dirty="0"/>
          </a:p>
        </p:txBody>
      </p:sp>
      <p:sp>
        <p:nvSpPr>
          <p:cNvPr id="5" name="Text 2"/>
          <p:cNvSpPr/>
          <p:nvPr/>
        </p:nvSpPr>
        <p:spPr>
          <a:xfrm>
            <a:off x="923925" y="944761"/>
            <a:ext cx="8016954" cy="552569"/>
          </a:xfrm>
          <a:prstGeom prst="rect">
            <a:avLst/>
          </a:prstGeom>
          <a:noFill/>
          <a:ln/>
        </p:spPr>
        <p:txBody>
          <a:bodyPr wrap="none" lIns="0" tIns="0" rIns="0" bIns="0" rtlCol="0" anchor="t"/>
          <a:lstStyle/>
          <a:p>
            <a:pPr marL="0" indent="0" algn="l">
              <a:lnSpc>
                <a:spcPts val="4350"/>
              </a:lnSpc>
              <a:buNone/>
            </a:pPr>
            <a:r>
              <a:rPr lang="en-US" sz="3450" dirty="0">
                <a:solidFill>
                  <a:srgbClr val="1F1E1E"/>
                </a:solidFill>
                <a:latin typeface="Red Hat Text" pitchFamily="34" charset="0"/>
                <a:ea typeface="Red Hat Text" pitchFamily="34" charset="-122"/>
                <a:cs typeface="Red Hat Text" pitchFamily="34" charset="-120"/>
              </a:rPr>
              <a:t>Η Θεωρία του Κοινωνικού Συμβολαίου</a:t>
            </a:r>
            <a:endParaRPr lang="en-US" sz="3450" dirty="0"/>
          </a:p>
        </p:txBody>
      </p:sp>
      <p:sp>
        <p:nvSpPr>
          <p:cNvPr id="6" name="Text 3"/>
          <p:cNvSpPr/>
          <p:nvPr/>
        </p:nvSpPr>
        <p:spPr>
          <a:xfrm>
            <a:off x="923925" y="1948220"/>
            <a:ext cx="6824067" cy="2254567"/>
          </a:xfrm>
          <a:prstGeom prst="rect">
            <a:avLst/>
          </a:prstGeom>
          <a:noFill/>
          <a:ln/>
        </p:spPr>
        <p:txBody>
          <a:bodyPr wrap="square" lIns="0" tIns="0" rIns="0" bIns="0" rtlCol="0" anchor="t"/>
          <a:lstStyle/>
          <a:p>
            <a:pPr marL="0" indent="0" algn="l">
              <a:lnSpc>
                <a:spcPts val="2950"/>
              </a:lnSpc>
              <a:buNone/>
            </a:pPr>
            <a:r>
              <a:rPr lang="en-US" sz="1800" dirty="0">
                <a:solidFill>
                  <a:srgbClr val="3B3535"/>
                </a:solidFill>
                <a:latin typeface="Roboto Light" pitchFamily="34" charset="0"/>
                <a:ea typeface="Roboto Light" pitchFamily="34" charset="-122"/>
                <a:cs typeface="Roboto Light" pitchFamily="34" charset="-120"/>
              </a:rPr>
              <a:t>Η θεωρία του κοινωνικού συμβολαίου προσπαθεί να απαντήσει σε ένα κρίσιμο ερώτημα: </a:t>
            </a:r>
            <a:r>
              <a:rPr lang="en-US" sz="1800" b="1" dirty="0">
                <a:solidFill>
                  <a:srgbClr val="3B3535"/>
                </a:solidFill>
                <a:latin typeface="Roboto Light" pitchFamily="34" charset="0"/>
                <a:ea typeface="Roboto Light" pitchFamily="34" charset="-122"/>
                <a:cs typeface="Roboto Light" pitchFamily="34" charset="-120"/>
              </a:rPr>
              <a:t>Γιατί οι άνθρωποι πρέπει να υπακούουν στην πολιτική εξουσία;</a:t>
            </a:r>
            <a:r>
              <a:rPr lang="en-US" sz="1800" dirty="0">
                <a:solidFill>
                  <a:srgbClr val="3B3535"/>
                </a:solidFill>
                <a:latin typeface="Roboto Light" pitchFamily="34" charset="0"/>
                <a:ea typeface="Roboto Light" pitchFamily="34" charset="-122"/>
                <a:cs typeface="Roboto Light" pitchFamily="34" charset="-120"/>
              </a:rPr>
              <a:t> Αντί να βασιστούν στο θείο δικαίωμα ή στη βία, οι θεωρητικοί του κοινωνικού συμβολαίου υποστήριξαν ότι η πολιτική εξουσία απορρέει από μια συμφωνία μεταξύ των πολιτών.</a:t>
            </a:r>
            <a:endParaRPr lang="en-US" sz="1800" dirty="0"/>
          </a:p>
        </p:txBody>
      </p:sp>
      <p:sp>
        <p:nvSpPr>
          <p:cNvPr id="7" name="Text 4"/>
          <p:cNvSpPr/>
          <p:nvPr/>
        </p:nvSpPr>
        <p:spPr>
          <a:xfrm>
            <a:off x="923925" y="4371856"/>
            <a:ext cx="6824067" cy="1878806"/>
          </a:xfrm>
          <a:prstGeom prst="rect">
            <a:avLst/>
          </a:prstGeom>
          <a:noFill/>
          <a:ln/>
        </p:spPr>
        <p:txBody>
          <a:bodyPr wrap="square" lIns="0" tIns="0" rIns="0" bIns="0" rtlCol="0" anchor="t"/>
          <a:lstStyle/>
          <a:p>
            <a:pPr marL="0" indent="0" algn="l">
              <a:lnSpc>
                <a:spcPts val="2950"/>
              </a:lnSpc>
              <a:buNone/>
            </a:pPr>
            <a:r>
              <a:rPr lang="en-US" sz="1800" dirty="0">
                <a:solidFill>
                  <a:srgbClr val="3B3535"/>
                </a:solidFill>
                <a:latin typeface="Roboto Light" pitchFamily="34" charset="0"/>
                <a:ea typeface="Roboto Light" pitchFamily="34" charset="-122"/>
                <a:cs typeface="Roboto Light" pitchFamily="34" charset="-120"/>
              </a:rPr>
              <a:t>Η ιδέα είναι απλή αλλά επαναστατική: οι άνθρωποι συμφωνούν να εγκαταλείψουν την απόλυτη ελευθερία της «φυσικής κατάστασης» και να υποταχθούν σε έναν κυρίαρχο ή σε νόμους, με αντάλλαγμα την προστασία, την ασφάλεια και την κοινωνική τάξη.</a:t>
            </a:r>
            <a:endParaRPr lang="en-US" sz="1800" dirty="0"/>
          </a:p>
        </p:txBody>
      </p:sp>
      <p:sp>
        <p:nvSpPr>
          <p:cNvPr id="8" name="Text 5"/>
          <p:cNvSpPr/>
          <p:nvPr/>
        </p:nvSpPr>
        <p:spPr>
          <a:xfrm>
            <a:off x="923925" y="6419731"/>
            <a:ext cx="6824067" cy="1127284"/>
          </a:xfrm>
          <a:prstGeom prst="rect">
            <a:avLst/>
          </a:prstGeom>
          <a:noFill/>
          <a:ln/>
        </p:spPr>
        <p:txBody>
          <a:bodyPr wrap="square" lIns="0" tIns="0" rIns="0" bIns="0" rtlCol="0" anchor="t"/>
          <a:lstStyle/>
          <a:p>
            <a:pPr marL="0" indent="0" algn="l">
              <a:lnSpc>
                <a:spcPts val="2950"/>
              </a:lnSpc>
              <a:buNone/>
            </a:pPr>
            <a:r>
              <a:rPr lang="en-US" sz="1800" dirty="0">
                <a:solidFill>
                  <a:srgbClr val="3B3535"/>
                </a:solidFill>
                <a:latin typeface="Roboto Light" pitchFamily="34" charset="0"/>
                <a:ea typeface="Roboto Light" pitchFamily="34" charset="-122"/>
                <a:cs typeface="Roboto Light" pitchFamily="34" charset="-120"/>
              </a:rPr>
              <a:t>Αυτή η θεωρία έθεσε τα θεμέλια της σύγχρονης πολιτικής φιλοσοφίας και επηρέασε τη δημιουργία των δημοκρατικών συνταγμάτων.</a:t>
            </a:r>
            <a:endParaRPr lang="en-US" sz="1800" dirty="0"/>
          </a:p>
        </p:txBody>
      </p:sp>
      <p:pic>
        <p:nvPicPr>
          <p:cNvPr id="9" name="Image 1" descr="preencoded.png"/>
          <p:cNvPicPr>
            <a:picLocks noChangeAspect="1"/>
          </p:cNvPicPr>
          <p:nvPr/>
        </p:nvPicPr>
        <p:blipFill>
          <a:blip r:embed="rId5"/>
          <a:stretch>
            <a:fillRect/>
          </a:stretch>
        </p:blipFill>
        <p:spPr>
          <a:xfrm>
            <a:off x="8214003" y="1990487"/>
            <a:ext cx="2286000" cy="2286000"/>
          </a:xfrm>
          <a:prstGeom prst="rect">
            <a:avLst/>
          </a:prstGeom>
        </p:spPr>
      </p:pic>
      <p:sp>
        <p:nvSpPr>
          <p:cNvPr id="10" name="Shape 6"/>
          <p:cNvSpPr/>
          <p:nvPr/>
        </p:nvSpPr>
        <p:spPr>
          <a:xfrm>
            <a:off x="8214003" y="4487823"/>
            <a:ext cx="5499973" cy="2752368"/>
          </a:xfrm>
          <a:prstGeom prst="roundRect">
            <a:avLst>
              <a:gd name="adj" fmla="val 1024"/>
            </a:avLst>
          </a:prstGeom>
          <a:solidFill>
            <a:srgbClr val="F7BABA"/>
          </a:solidFill>
          <a:ln/>
        </p:spPr>
      </p:sp>
      <p:pic>
        <p:nvPicPr>
          <p:cNvPr id="11" name="Image 2" descr="preencoded.png"/>
          <p:cNvPicPr>
            <a:picLocks noChangeAspect="1"/>
          </p:cNvPicPr>
          <p:nvPr/>
        </p:nvPicPr>
        <p:blipFill>
          <a:blip r:embed="rId6"/>
          <a:stretch>
            <a:fillRect/>
          </a:stretch>
        </p:blipFill>
        <p:spPr>
          <a:xfrm>
            <a:off x="8401883" y="4783812"/>
            <a:ext cx="293489" cy="234791"/>
          </a:xfrm>
          <a:prstGeom prst="rect">
            <a:avLst/>
          </a:prstGeom>
        </p:spPr>
      </p:pic>
      <p:sp>
        <p:nvSpPr>
          <p:cNvPr id="12" name="Text 7"/>
          <p:cNvSpPr/>
          <p:nvPr/>
        </p:nvSpPr>
        <p:spPr>
          <a:xfrm>
            <a:off x="8883253" y="4722614"/>
            <a:ext cx="4642842" cy="2254567"/>
          </a:xfrm>
          <a:prstGeom prst="rect">
            <a:avLst/>
          </a:prstGeom>
          <a:noFill/>
          <a:ln/>
        </p:spPr>
        <p:txBody>
          <a:bodyPr wrap="square" lIns="0" tIns="0" rIns="0" bIns="0" rtlCol="0" anchor="t"/>
          <a:lstStyle/>
          <a:p>
            <a:pPr marL="0" indent="0" algn="l">
              <a:lnSpc>
                <a:spcPts val="2950"/>
              </a:lnSpc>
              <a:buNone/>
            </a:pPr>
            <a:r>
              <a:rPr lang="en-US" sz="1800" b="1" dirty="0">
                <a:solidFill>
                  <a:srgbClr val="000000"/>
                </a:solidFill>
                <a:latin typeface="Roboto Light" pitchFamily="34" charset="0"/>
                <a:ea typeface="Roboto Light" pitchFamily="34" charset="-122"/>
                <a:cs typeface="Roboto Light" pitchFamily="34" charset="-120"/>
              </a:rPr>
              <a:t>Φυσική Κατάσταση:</a:t>
            </a:r>
            <a:r>
              <a:rPr lang="en-US" sz="1800" dirty="0">
                <a:solidFill>
                  <a:srgbClr val="000000"/>
                </a:solidFill>
                <a:latin typeface="Roboto Light" pitchFamily="34" charset="0"/>
                <a:ea typeface="Roboto Light" pitchFamily="34" charset="-122"/>
                <a:cs typeface="Roboto Light" pitchFamily="34" charset="-120"/>
              </a:rPr>
              <a:t> Η υποθετική κατάσταση της ανθρωπότητας πριν από την οργανωμένη κοινωνία. Οι φιλόσοφοι χρησιμοποιούσαν αυτή την έννοια για να κατανοήσουν γιατί χρειαζόμαστε κυβέρνηση.</a:t>
            </a:r>
            <a:endParaRPr lang="en-US" sz="1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1079302" y="688300"/>
            <a:ext cx="5141238" cy="539115"/>
          </a:xfrm>
          <a:prstGeom prst="rect">
            <a:avLst/>
          </a:prstGeom>
          <a:noFill/>
          <a:ln/>
        </p:spPr>
        <p:txBody>
          <a:bodyPr wrap="none" lIns="0" tIns="0" rIns="0" bIns="0" rtlCol="0" anchor="t"/>
          <a:lstStyle/>
          <a:p>
            <a:pPr marL="0" indent="0" algn="l">
              <a:lnSpc>
                <a:spcPts val="4200"/>
              </a:lnSpc>
              <a:buNone/>
            </a:pPr>
            <a:r>
              <a:rPr lang="en-US" sz="3350" dirty="0">
                <a:solidFill>
                  <a:srgbClr val="1F1E1E"/>
                </a:solidFill>
                <a:latin typeface="Red Hat Text" pitchFamily="34" charset="0"/>
                <a:ea typeface="Red Hat Text" pitchFamily="34" charset="-122"/>
                <a:cs typeface="Red Hat Text" pitchFamily="34" charset="-120"/>
              </a:rPr>
              <a:t>Τόμας Χομπς: Ο Λεβιάθαν</a:t>
            </a:r>
            <a:endParaRPr lang="en-US" sz="3350" dirty="0"/>
          </a:p>
        </p:txBody>
      </p:sp>
      <p:sp>
        <p:nvSpPr>
          <p:cNvPr id="3" name="Text 1"/>
          <p:cNvSpPr/>
          <p:nvPr/>
        </p:nvSpPr>
        <p:spPr>
          <a:xfrm>
            <a:off x="1079302" y="1685568"/>
            <a:ext cx="4060627" cy="323493"/>
          </a:xfrm>
          <a:prstGeom prst="rect">
            <a:avLst/>
          </a:prstGeom>
          <a:noFill/>
          <a:ln/>
        </p:spPr>
        <p:txBody>
          <a:bodyPr wrap="none" lIns="0" tIns="0" rIns="0" bIns="0" rtlCol="0" anchor="t"/>
          <a:lstStyle/>
          <a:p>
            <a:pPr marL="0" indent="0" algn="l">
              <a:lnSpc>
                <a:spcPts val="2500"/>
              </a:lnSpc>
              <a:buNone/>
            </a:pPr>
            <a:r>
              <a:rPr lang="en-US" sz="2000" dirty="0">
                <a:solidFill>
                  <a:srgbClr val="1F1E1E"/>
                </a:solidFill>
                <a:latin typeface="Red Hat Text" pitchFamily="34" charset="0"/>
                <a:ea typeface="Red Hat Text" pitchFamily="34" charset="-122"/>
                <a:cs typeface="Red Hat Text" pitchFamily="34" charset="-120"/>
              </a:rPr>
              <a:t>Η Φυσική Κατάσταση ως Πόλεμος</a:t>
            </a:r>
            <a:endParaRPr lang="en-US" sz="2000" dirty="0"/>
          </a:p>
        </p:txBody>
      </p:sp>
      <p:sp>
        <p:nvSpPr>
          <p:cNvPr id="4" name="Text 2"/>
          <p:cNvSpPr/>
          <p:nvPr/>
        </p:nvSpPr>
        <p:spPr>
          <a:xfrm>
            <a:off x="1079302" y="2192298"/>
            <a:ext cx="6012299" cy="1833563"/>
          </a:xfrm>
          <a:prstGeom prst="rect">
            <a:avLst/>
          </a:prstGeom>
          <a:noFill/>
          <a:ln/>
        </p:spPr>
        <p:txBody>
          <a:bodyPr wrap="square" lIns="0" tIns="0" rIns="0" bIns="0" rtlCol="0" anchor="t"/>
          <a:lstStyle/>
          <a:p>
            <a:pPr marL="0" indent="0" algn="l">
              <a:lnSpc>
                <a:spcPts val="2850"/>
              </a:lnSpc>
              <a:buNone/>
            </a:pPr>
            <a:r>
              <a:rPr lang="en-US" sz="1800" dirty="0">
                <a:solidFill>
                  <a:srgbClr val="3B3535"/>
                </a:solidFill>
                <a:latin typeface="Roboto Light" pitchFamily="34" charset="0"/>
                <a:ea typeface="Roboto Light" pitchFamily="34" charset="-122"/>
                <a:cs typeface="Roboto Light" pitchFamily="34" charset="-120"/>
              </a:rPr>
              <a:t>Ο Χομπς (1588-1679) περιέγραψε τη φυσική κατάσταση ως μια κατάσταση διαρκούς πολέμου – «πόλεμος όλων εναντίον όλων». Χωρίς κυβέρνηση, οι άνθρωποι ζουν σε συνεχή φόβο και κίνδυνο βίαιου θανάτου. Η ζωή είναι «μοναχική, φτωχή, άγρια, κτηνώδης και σύντομη».</a:t>
            </a:r>
            <a:endParaRPr lang="en-US" sz="1800" dirty="0"/>
          </a:p>
        </p:txBody>
      </p:sp>
      <p:sp>
        <p:nvSpPr>
          <p:cNvPr id="5" name="Text 3"/>
          <p:cNvSpPr/>
          <p:nvPr/>
        </p:nvSpPr>
        <p:spPr>
          <a:xfrm>
            <a:off x="1079302" y="4190762"/>
            <a:ext cx="6012299" cy="1466850"/>
          </a:xfrm>
          <a:prstGeom prst="rect">
            <a:avLst/>
          </a:prstGeom>
          <a:noFill/>
          <a:ln/>
        </p:spPr>
        <p:txBody>
          <a:bodyPr wrap="square" lIns="0" tIns="0" rIns="0" bIns="0" rtlCol="0" anchor="t"/>
          <a:lstStyle/>
          <a:p>
            <a:pPr marL="0" indent="0" algn="l">
              <a:lnSpc>
                <a:spcPts val="2850"/>
              </a:lnSpc>
              <a:buNone/>
            </a:pPr>
            <a:r>
              <a:rPr lang="en-US" sz="1800" dirty="0">
                <a:solidFill>
                  <a:srgbClr val="3B3535"/>
                </a:solidFill>
                <a:latin typeface="Roboto Light" pitchFamily="34" charset="0"/>
                <a:ea typeface="Roboto Light" pitchFamily="34" charset="-122"/>
                <a:cs typeface="Roboto Light" pitchFamily="34" charset="-120"/>
              </a:rPr>
              <a:t>Γιατί; Επειδή οι άνθρωποι είναι φυσικά ίσοι στη δύναμή τους – ακόμα και ο πιο αδύναμος μπορεί να σκοτώσει τον πιο δυνατό. Αυτή η ισότητα οδηγεί σε ανταγωνισμό για πόρους, δυσπιστία και επιθυμία για δόξα.</a:t>
            </a:r>
            <a:endParaRPr lang="en-US" sz="1800" dirty="0"/>
          </a:p>
        </p:txBody>
      </p:sp>
      <p:sp>
        <p:nvSpPr>
          <p:cNvPr id="6" name="Text 4"/>
          <p:cNvSpPr/>
          <p:nvPr/>
        </p:nvSpPr>
        <p:spPr>
          <a:xfrm>
            <a:off x="7546419" y="1685568"/>
            <a:ext cx="2587943" cy="323493"/>
          </a:xfrm>
          <a:prstGeom prst="rect">
            <a:avLst/>
          </a:prstGeom>
          <a:noFill/>
          <a:ln/>
        </p:spPr>
        <p:txBody>
          <a:bodyPr wrap="none" lIns="0" tIns="0" rIns="0" bIns="0" rtlCol="0" anchor="t"/>
          <a:lstStyle/>
          <a:p>
            <a:pPr marL="0" indent="0" algn="l">
              <a:lnSpc>
                <a:spcPts val="2500"/>
              </a:lnSpc>
              <a:buNone/>
            </a:pPr>
            <a:r>
              <a:rPr lang="en-US" sz="2000" dirty="0">
                <a:solidFill>
                  <a:srgbClr val="1F1E1E"/>
                </a:solidFill>
                <a:latin typeface="Red Hat Text" pitchFamily="34" charset="0"/>
                <a:ea typeface="Red Hat Text" pitchFamily="34" charset="-122"/>
                <a:cs typeface="Red Hat Text" pitchFamily="34" charset="-120"/>
              </a:rPr>
              <a:t>Το Απόλυτο Κράτος</a:t>
            </a:r>
            <a:endParaRPr lang="en-US" sz="2000" dirty="0"/>
          </a:p>
        </p:txBody>
      </p:sp>
      <p:sp>
        <p:nvSpPr>
          <p:cNvPr id="7" name="Text 5"/>
          <p:cNvSpPr/>
          <p:nvPr/>
        </p:nvSpPr>
        <p:spPr>
          <a:xfrm>
            <a:off x="7546419" y="2192298"/>
            <a:ext cx="6012299" cy="2200275"/>
          </a:xfrm>
          <a:prstGeom prst="rect">
            <a:avLst/>
          </a:prstGeom>
          <a:noFill/>
          <a:ln/>
        </p:spPr>
        <p:txBody>
          <a:bodyPr wrap="square" lIns="0" tIns="0" rIns="0" bIns="0" rtlCol="0" anchor="t"/>
          <a:lstStyle/>
          <a:p>
            <a:pPr marL="0" indent="0" algn="l">
              <a:lnSpc>
                <a:spcPts val="2850"/>
              </a:lnSpc>
              <a:buNone/>
            </a:pPr>
            <a:r>
              <a:rPr lang="en-US" sz="1800" dirty="0">
                <a:solidFill>
                  <a:srgbClr val="3B3535"/>
                </a:solidFill>
                <a:latin typeface="Roboto Light" pitchFamily="34" charset="0"/>
                <a:ea typeface="Roboto Light" pitchFamily="34" charset="-122"/>
                <a:cs typeface="Roboto Light" pitchFamily="34" charset="-120"/>
              </a:rPr>
              <a:t>Για να ξεφύγουν από αυτή την τρομακτική κατάσταση, οι άνθρωποι συμφωνούν να παραδώσουν όλα τα δικαιώματά τους σε έναν απόλυτο κυρίαρχο – τον Λεβιάθαν. Αυτός ο κυρίαρχος (που μπορεί να είναι ένα άτομο ή μια συνέλευση) έχει απεριόριστη εξουσία για να επιβάλει την τάξη.</a:t>
            </a:r>
            <a:endParaRPr lang="en-US" sz="1800" dirty="0"/>
          </a:p>
        </p:txBody>
      </p:sp>
      <p:sp>
        <p:nvSpPr>
          <p:cNvPr id="8" name="Text 6"/>
          <p:cNvSpPr/>
          <p:nvPr/>
        </p:nvSpPr>
        <p:spPr>
          <a:xfrm>
            <a:off x="7546419" y="4557474"/>
            <a:ext cx="6012299" cy="1833563"/>
          </a:xfrm>
          <a:prstGeom prst="rect">
            <a:avLst/>
          </a:prstGeom>
          <a:noFill/>
          <a:ln/>
        </p:spPr>
        <p:txBody>
          <a:bodyPr wrap="square" lIns="0" tIns="0" rIns="0" bIns="0" rtlCol="0" anchor="t"/>
          <a:lstStyle/>
          <a:p>
            <a:pPr marL="0" indent="0" algn="l">
              <a:lnSpc>
                <a:spcPts val="2850"/>
              </a:lnSpc>
              <a:buNone/>
            </a:pPr>
            <a:r>
              <a:rPr lang="en-US" sz="1800" dirty="0">
                <a:solidFill>
                  <a:srgbClr val="3B3535"/>
                </a:solidFill>
                <a:latin typeface="Roboto Light" pitchFamily="34" charset="0"/>
                <a:ea typeface="Roboto Light" pitchFamily="34" charset="-122"/>
                <a:cs typeface="Roboto Light" pitchFamily="34" charset="-120"/>
              </a:rPr>
              <a:t>Η εξουσία του Λεβιάθαν δικαιολογείται όχι από το Θεό, αλλά από τη συναίνεση των πολιτών. Ωστόσο, μόλις παραχωρηθεί η εξουσία, δεν μπορεί να ανακληθεί. Ο Χομπς υποστήριζε την απόλυτη μοναρχία ως τη μόνη εγγύηση για ειρήνη και σταθερότητα.</a:t>
            </a:r>
            <a:endParaRPr lang="en-US" sz="1800" dirty="0"/>
          </a:p>
        </p:txBody>
      </p:sp>
      <p:sp>
        <p:nvSpPr>
          <p:cNvPr id="9" name="Text 7"/>
          <p:cNvSpPr/>
          <p:nvPr/>
        </p:nvSpPr>
        <p:spPr>
          <a:xfrm>
            <a:off x="1354217" y="6968371"/>
            <a:ext cx="12196882" cy="366713"/>
          </a:xfrm>
          <a:prstGeom prst="rect">
            <a:avLst/>
          </a:prstGeom>
          <a:noFill/>
          <a:ln/>
        </p:spPr>
        <p:txBody>
          <a:bodyPr wrap="none" lIns="0" tIns="0" rIns="0" bIns="0" rtlCol="0" anchor="t"/>
          <a:lstStyle/>
          <a:p>
            <a:pPr marL="0" indent="0" algn="l">
              <a:lnSpc>
                <a:spcPts val="2850"/>
              </a:lnSpc>
              <a:buNone/>
            </a:pPr>
            <a:r>
              <a:rPr lang="en-US" sz="1800" i="1" dirty="0">
                <a:solidFill>
                  <a:srgbClr val="3B3535"/>
                </a:solidFill>
                <a:latin typeface="Roboto Light" pitchFamily="34" charset="0"/>
                <a:ea typeface="Roboto Light" pitchFamily="34" charset="-122"/>
                <a:cs typeface="Roboto Light" pitchFamily="34" charset="-120"/>
              </a:rPr>
              <a:t>«Έξω από την κοινωνία υπάρχει πάντα πόλεμος όλων εναντίον όλων.»</a:t>
            </a:r>
            <a:r>
              <a:rPr lang="en-US" sz="1800" dirty="0">
                <a:solidFill>
                  <a:srgbClr val="3B3535"/>
                </a:solidFill>
                <a:latin typeface="Roboto Light" pitchFamily="34" charset="0"/>
                <a:ea typeface="Roboto Light" pitchFamily="34" charset="-122"/>
                <a:cs typeface="Roboto Light" pitchFamily="34" charset="-120"/>
              </a:rPr>
              <a:t> – Τόμας Χομπς</a:t>
            </a:r>
            <a:endParaRPr lang="en-US" sz="1800" dirty="0"/>
          </a:p>
        </p:txBody>
      </p:sp>
      <p:sp>
        <p:nvSpPr>
          <p:cNvPr id="10" name="Shape 8"/>
          <p:cNvSpPr/>
          <p:nvPr/>
        </p:nvSpPr>
        <p:spPr>
          <a:xfrm>
            <a:off x="1079302" y="6762155"/>
            <a:ext cx="22860" cy="779145"/>
          </a:xfrm>
          <a:prstGeom prst="rect">
            <a:avLst/>
          </a:prstGeom>
          <a:solidFill>
            <a:srgbClr val="F5A3A3"/>
          </a:solidFill>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37724" y="633293"/>
            <a:ext cx="12954952" cy="1231821"/>
          </a:xfrm>
          <a:prstGeom prst="rect">
            <a:avLst/>
          </a:prstGeom>
          <a:noFill/>
          <a:ln/>
        </p:spPr>
        <p:txBody>
          <a:bodyPr wrap="square" lIns="0" tIns="0" rIns="0" bIns="0" rtlCol="0" anchor="t"/>
          <a:lstStyle/>
          <a:p>
            <a:pPr marL="0" indent="0" algn="l">
              <a:lnSpc>
                <a:spcPts val="4850"/>
              </a:lnSpc>
              <a:buNone/>
            </a:pPr>
            <a:r>
              <a:rPr lang="en-US" sz="3850" dirty="0">
                <a:solidFill>
                  <a:srgbClr val="1F1E1E"/>
                </a:solidFill>
                <a:latin typeface="Red Hat Text" pitchFamily="34" charset="0"/>
                <a:ea typeface="Red Hat Text" pitchFamily="34" charset="-122"/>
                <a:cs typeface="Red Hat Text" pitchFamily="34" charset="-120"/>
              </a:rPr>
              <a:t>Τζον Λοκ: Φυσικά Δικαιώματα και Φιλελεύθερη Δημοκρατία</a:t>
            </a:r>
            <a:endParaRPr lang="en-US" sz="3850" dirty="0"/>
          </a:p>
        </p:txBody>
      </p:sp>
      <p:sp>
        <p:nvSpPr>
          <p:cNvPr id="3" name="Text 1"/>
          <p:cNvSpPr/>
          <p:nvPr/>
        </p:nvSpPr>
        <p:spPr>
          <a:xfrm>
            <a:off x="837724" y="2493407"/>
            <a:ext cx="4143732" cy="739378"/>
          </a:xfrm>
          <a:prstGeom prst="rect">
            <a:avLst/>
          </a:prstGeom>
          <a:noFill/>
          <a:ln/>
        </p:spPr>
        <p:txBody>
          <a:bodyPr wrap="square" lIns="0" tIns="0" rIns="0" bIns="0" rtlCol="0" anchor="t"/>
          <a:lstStyle/>
          <a:p>
            <a:pPr marL="0" indent="0" algn="l">
              <a:lnSpc>
                <a:spcPts val="2900"/>
              </a:lnSpc>
              <a:buNone/>
            </a:pPr>
            <a:r>
              <a:rPr lang="en-US" sz="2300" dirty="0">
                <a:solidFill>
                  <a:srgbClr val="3B3535"/>
                </a:solidFill>
                <a:latin typeface="Red Hat Text" pitchFamily="34" charset="0"/>
                <a:ea typeface="Red Hat Text" pitchFamily="34" charset="-122"/>
                <a:cs typeface="Red Hat Text" pitchFamily="34" charset="-120"/>
              </a:rPr>
              <a:t>Η Αισιόδοξη Φυσική Κατάσταση</a:t>
            </a:r>
            <a:endParaRPr lang="en-US" sz="2300" dirty="0"/>
          </a:p>
        </p:txBody>
      </p:sp>
      <p:sp>
        <p:nvSpPr>
          <p:cNvPr id="4" name="Text 2"/>
          <p:cNvSpPr/>
          <p:nvPr/>
        </p:nvSpPr>
        <p:spPr>
          <a:xfrm>
            <a:off x="837724" y="3358396"/>
            <a:ext cx="4143732" cy="4188619"/>
          </a:xfrm>
          <a:prstGeom prst="rect">
            <a:avLst/>
          </a:prstGeom>
          <a:noFill/>
          <a:ln/>
        </p:spPr>
        <p:txBody>
          <a:bodyPr wrap="square" lIns="0" tIns="0" rIns="0" bIns="0" rtlCol="0" anchor="t"/>
          <a:lstStyle/>
          <a:p>
            <a:pPr marL="0" indent="0" algn="l">
              <a:lnSpc>
                <a:spcPts val="3250"/>
              </a:lnSpc>
              <a:buNone/>
            </a:pPr>
            <a:r>
              <a:rPr lang="en-US" sz="2050" dirty="0">
                <a:solidFill>
                  <a:srgbClr val="3B3535"/>
                </a:solidFill>
                <a:latin typeface="Roboto Light" pitchFamily="34" charset="0"/>
                <a:ea typeface="Roboto Light" pitchFamily="34" charset="-122"/>
                <a:cs typeface="Roboto Light" pitchFamily="34" charset="-120"/>
              </a:rPr>
              <a:t>Ο Λοκ (1632-1704) είχε πιο αισιόδοξη άποψη για τη φυσική κατάσταση. Πίστευε ότι οι άνθρωποι έχουν φυσικά δικαιώματα – ζωή, ελευθερία και ιδιοκτησία – που προϋπάρχουν της κυβέρνησης. Η φυσική κατάσταση δεν είναι πόλεμος αλλά μια κατάσταση σχετικής ειρήνης με ορισμένες ατέλειες.</a:t>
            </a:r>
            <a:endParaRPr lang="en-US" sz="2050" dirty="0"/>
          </a:p>
        </p:txBody>
      </p:sp>
      <p:sp>
        <p:nvSpPr>
          <p:cNvPr id="5" name="Text 3"/>
          <p:cNvSpPr/>
          <p:nvPr/>
        </p:nvSpPr>
        <p:spPr>
          <a:xfrm>
            <a:off x="5243274" y="2493407"/>
            <a:ext cx="3574256" cy="369689"/>
          </a:xfrm>
          <a:prstGeom prst="rect">
            <a:avLst/>
          </a:prstGeom>
          <a:noFill/>
          <a:ln/>
        </p:spPr>
        <p:txBody>
          <a:bodyPr wrap="none" lIns="0" tIns="0" rIns="0" bIns="0" rtlCol="0" anchor="t"/>
          <a:lstStyle/>
          <a:p>
            <a:pPr marL="0" indent="0" algn="l">
              <a:lnSpc>
                <a:spcPts val="2900"/>
              </a:lnSpc>
              <a:buNone/>
            </a:pPr>
            <a:r>
              <a:rPr lang="en-US" sz="2300" dirty="0">
                <a:solidFill>
                  <a:srgbClr val="3B3535"/>
                </a:solidFill>
                <a:latin typeface="Red Hat Text" pitchFamily="34" charset="0"/>
                <a:ea typeface="Red Hat Text" pitchFamily="34" charset="-122"/>
                <a:cs typeface="Red Hat Text" pitchFamily="34" charset="-120"/>
              </a:rPr>
              <a:t>Περιορισμένη Κυβέρνηση</a:t>
            </a:r>
            <a:endParaRPr lang="en-US" sz="2300" dirty="0"/>
          </a:p>
        </p:txBody>
      </p:sp>
      <p:sp>
        <p:nvSpPr>
          <p:cNvPr id="6" name="Text 4"/>
          <p:cNvSpPr/>
          <p:nvPr/>
        </p:nvSpPr>
        <p:spPr>
          <a:xfrm>
            <a:off x="5243274" y="2988707"/>
            <a:ext cx="4143732" cy="4607481"/>
          </a:xfrm>
          <a:prstGeom prst="rect">
            <a:avLst/>
          </a:prstGeom>
          <a:noFill/>
          <a:ln/>
        </p:spPr>
        <p:txBody>
          <a:bodyPr wrap="square" lIns="0" tIns="0" rIns="0" bIns="0" rtlCol="0" anchor="t"/>
          <a:lstStyle/>
          <a:p>
            <a:pPr marL="0" indent="0" algn="l">
              <a:lnSpc>
                <a:spcPts val="3250"/>
              </a:lnSpc>
              <a:buNone/>
            </a:pPr>
            <a:r>
              <a:rPr lang="en-US" sz="2050" dirty="0">
                <a:solidFill>
                  <a:srgbClr val="3B3535"/>
                </a:solidFill>
                <a:latin typeface="Roboto Light" pitchFamily="34" charset="0"/>
                <a:ea typeface="Roboto Light" pitchFamily="34" charset="-122"/>
                <a:cs typeface="Roboto Light" pitchFamily="34" charset="-120"/>
              </a:rPr>
              <a:t>Οι άνθρωποι δημιουργούν κυβέρνηση όχι για να παραδώσουν όλα τους τα δικαιώματα, αλλά για να προστατέψουν καλύτερα τα φυσικά τους δικαιώματα. Η κυβέρνηση είναι θεματοφύλακας, όχι κάτοχος της εξουσίας. Αν η κυβέρνηση παραβιάσει τα δικαιώματα των πολιτών, οι πολίτες έχουν το δικαίωμα επανάστασης.</a:t>
            </a:r>
            <a:endParaRPr lang="en-US" sz="2050" dirty="0"/>
          </a:p>
        </p:txBody>
      </p:sp>
      <p:sp>
        <p:nvSpPr>
          <p:cNvPr id="7" name="Text 5"/>
          <p:cNvSpPr/>
          <p:nvPr/>
        </p:nvSpPr>
        <p:spPr>
          <a:xfrm>
            <a:off x="9648825" y="2493407"/>
            <a:ext cx="2957036" cy="369689"/>
          </a:xfrm>
          <a:prstGeom prst="rect">
            <a:avLst/>
          </a:prstGeom>
          <a:noFill/>
          <a:ln/>
        </p:spPr>
        <p:txBody>
          <a:bodyPr wrap="none" lIns="0" tIns="0" rIns="0" bIns="0" rtlCol="0" anchor="t"/>
          <a:lstStyle/>
          <a:p>
            <a:pPr marL="0" indent="0" algn="l">
              <a:lnSpc>
                <a:spcPts val="2900"/>
              </a:lnSpc>
              <a:buNone/>
            </a:pPr>
            <a:r>
              <a:rPr lang="en-US" sz="2300" dirty="0">
                <a:solidFill>
                  <a:srgbClr val="3B3535"/>
                </a:solidFill>
                <a:latin typeface="Red Hat Text" pitchFamily="34" charset="0"/>
                <a:ea typeface="Red Hat Text" pitchFamily="34" charset="-122"/>
                <a:cs typeface="Red Hat Text" pitchFamily="34" charset="-120"/>
              </a:rPr>
              <a:t>Διάκριση Εξουσιών</a:t>
            </a:r>
            <a:endParaRPr lang="en-US" sz="2300" dirty="0"/>
          </a:p>
        </p:txBody>
      </p:sp>
      <p:sp>
        <p:nvSpPr>
          <p:cNvPr id="8" name="Text 6"/>
          <p:cNvSpPr/>
          <p:nvPr/>
        </p:nvSpPr>
        <p:spPr>
          <a:xfrm>
            <a:off x="9648825" y="2988707"/>
            <a:ext cx="4143851" cy="4607481"/>
          </a:xfrm>
          <a:prstGeom prst="rect">
            <a:avLst/>
          </a:prstGeom>
          <a:noFill/>
          <a:ln/>
        </p:spPr>
        <p:txBody>
          <a:bodyPr wrap="square" lIns="0" tIns="0" rIns="0" bIns="0" rtlCol="0" anchor="t"/>
          <a:lstStyle/>
          <a:p>
            <a:pPr marL="0" indent="0" algn="l">
              <a:lnSpc>
                <a:spcPts val="3250"/>
              </a:lnSpc>
              <a:buNone/>
            </a:pPr>
            <a:r>
              <a:rPr lang="en-US" sz="2050" dirty="0">
                <a:solidFill>
                  <a:srgbClr val="3B3535"/>
                </a:solidFill>
                <a:latin typeface="Roboto Light" pitchFamily="34" charset="0"/>
                <a:ea typeface="Roboto Light" pitchFamily="34" charset="-122"/>
                <a:cs typeface="Roboto Light" pitchFamily="34" charset="-120"/>
              </a:rPr>
              <a:t>Ο Λοκ πρότεινε τη διάκριση των εξουσιών σε νομοθετική, εκτελεστική και ομοσπονδιακή (εξωτερική πολιτική). Αυτή η διάκριση αποτρέπει τη συγκέντρωση εξουσίας και προστατεύει την ελευθερία. Οι ιδέες του επηρέασαν βαθιά τη φιλελεύθερη δημοκρατία και τα συντάγματα των ΗΠΑ και άλλων χωρών.</a:t>
            </a:r>
            <a:endParaRPr lang="en-US" sz="20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2285762" y="555903"/>
            <a:ext cx="5592723" cy="434816"/>
          </a:xfrm>
          <a:prstGeom prst="rect">
            <a:avLst/>
          </a:prstGeom>
          <a:noFill/>
          <a:ln/>
        </p:spPr>
        <p:txBody>
          <a:bodyPr wrap="none" lIns="0" tIns="0" rIns="0" bIns="0" rtlCol="0" anchor="t"/>
          <a:lstStyle/>
          <a:p>
            <a:pPr marL="0" indent="0" algn="l">
              <a:lnSpc>
                <a:spcPts val="3400"/>
              </a:lnSpc>
              <a:buNone/>
            </a:pPr>
            <a:r>
              <a:rPr lang="en-US" sz="2700" dirty="0">
                <a:solidFill>
                  <a:srgbClr val="1F1E1E"/>
                </a:solidFill>
                <a:latin typeface="Red Hat Text" pitchFamily="34" charset="0"/>
                <a:ea typeface="Red Hat Text" pitchFamily="34" charset="-122"/>
                <a:cs typeface="Red Hat Text" pitchFamily="34" charset="-120"/>
              </a:rPr>
              <a:t>Ζαν-Ζακ Ρουσό: Η Γενική Βούληση</a:t>
            </a:r>
            <a:endParaRPr lang="en-US" sz="2700" dirty="0"/>
          </a:p>
        </p:txBody>
      </p:sp>
      <p:pic>
        <p:nvPicPr>
          <p:cNvPr id="3" name="Image 0" descr="preencoded.png"/>
          <p:cNvPicPr>
            <a:picLocks noChangeAspect="1"/>
          </p:cNvPicPr>
          <p:nvPr/>
        </p:nvPicPr>
        <p:blipFill>
          <a:blip r:embed="rId3"/>
          <a:stretch>
            <a:fillRect/>
          </a:stretch>
        </p:blipFill>
        <p:spPr>
          <a:xfrm>
            <a:off x="2285762" y="1378744"/>
            <a:ext cx="2286000" cy="2286000"/>
          </a:xfrm>
          <a:prstGeom prst="rect">
            <a:avLst/>
          </a:prstGeom>
        </p:spPr>
      </p:pic>
      <p:sp>
        <p:nvSpPr>
          <p:cNvPr id="4" name="Text 1"/>
          <p:cNvSpPr/>
          <p:nvPr/>
        </p:nvSpPr>
        <p:spPr>
          <a:xfrm>
            <a:off x="2285762" y="3831074"/>
            <a:ext cx="2917031" cy="217408"/>
          </a:xfrm>
          <a:prstGeom prst="rect">
            <a:avLst/>
          </a:prstGeom>
          <a:noFill/>
          <a:ln/>
        </p:spPr>
        <p:txBody>
          <a:bodyPr wrap="none" lIns="0" tIns="0" rIns="0" bIns="0" rtlCol="0" anchor="t"/>
          <a:lstStyle/>
          <a:p>
            <a:pPr marL="0" indent="0" algn="l">
              <a:lnSpc>
                <a:spcPts val="1700"/>
              </a:lnSpc>
              <a:buNone/>
            </a:pPr>
            <a:r>
              <a:rPr lang="en-US" sz="1350" dirty="0">
                <a:solidFill>
                  <a:srgbClr val="1F1E1E"/>
                </a:solidFill>
                <a:latin typeface="Red Hat Text" pitchFamily="34" charset="0"/>
                <a:ea typeface="Red Hat Text" pitchFamily="34" charset="-122"/>
                <a:cs typeface="Red Hat Text" pitchFamily="34" charset="-120"/>
              </a:rPr>
              <a:t>Το Κοινωνικό Συμβόλαιο του Ρουσό</a:t>
            </a:r>
            <a:endParaRPr lang="en-US" sz="1350" dirty="0"/>
          </a:p>
        </p:txBody>
      </p:sp>
      <p:sp>
        <p:nvSpPr>
          <p:cNvPr id="5" name="Text 2"/>
          <p:cNvSpPr/>
          <p:nvPr/>
        </p:nvSpPr>
        <p:spPr>
          <a:xfrm>
            <a:off x="2285762" y="4196239"/>
            <a:ext cx="4328041" cy="2069425"/>
          </a:xfrm>
          <a:prstGeom prst="rect">
            <a:avLst/>
          </a:prstGeom>
          <a:noFill/>
          <a:ln/>
        </p:spPr>
        <p:txBody>
          <a:bodyPr wrap="square" lIns="0" tIns="0" rIns="0" bIns="0" rtlCol="0" anchor="t"/>
          <a:lstStyle/>
          <a:p>
            <a:pPr marL="0" indent="0" algn="l">
              <a:lnSpc>
                <a:spcPts val="2300"/>
              </a:lnSpc>
              <a:buNone/>
            </a:pPr>
            <a:r>
              <a:rPr lang="en-US" sz="1450" dirty="0">
                <a:solidFill>
                  <a:srgbClr val="3B3535"/>
                </a:solidFill>
                <a:latin typeface="Roboto Light" pitchFamily="34" charset="0"/>
                <a:ea typeface="Roboto Light" pitchFamily="34" charset="-122"/>
                <a:cs typeface="Roboto Light" pitchFamily="34" charset="-120"/>
              </a:rPr>
              <a:t>Ο Ρουσό (1712-1778) πρότεινε μια ριζικά διαφορετική προσέγγιση. Στο έργο του «Το Κοινωνικό Συμβόλαιο» (1762), υποστήριξε ότι η αληθινή πολιτική ελευθερία επιτυγχάνεται μόνο όταν οι πολίτες υπακούουν στη </a:t>
            </a:r>
            <a:r>
              <a:rPr lang="en-US" sz="1450" b="1" dirty="0">
                <a:solidFill>
                  <a:srgbClr val="3B3535"/>
                </a:solidFill>
                <a:latin typeface="Roboto Light" pitchFamily="34" charset="0"/>
                <a:ea typeface="Roboto Light" pitchFamily="34" charset="-122"/>
                <a:cs typeface="Roboto Light" pitchFamily="34" charset="-120"/>
              </a:rPr>
              <a:t>γενική βούληση</a:t>
            </a:r>
            <a:r>
              <a:rPr lang="en-US" sz="1450" dirty="0">
                <a:solidFill>
                  <a:srgbClr val="3B3535"/>
                </a:solidFill>
                <a:latin typeface="Roboto Light" pitchFamily="34" charset="0"/>
                <a:ea typeface="Roboto Light" pitchFamily="34" charset="-122"/>
                <a:cs typeface="Roboto Light" pitchFamily="34" charset="-120"/>
              </a:rPr>
              <a:t> – τη συλλογική βούληση του λαού που στοχεύει στο κοινό καλό.</a:t>
            </a:r>
            <a:endParaRPr lang="en-US" sz="1450" dirty="0"/>
          </a:p>
        </p:txBody>
      </p:sp>
      <p:sp>
        <p:nvSpPr>
          <p:cNvPr id="6" name="Text 3"/>
          <p:cNvSpPr/>
          <p:nvPr/>
        </p:nvSpPr>
        <p:spPr>
          <a:xfrm>
            <a:off x="6982182" y="1360170"/>
            <a:ext cx="2087285" cy="260866"/>
          </a:xfrm>
          <a:prstGeom prst="rect">
            <a:avLst/>
          </a:prstGeom>
          <a:noFill/>
          <a:ln/>
        </p:spPr>
        <p:txBody>
          <a:bodyPr wrap="none" lIns="0" tIns="0" rIns="0" bIns="0" rtlCol="0" anchor="t"/>
          <a:lstStyle/>
          <a:p>
            <a:pPr marL="0" indent="0" algn="l">
              <a:lnSpc>
                <a:spcPts val="2050"/>
              </a:lnSpc>
              <a:buNone/>
            </a:pPr>
            <a:r>
              <a:rPr lang="en-US" sz="1600" dirty="0">
                <a:solidFill>
                  <a:srgbClr val="1F1E1E"/>
                </a:solidFill>
                <a:latin typeface="Red Hat Text" pitchFamily="34" charset="0"/>
                <a:ea typeface="Red Hat Text" pitchFamily="34" charset="-122"/>
                <a:cs typeface="Red Hat Text" pitchFamily="34" charset="-120"/>
              </a:rPr>
              <a:t>Κεντρικές Ιδέες</a:t>
            </a:r>
            <a:endParaRPr lang="en-US" sz="1600" dirty="0"/>
          </a:p>
        </p:txBody>
      </p:sp>
      <p:sp>
        <p:nvSpPr>
          <p:cNvPr id="7" name="Text 4"/>
          <p:cNvSpPr/>
          <p:nvPr/>
        </p:nvSpPr>
        <p:spPr>
          <a:xfrm>
            <a:off x="6982182" y="1768793"/>
            <a:ext cx="5369957" cy="886897"/>
          </a:xfrm>
          <a:prstGeom prst="rect">
            <a:avLst/>
          </a:prstGeom>
          <a:noFill/>
          <a:ln/>
        </p:spPr>
        <p:txBody>
          <a:bodyPr wrap="square" lIns="0" tIns="0" rIns="0" bIns="0" rtlCol="0" anchor="t"/>
          <a:lstStyle/>
          <a:p>
            <a:pPr marL="342900" indent="-342900" algn="l">
              <a:lnSpc>
                <a:spcPts val="1850"/>
              </a:lnSpc>
              <a:buSzPct val="100000"/>
              <a:buChar char="•"/>
            </a:pPr>
            <a:r>
              <a:rPr lang="en-US" sz="1150" b="1" dirty="0">
                <a:solidFill>
                  <a:srgbClr val="3B3535"/>
                </a:solidFill>
                <a:latin typeface="Roboto Light" pitchFamily="34" charset="0"/>
                <a:ea typeface="Roboto Light" pitchFamily="34" charset="-122"/>
                <a:cs typeface="Roboto Light" pitchFamily="34" charset="-120"/>
              </a:rPr>
              <a:t>Ο άνθρωπος γεννιέται ελεύθερος, αλλά παντού βρίσκεται αλυσοδεμένος:</a:t>
            </a:r>
            <a:r>
              <a:rPr lang="en-US" sz="1150" dirty="0">
                <a:solidFill>
                  <a:srgbClr val="3B3535"/>
                </a:solidFill>
                <a:latin typeface="Roboto Light" pitchFamily="34" charset="0"/>
                <a:ea typeface="Roboto Light" pitchFamily="34" charset="-122"/>
                <a:cs typeface="Roboto Light" pitchFamily="34" charset="-120"/>
              </a:rPr>
              <a:t> Η κοινωνία μας καταπιέζει, αλλά μπορούμε να ανακτήσουμε την ελευθερία μέσω της γενικής βούλησης.</a:t>
            </a:r>
            <a:endParaRPr lang="en-US" sz="1150" dirty="0"/>
          </a:p>
        </p:txBody>
      </p:sp>
      <p:sp>
        <p:nvSpPr>
          <p:cNvPr id="8" name="Text 5"/>
          <p:cNvSpPr/>
          <p:nvPr/>
        </p:nvSpPr>
        <p:spPr>
          <a:xfrm>
            <a:off x="6982182" y="2707362"/>
            <a:ext cx="5369957" cy="1182529"/>
          </a:xfrm>
          <a:prstGeom prst="rect">
            <a:avLst/>
          </a:prstGeom>
          <a:noFill/>
          <a:ln/>
        </p:spPr>
        <p:txBody>
          <a:bodyPr wrap="square" lIns="0" tIns="0" rIns="0" bIns="0" rtlCol="0" anchor="t"/>
          <a:lstStyle/>
          <a:p>
            <a:pPr marL="342900" indent="-342900" algn="l">
              <a:lnSpc>
                <a:spcPts val="1850"/>
              </a:lnSpc>
              <a:buSzPct val="100000"/>
              <a:buChar char="•"/>
            </a:pPr>
            <a:r>
              <a:rPr lang="en-US" sz="1150" b="1" dirty="0">
                <a:solidFill>
                  <a:srgbClr val="3B3535"/>
                </a:solidFill>
                <a:latin typeface="Roboto Light" pitchFamily="34" charset="0"/>
                <a:ea typeface="Roboto Light" pitchFamily="34" charset="-122"/>
                <a:cs typeface="Roboto Light" pitchFamily="34" charset="-120"/>
              </a:rPr>
              <a:t>Η γενική βούληση vs η βούληση όλων:</a:t>
            </a:r>
            <a:r>
              <a:rPr lang="en-US" sz="1150" dirty="0">
                <a:solidFill>
                  <a:srgbClr val="3B3535"/>
                </a:solidFill>
                <a:latin typeface="Roboto Light" pitchFamily="34" charset="0"/>
                <a:ea typeface="Roboto Light" pitchFamily="34" charset="-122"/>
                <a:cs typeface="Roboto Light" pitchFamily="34" charset="-120"/>
              </a:rPr>
              <a:t> Η γενική βούληση δεν είναι το άθροισμα των ατομικών συμφερόντων, αλλά η βούληση για το κοινό καλό. Δεν είναι πλειοψηφία, είναι κάτι βαθύτερο.</a:t>
            </a:r>
            <a:endParaRPr lang="en-US" sz="1150" dirty="0"/>
          </a:p>
        </p:txBody>
      </p:sp>
      <p:sp>
        <p:nvSpPr>
          <p:cNvPr id="9" name="Text 6"/>
          <p:cNvSpPr/>
          <p:nvPr/>
        </p:nvSpPr>
        <p:spPr>
          <a:xfrm>
            <a:off x="6982182" y="3941564"/>
            <a:ext cx="5369957" cy="886897"/>
          </a:xfrm>
          <a:prstGeom prst="rect">
            <a:avLst/>
          </a:prstGeom>
          <a:noFill/>
          <a:ln/>
        </p:spPr>
        <p:txBody>
          <a:bodyPr wrap="square" lIns="0" tIns="0" rIns="0" bIns="0" rtlCol="0" anchor="t"/>
          <a:lstStyle/>
          <a:p>
            <a:pPr marL="342900" indent="-342900" algn="l">
              <a:lnSpc>
                <a:spcPts val="1850"/>
              </a:lnSpc>
              <a:buSzPct val="100000"/>
              <a:buChar char="•"/>
            </a:pPr>
            <a:r>
              <a:rPr lang="en-US" sz="1150" b="1" dirty="0">
                <a:solidFill>
                  <a:srgbClr val="3B3535"/>
                </a:solidFill>
                <a:latin typeface="Roboto Light" pitchFamily="34" charset="0"/>
                <a:ea typeface="Roboto Light" pitchFamily="34" charset="-122"/>
                <a:cs typeface="Roboto Light" pitchFamily="34" charset="-120"/>
              </a:rPr>
              <a:t>Άμεση συμμετοχή:</a:t>
            </a:r>
            <a:r>
              <a:rPr lang="en-US" sz="1150" dirty="0">
                <a:solidFill>
                  <a:srgbClr val="3B3535"/>
                </a:solidFill>
                <a:latin typeface="Roboto Light" pitchFamily="34" charset="0"/>
                <a:ea typeface="Roboto Light" pitchFamily="34" charset="-122"/>
                <a:cs typeface="Roboto Light" pitchFamily="34" charset="-120"/>
              </a:rPr>
              <a:t> Οι πολίτες πρέπει να συμμετέχουν άμεσα στη νομοθεσία. Η αντιπροσώπευση αποξενώνει τους πολίτες από την εξουσία.</a:t>
            </a:r>
            <a:endParaRPr lang="en-US" sz="1150" dirty="0"/>
          </a:p>
        </p:txBody>
      </p:sp>
      <p:sp>
        <p:nvSpPr>
          <p:cNvPr id="10" name="Text 7"/>
          <p:cNvSpPr/>
          <p:nvPr/>
        </p:nvSpPr>
        <p:spPr>
          <a:xfrm>
            <a:off x="6982182" y="4880134"/>
            <a:ext cx="5369957" cy="886897"/>
          </a:xfrm>
          <a:prstGeom prst="rect">
            <a:avLst/>
          </a:prstGeom>
          <a:noFill/>
          <a:ln/>
        </p:spPr>
        <p:txBody>
          <a:bodyPr wrap="square" lIns="0" tIns="0" rIns="0" bIns="0" rtlCol="0" anchor="t"/>
          <a:lstStyle/>
          <a:p>
            <a:pPr marL="342900" indent="-342900" algn="l">
              <a:lnSpc>
                <a:spcPts val="1850"/>
              </a:lnSpc>
              <a:buSzPct val="100000"/>
              <a:buChar char="•"/>
            </a:pPr>
            <a:r>
              <a:rPr lang="en-US" sz="1150" b="1" dirty="0">
                <a:solidFill>
                  <a:srgbClr val="3B3535"/>
                </a:solidFill>
                <a:latin typeface="Roboto Light" pitchFamily="34" charset="0"/>
                <a:ea typeface="Roboto Light" pitchFamily="34" charset="-122"/>
                <a:cs typeface="Roboto Light" pitchFamily="34" charset="-120"/>
              </a:rPr>
              <a:t>Η ελευθερία ως υπακοή στους νόμους που θέτουμε οι ίδιοι:</a:t>
            </a:r>
            <a:r>
              <a:rPr lang="en-US" sz="1150" dirty="0">
                <a:solidFill>
                  <a:srgbClr val="3B3535"/>
                </a:solidFill>
                <a:latin typeface="Roboto Light" pitchFamily="34" charset="0"/>
                <a:ea typeface="Roboto Light" pitchFamily="34" charset="-122"/>
                <a:cs typeface="Roboto Light" pitchFamily="34" charset="-120"/>
              </a:rPr>
              <a:t> Όταν υπακούμε στη γενική βούληση, υπακούμε στον εαυτό μας, άρα είμαστε ελεύθεροι.</a:t>
            </a:r>
            <a:endParaRPr lang="en-US" sz="1150" dirty="0"/>
          </a:p>
        </p:txBody>
      </p:sp>
      <p:sp>
        <p:nvSpPr>
          <p:cNvPr id="11" name="Shape 8"/>
          <p:cNvSpPr/>
          <p:nvPr/>
        </p:nvSpPr>
        <p:spPr>
          <a:xfrm>
            <a:off x="6982182" y="5933361"/>
            <a:ext cx="5369957" cy="1574006"/>
          </a:xfrm>
          <a:prstGeom prst="roundRect">
            <a:avLst>
              <a:gd name="adj" fmla="val 1409"/>
            </a:avLst>
          </a:prstGeom>
          <a:solidFill>
            <a:srgbClr val="F7BABA"/>
          </a:solidFill>
          <a:ln/>
        </p:spPr>
      </p:sp>
      <p:pic>
        <p:nvPicPr>
          <p:cNvPr id="12" name="Image 1" descr="preencoded.png"/>
          <p:cNvPicPr>
            <a:picLocks noChangeAspect="1"/>
          </p:cNvPicPr>
          <p:nvPr/>
        </p:nvPicPr>
        <p:blipFill>
          <a:blip r:embed="rId4"/>
          <a:stretch>
            <a:fillRect/>
          </a:stretch>
        </p:blipFill>
        <p:spPr>
          <a:xfrm>
            <a:off x="7129939" y="6162080"/>
            <a:ext cx="230981" cy="184785"/>
          </a:xfrm>
          <a:prstGeom prst="rect">
            <a:avLst/>
          </a:prstGeom>
        </p:spPr>
      </p:pic>
      <p:sp>
        <p:nvSpPr>
          <p:cNvPr id="13" name="Text 9"/>
          <p:cNvSpPr/>
          <p:nvPr/>
        </p:nvSpPr>
        <p:spPr>
          <a:xfrm>
            <a:off x="7508677" y="6118027"/>
            <a:ext cx="4695706" cy="1182529"/>
          </a:xfrm>
          <a:prstGeom prst="rect">
            <a:avLst/>
          </a:prstGeom>
          <a:noFill/>
          <a:ln/>
        </p:spPr>
        <p:txBody>
          <a:bodyPr wrap="square" lIns="0" tIns="0" rIns="0" bIns="0" rtlCol="0" anchor="t"/>
          <a:lstStyle/>
          <a:p>
            <a:pPr marL="0" indent="0" algn="l">
              <a:lnSpc>
                <a:spcPts val="2300"/>
              </a:lnSpc>
              <a:buNone/>
            </a:pPr>
            <a:r>
              <a:rPr lang="en-US" sz="1450" dirty="0">
                <a:solidFill>
                  <a:srgbClr val="000000"/>
                </a:solidFill>
                <a:latin typeface="Roboto Light" pitchFamily="34" charset="0"/>
                <a:ea typeface="Roboto Light" pitchFamily="34" charset="-122"/>
                <a:cs typeface="Roboto Light" pitchFamily="34" charset="-120"/>
              </a:rPr>
              <a:t>Ο Ρουσό επηρέασε την Γαλλική Επανάσταση και τις ιδέες της λαϊκής κυριαρχίας. Ωστόσο, οι απόψεις του για την «αναγκαστική ελευθερία» έχουν επικριθεί ως δυνητικά ολοκληρωτικές.</a:t>
            </a:r>
            <a:endParaRPr lang="en-US" sz="14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2202180" y="414814"/>
            <a:ext cx="1410057" cy="297656"/>
          </a:xfrm>
          <a:prstGeom prst="roundRect">
            <a:avLst>
              <a:gd name="adj" fmla="val 6060"/>
            </a:avLst>
          </a:prstGeom>
          <a:noFill/>
          <a:ln w="7620">
            <a:solidFill>
              <a:srgbClr val="F5A3A3"/>
            </a:solidFill>
            <a:prstDash val="solid"/>
          </a:ln>
        </p:spPr>
      </p:sp>
      <p:sp>
        <p:nvSpPr>
          <p:cNvPr id="3" name="Text 1"/>
          <p:cNvSpPr/>
          <p:nvPr/>
        </p:nvSpPr>
        <p:spPr>
          <a:xfrm>
            <a:off x="2299930" y="467439"/>
            <a:ext cx="1214557" cy="192405"/>
          </a:xfrm>
          <a:prstGeom prst="rect">
            <a:avLst/>
          </a:prstGeom>
          <a:noFill/>
          <a:ln/>
        </p:spPr>
        <p:txBody>
          <a:bodyPr wrap="none" lIns="0" tIns="0" rIns="0" bIns="0" rtlCol="0" anchor="t"/>
          <a:lstStyle/>
          <a:p>
            <a:pPr marL="0" indent="0" algn="l">
              <a:lnSpc>
                <a:spcPts val="1500"/>
              </a:lnSpc>
              <a:buNone/>
            </a:pPr>
            <a:r>
              <a:rPr lang="en-US" sz="900" dirty="0">
                <a:solidFill>
                  <a:srgbClr val="F5A3A3"/>
                </a:solidFill>
                <a:latin typeface="Roboto Light" pitchFamily="34" charset="0"/>
                <a:ea typeface="Roboto Light" pitchFamily="34" charset="-122"/>
                <a:cs typeface="Roboto Light" pitchFamily="34" charset="-120"/>
              </a:rPr>
              <a:t>ΣΥΓΚΡΙΤΙΚΉ ΑΝΆΛΥΣΗ</a:t>
            </a:r>
            <a:endParaRPr lang="en-US" sz="900" dirty="0"/>
          </a:p>
        </p:txBody>
      </p:sp>
      <p:sp>
        <p:nvSpPr>
          <p:cNvPr id="4" name="Text 2"/>
          <p:cNvSpPr/>
          <p:nvPr/>
        </p:nvSpPr>
        <p:spPr>
          <a:xfrm>
            <a:off x="2202180" y="772478"/>
            <a:ext cx="6315551" cy="441960"/>
          </a:xfrm>
          <a:prstGeom prst="rect">
            <a:avLst/>
          </a:prstGeom>
          <a:noFill/>
          <a:ln/>
        </p:spPr>
        <p:txBody>
          <a:bodyPr wrap="none" lIns="0" tIns="0" rIns="0" bIns="0" rtlCol="0" anchor="t"/>
          <a:lstStyle/>
          <a:p>
            <a:pPr marL="0" indent="0" algn="l">
              <a:lnSpc>
                <a:spcPts val="3450"/>
              </a:lnSpc>
              <a:buNone/>
            </a:pPr>
            <a:r>
              <a:rPr lang="en-US" sz="2750" dirty="0">
                <a:solidFill>
                  <a:srgbClr val="1F1E1E"/>
                </a:solidFill>
                <a:latin typeface="Red Hat Text" pitchFamily="34" charset="0"/>
                <a:ea typeface="Red Hat Text" pitchFamily="34" charset="-122"/>
                <a:cs typeface="Red Hat Text" pitchFamily="34" charset="-120"/>
              </a:rPr>
              <a:t>Χομπς, Λοκ, Ρουσό: Κρίσιμες Διαφορές</a:t>
            </a:r>
            <a:endParaRPr lang="en-US" sz="2750" dirty="0"/>
          </a:p>
        </p:txBody>
      </p:sp>
      <p:sp>
        <p:nvSpPr>
          <p:cNvPr id="5" name="Text 3"/>
          <p:cNvSpPr/>
          <p:nvPr/>
        </p:nvSpPr>
        <p:spPr>
          <a:xfrm>
            <a:off x="2202180" y="1439823"/>
            <a:ext cx="10226040" cy="601028"/>
          </a:xfrm>
          <a:prstGeom prst="rect">
            <a:avLst/>
          </a:prstGeom>
          <a:noFill/>
          <a:ln/>
        </p:spPr>
        <p:txBody>
          <a:bodyPr wrap="square" lIns="0" tIns="0" rIns="0" bIns="0" rtlCol="0" anchor="t"/>
          <a:lstStyle/>
          <a:p>
            <a:pPr marL="0" indent="0" algn="l">
              <a:lnSpc>
                <a:spcPts val="2350"/>
              </a:lnSpc>
              <a:buNone/>
            </a:pPr>
            <a:r>
              <a:rPr lang="en-US" sz="1450" dirty="0">
                <a:solidFill>
                  <a:srgbClr val="3B3535"/>
                </a:solidFill>
                <a:latin typeface="Roboto Light" pitchFamily="34" charset="0"/>
                <a:ea typeface="Roboto Light" pitchFamily="34" charset="-122"/>
                <a:cs typeface="Roboto Light" pitchFamily="34" charset="-120"/>
              </a:rPr>
              <a:t>Οι τρεις φιλόσοφοι συμφωνούν ότι η πολιτική εξουσία απορρέει από συμφωνία, αλλά διαφωνούν ριζικά στα συμπεράσματά τους.</a:t>
            </a:r>
            <a:endParaRPr lang="en-US" sz="1450" dirty="0"/>
          </a:p>
        </p:txBody>
      </p:sp>
      <p:sp>
        <p:nvSpPr>
          <p:cNvPr id="6" name="Shape 4"/>
          <p:cNvSpPr/>
          <p:nvPr/>
        </p:nvSpPr>
        <p:spPr>
          <a:xfrm>
            <a:off x="2202180" y="2209919"/>
            <a:ext cx="10226040" cy="1768078"/>
          </a:xfrm>
          <a:prstGeom prst="roundRect">
            <a:avLst>
              <a:gd name="adj" fmla="val 1275"/>
            </a:avLst>
          </a:prstGeom>
          <a:solidFill>
            <a:srgbClr val="FFFAFA"/>
          </a:solidFill>
          <a:ln w="15240">
            <a:solidFill>
              <a:srgbClr val="D9CECE"/>
            </a:solidFill>
            <a:prstDash val="solid"/>
          </a:ln>
        </p:spPr>
      </p:sp>
      <p:sp>
        <p:nvSpPr>
          <p:cNvPr id="7" name="Shape 5"/>
          <p:cNvSpPr/>
          <p:nvPr/>
        </p:nvSpPr>
        <p:spPr>
          <a:xfrm>
            <a:off x="2217420" y="2225159"/>
            <a:ext cx="601147" cy="1737598"/>
          </a:xfrm>
          <a:prstGeom prst="roundRect">
            <a:avLst>
              <a:gd name="adj" fmla="val 708"/>
            </a:avLst>
          </a:prstGeom>
          <a:solidFill>
            <a:srgbClr val="F3E8E8"/>
          </a:solidFill>
          <a:ln/>
        </p:spPr>
      </p:sp>
      <p:pic>
        <p:nvPicPr>
          <p:cNvPr id="8"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05301" y="2981206"/>
            <a:ext cx="225385" cy="225385"/>
          </a:xfrm>
          <a:prstGeom prst="rect">
            <a:avLst/>
          </a:prstGeom>
        </p:spPr>
      </p:pic>
      <p:sp>
        <p:nvSpPr>
          <p:cNvPr id="9" name="Text 6"/>
          <p:cNvSpPr/>
          <p:nvPr/>
        </p:nvSpPr>
        <p:spPr>
          <a:xfrm>
            <a:off x="2968823" y="2375416"/>
            <a:ext cx="2121932" cy="265152"/>
          </a:xfrm>
          <a:prstGeom prst="rect">
            <a:avLst/>
          </a:prstGeom>
          <a:noFill/>
          <a:ln/>
        </p:spPr>
        <p:txBody>
          <a:bodyPr wrap="none" lIns="0" tIns="0" rIns="0" bIns="0" rtlCol="0" anchor="t"/>
          <a:lstStyle/>
          <a:p>
            <a:pPr marL="0" indent="0" algn="l">
              <a:lnSpc>
                <a:spcPts val="2050"/>
              </a:lnSpc>
              <a:buNone/>
            </a:pPr>
            <a:r>
              <a:rPr lang="en-US" sz="1650" dirty="0">
                <a:solidFill>
                  <a:srgbClr val="3B3535"/>
                </a:solidFill>
                <a:latin typeface="Red Hat Text" pitchFamily="34" charset="0"/>
                <a:ea typeface="Red Hat Text" pitchFamily="34" charset="-122"/>
                <a:cs typeface="Red Hat Text" pitchFamily="34" charset="-120"/>
              </a:rPr>
              <a:t>Φυσική Κατάσταση</a:t>
            </a:r>
            <a:endParaRPr lang="en-US" sz="1650" dirty="0"/>
          </a:p>
        </p:txBody>
      </p:sp>
      <p:sp>
        <p:nvSpPr>
          <p:cNvPr id="10" name="Text 7"/>
          <p:cNvSpPr/>
          <p:nvPr/>
        </p:nvSpPr>
        <p:spPr>
          <a:xfrm>
            <a:off x="2968823" y="2730698"/>
            <a:ext cx="9293900" cy="300514"/>
          </a:xfrm>
          <a:prstGeom prst="rect">
            <a:avLst/>
          </a:prstGeom>
          <a:noFill/>
          <a:ln/>
        </p:spPr>
        <p:txBody>
          <a:bodyPr wrap="none" lIns="0" tIns="0" rIns="0" bIns="0" rtlCol="0" anchor="t"/>
          <a:lstStyle/>
          <a:p>
            <a:pPr marL="0" indent="0" algn="l">
              <a:lnSpc>
                <a:spcPts val="2350"/>
              </a:lnSpc>
              <a:buNone/>
            </a:pPr>
            <a:r>
              <a:rPr lang="en-US" sz="1450" b="1" dirty="0">
                <a:solidFill>
                  <a:srgbClr val="3B3535"/>
                </a:solidFill>
                <a:latin typeface="Roboto Light" pitchFamily="34" charset="0"/>
                <a:ea typeface="Roboto Light" pitchFamily="34" charset="-122"/>
                <a:cs typeface="Roboto Light" pitchFamily="34" charset="-120"/>
              </a:rPr>
              <a:t>Χομπς:</a:t>
            </a:r>
            <a:r>
              <a:rPr lang="en-US" sz="1450" dirty="0">
                <a:solidFill>
                  <a:srgbClr val="3B3535"/>
                </a:solidFill>
                <a:latin typeface="Roboto Light" pitchFamily="34" charset="0"/>
                <a:ea typeface="Roboto Light" pitchFamily="34" charset="-122"/>
                <a:cs typeface="Roboto Light" pitchFamily="34" charset="-120"/>
              </a:rPr>
              <a:t> Πόλεμος όλων εναντίον όλων, χάος και βία</a:t>
            </a:r>
            <a:endParaRPr lang="en-US" sz="1450" dirty="0"/>
          </a:p>
        </p:txBody>
      </p:sp>
      <p:sp>
        <p:nvSpPr>
          <p:cNvPr id="11" name="Text 8"/>
          <p:cNvSpPr/>
          <p:nvPr/>
        </p:nvSpPr>
        <p:spPr>
          <a:xfrm>
            <a:off x="2968823" y="3121343"/>
            <a:ext cx="9293900" cy="300514"/>
          </a:xfrm>
          <a:prstGeom prst="rect">
            <a:avLst/>
          </a:prstGeom>
          <a:noFill/>
          <a:ln/>
        </p:spPr>
        <p:txBody>
          <a:bodyPr wrap="none" lIns="0" tIns="0" rIns="0" bIns="0" rtlCol="0" anchor="t"/>
          <a:lstStyle/>
          <a:p>
            <a:pPr marL="0" indent="0" algn="l">
              <a:lnSpc>
                <a:spcPts val="2350"/>
              </a:lnSpc>
              <a:buNone/>
            </a:pPr>
            <a:r>
              <a:rPr lang="en-US" sz="1450" b="1" dirty="0">
                <a:solidFill>
                  <a:srgbClr val="3B3535"/>
                </a:solidFill>
                <a:latin typeface="Roboto Light" pitchFamily="34" charset="0"/>
                <a:ea typeface="Roboto Light" pitchFamily="34" charset="-122"/>
                <a:cs typeface="Roboto Light" pitchFamily="34" charset="-120"/>
              </a:rPr>
              <a:t>Λοκ:</a:t>
            </a:r>
            <a:r>
              <a:rPr lang="en-US" sz="1450" dirty="0">
                <a:solidFill>
                  <a:srgbClr val="3B3535"/>
                </a:solidFill>
                <a:latin typeface="Roboto Light" pitchFamily="34" charset="0"/>
                <a:ea typeface="Roboto Light" pitchFamily="34" charset="-122"/>
                <a:cs typeface="Roboto Light" pitchFamily="34" charset="-120"/>
              </a:rPr>
              <a:t> Σχετική ειρήνη με ατέλειες και αβεβαιότητα</a:t>
            </a:r>
            <a:endParaRPr lang="en-US" sz="1450" dirty="0"/>
          </a:p>
        </p:txBody>
      </p:sp>
      <p:sp>
        <p:nvSpPr>
          <p:cNvPr id="12" name="Text 9"/>
          <p:cNvSpPr/>
          <p:nvPr/>
        </p:nvSpPr>
        <p:spPr>
          <a:xfrm>
            <a:off x="2968823" y="3511987"/>
            <a:ext cx="9293900" cy="300514"/>
          </a:xfrm>
          <a:prstGeom prst="rect">
            <a:avLst/>
          </a:prstGeom>
          <a:noFill/>
          <a:ln/>
        </p:spPr>
        <p:txBody>
          <a:bodyPr wrap="none" lIns="0" tIns="0" rIns="0" bIns="0" rtlCol="0" anchor="t"/>
          <a:lstStyle/>
          <a:p>
            <a:pPr marL="0" indent="0" algn="l">
              <a:lnSpc>
                <a:spcPts val="2350"/>
              </a:lnSpc>
              <a:buNone/>
            </a:pPr>
            <a:r>
              <a:rPr lang="en-US" sz="1450" b="1" dirty="0">
                <a:solidFill>
                  <a:srgbClr val="3B3535"/>
                </a:solidFill>
                <a:latin typeface="Roboto Light" pitchFamily="34" charset="0"/>
                <a:ea typeface="Roboto Light" pitchFamily="34" charset="-122"/>
                <a:cs typeface="Roboto Light" pitchFamily="34" charset="-120"/>
              </a:rPr>
              <a:t>Ρουσό:</a:t>
            </a:r>
            <a:r>
              <a:rPr lang="en-US" sz="1450" dirty="0">
                <a:solidFill>
                  <a:srgbClr val="3B3535"/>
                </a:solidFill>
                <a:latin typeface="Roboto Light" pitchFamily="34" charset="0"/>
                <a:ea typeface="Roboto Light" pitchFamily="34" charset="-122"/>
                <a:cs typeface="Roboto Light" pitchFamily="34" charset="-120"/>
              </a:rPr>
              <a:t> Ειρηνική κατάσταση φυσικής αθωότητας που διαφθείρεται από την κοινωνία</a:t>
            </a:r>
            <a:endParaRPr lang="en-US" sz="1450" dirty="0"/>
          </a:p>
        </p:txBody>
      </p:sp>
      <p:sp>
        <p:nvSpPr>
          <p:cNvPr id="13" name="Shape 10"/>
          <p:cNvSpPr/>
          <p:nvPr/>
        </p:nvSpPr>
        <p:spPr>
          <a:xfrm>
            <a:off x="2202180" y="4128254"/>
            <a:ext cx="10226040" cy="1768078"/>
          </a:xfrm>
          <a:prstGeom prst="roundRect">
            <a:avLst>
              <a:gd name="adj" fmla="val 1275"/>
            </a:avLst>
          </a:prstGeom>
          <a:solidFill>
            <a:srgbClr val="FFFAFA"/>
          </a:solidFill>
          <a:ln w="15240">
            <a:solidFill>
              <a:srgbClr val="D9CECE"/>
            </a:solidFill>
            <a:prstDash val="solid"/>
          </a:ln>
        </p:spPr>
      </p:sp>
      <p:sp>
        <p:nvSpPr>
          <p:cNvPr id="14" name="Shape 11"/>
          <p:cNvSpPr/>
          <p:nvPr/>
        </p:nvSpPr>
        <p:spPr>
          <a:xfrm>
            <a:off x="2217420" y="4143494"/>
            <a:ext cx="601147" cy="1737598"/>
          </a:xfrm>
          <a:prstGeom prst="roundRect">
            <a:avLst>
              <a:gd name="adj" fmla="val 708"/>
            </a:avLst>
          </a:prstGeom>
          <a:solidFill>
            <a:srgbClr val="F3E8E8"/>
          </a:solidFill>
          <a:ln/>
        </p:spPr>
      </p:sp>
      <p:pic>
        <p:nvPicPr>
          <p:cNvPr id="15"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05301" y="4899541"/>
            <a:ext cx="225385" cy="225385"/>
          </a:xfrm>
          <a:prstGeom prst="rect">
            <a:avLst/>
          </a:prstGeom>
        </p:spPr>
      </p:pic>
      <p:sp>
        <p:nvSpPr>
          <p:cNvPr id="16" name="Text 12"/>
          <p:cNvSpPr/>
          <p:nvPr/>
        </p:nvSpPr>
        <p:spPr>
          <a:xfrm>
            <a:off x="2968823" y="4293751"/>
            <a:ext cx="2121932" cy="265152"/>
          </a:xfrm>
          <a:prstGeom prst="rect">
            <a:avLst/>
          </a:prstGeom>
          <a:noFill/>
          <a:ln/>
        </p:spPr>
        <p:txBody>
          <a:bodyPr wrap="none" lIns="0" tIns="0" rIns="0" bIns="0" rtlCol="0" anchor="t"/>
          <a:lstStyle/>
          <a:p>
            <a:pPr marL="0" indent="0" algn="l">
              <a:lnSpc>
                <a:spcPts val="2050"/>
              </a:lnSpc>
              <a:buNone/>
            </a:pPr>
            <a:r>
              <a:rPr lang="en-US" sz="1650" dirty="0">
                <a:solidFill>
                  <a:srgbClr val="3B3535"/>
                </a:solidFill>
                <a:latin typeface="Red Hat Text" pitchFamily="34" charset="0"/>
                <a:ea typeface="Red Hat Text" pitchFamily="34" charset="-122"/>
                <a:cs typeface="Red Hat Text" pitchFamily="34" charset="-120"/>
              </a:rPr>
              <a:t>Μορφή Κυβέρνησης</a:t>
            </a:r>
            <a:endParaRPr lang="en-US" sz="1650" dirty="0"/>
          </a:p>
        </p:txBody>
      </p:sp>
      <p:sp>
        <p:nvSpPr>
          <p:cNvPr id="17" name="Text 13"/>
          <p:cNvSpPr/>
          <p:nvPr/>
        </p:nvSpPr>
        <p:spPr>
          <a:xfrm>
            <a:off x="2968823" y="4649033"/>
            <a:ext cx="9293900" cy="300514"/>
          </a:xfrm>
          <a:prstGeom prst="rect">
            <a:avLst/>
          </a:prstGeom>
          <a:noFill/>
          <a:ln/>
        </p:spPr>
        <p:txBody>
          <a:bodyPr wrap="none" lIns="0" tIns="0" rIns="0" bIns="0" rtlCol="0" anchor="t"/>
          <a:lstStyle/>
          <a:p>
            <a:pPr marL="0" indent="0" algn="l">
              <a:lnSpc>
                <a:spcPts val="2350"/>
              </a:lnSpc>
              <a:buNone/>
            </a:pPr>
            <a:r>
              <a:rPr lang="en-US" sz="1450" b="1" dirty="0">
                <a:solidFill>
                  <a:srgbClr val="3B3535"/>
                </a:solidFill>
                <a:latin typeface="Roboto Light" pitchFamily="34" charset="0"/>
                <a:ea typeface="Roboto Light" pitchFamily="34" charset="-122"/>
                <a:cs typeface="Roboto Light" pitchFamily="34" charset="-120"/>
              </a:rPr>
              <a:t>Χομπς:</a:t>
            </a:r>
            <a:r>
              <a:rPr lang="en-US" sz="1450" dirty="0">
                <a:solidFill>
                  <a:srgbClr val="3B3535"/>
                </a:solidFill>
                <a:latin typeface="Roboto Light" pitchFamily="34" charset="0"/>
                <a:ea typeface="Roboto Light" pitchFamily="34" charset="-122"/>
                <a:cs typeface="Roboto Light" pitchFamily="34" charset="-120"/>
              </a:rPr>
              <a:t> Απόλυτη μοναρχία – απεριόριστη εξουσία του κυρίαρχου</a:t>
            </a:r>
            <a:endParaRPr lang="en-US" sz="1450" dirty="0"/>
          </a:p>
        </p:txBody>
      </p:sp>
      <p:sp>
        <p:nvSpPr>
          <p:cNvPr id="18" name="Text 14"/>
          <p:cNvSpPr/>
          <p:nvPr/>
        </p:nvSpPr>
        <p:spPr>
          <a:xfrm>
            <a:off x="2968823" y="5039678"/>
            <a:ext cx="9293900" cy="300514"/>
          </a:xfrm>
          <a:prstGeom prst="rect">
            <a:avLst/>
          </a:prstGeom>
          <a:noFill/>
          <a:ln/>
        </p:spPr>
        <p:txBody>
          <a:bodyPr wrap="none" lIns="0" tIns="0" rIns="0" bIns="0" rtlCol="0" anchor="t"/>
          <a:lstStyle/>
          <a:p>
            <a:pPr marL="0" indent="0" algn="l">
              <a:lnSpc>
                <a:spcPts val="2350"/>
              </a:lnSpc>
              <a:buNone/>
            </a:pPr>
            <a:r>
              <a:rPr lang="en-US" sz="1450" b="1" dirty="0">
                <a:solidFill>
                  <a:srgbClr val="3B3535"/>
                </a:solidFill>
                <a:latin typeface="Roboto Light" pitchFamily="34" charset="0"/>
                <a:ea typeface="Roboto Light" pitchFamily="34" charset="-122"/>
                <a:cs typeface="Roboto Light" pitchFamily="34" charset="-120"/>
              </a:rPr>
              <a:t>Λοκ:</a:t>
            </a:r>
            <a:r>
              <a:rPr lang="en-US" sz="1450" dirty="0">
                <a:solidFill>
                  <a:srgbClr val="3B3535"/>
                </a:solidFill>
                <a:latin typeface="Roboto Light" pitchFamily="34" charset="0"/>
                <a:ea typeface="Roboto Light" pitchFamily="34" charset="-122"/>
                <a:cs typeface="Roboto Light" pitchFamily="34" charset="-120"/>
              </a:rPr>
              <a:t> Περιορισμένη αντιπροσωπευτική κυβέρνηση με διάκριση εξουσιών</a:t>
            </a:r>
            <a:endParaRPr lang="en-US" sz="1450" dirty="0"/>
          </a:p>
        </p:txBody>
      </p:sp>
      <p:sp>
        <p:nvSpPr>
          <p:cNvPr id="19" name="Text 15"/>
          <p:cNvSpPr/>
          <p:nvPr/>
        </p:nvSpPr>
        <p:spPr>
          <a:xfrm>
            <a:off x="2968823" y="5430322"/>
            <a:ext cx="9293900" cy="300514"/>
          </a:xfrm>
          <a:prstGeom prst="rect">
            <a:avLst/>
          </a:prstGeom>
          <a:noFill/>
          <a:ln/>
        </p:spPr>
        <p:txBody>
          <a:bodyPr wrap="none" lIns="0" tIns="0" rIns="0" bIns="0" rtlCol="0" anchor="t"/>
          <a:lstStyle/>
          <a:p>
            <a:pPr marL="0" indent="0" algn="l">
              <a:lnSpc>
                <a:spcPts val="2350"/>
              </a:lnSpc>
              <a:buNone/>
            </a:pPr>
            <a:r>
              <a:rPr lang="en-US" sz="1450" b="1" dirty="0">
                <a:solidFill>
                  <a:srgbClr val="3B3535"/>
                </a:solidFill>
                <a:latin typeface="Roboto Light" pitchFamily="34" charset="0"/>
                <a:ea typeface="Roboto Light" pitchFamily="34" charset="-122"/>
                <a:cs typeface="Roboto Light" pitchFamily="34" charset="-120"/>
              </a:rPr>
              <a:t>Ρουσό:</a:t>
            </a:r>
            <a:r>
              <a:rPr lang="en-US" sz="1450" dirty="0">
                <a:solidFill>
                  <a:srgbClr val="3B3535"/>
                </a:solidFill>
                <a:latin typeface="Roboto Light" pitchFamily="34" charset="0"/>
                <a:ea typeface="Roboto Light" pitchFamily="34" charset="-122"/>
                <a:cs typeface="Roboto Light" pitchFamily="34" charset="-120"/>
              </a:rPr>
              <a:t> Άμεση δημοκρατία με συλλογική νομοθεσία</a:t>
            </a:r>
            <a:endParaRPr lang="en-US" sz="1450" dirty="0"/>
          </a:p>
        </p:txBody>
      </p:sp>
      <p:sp>
        <p:nvSpPr>
          <p:cNvPr id="20" name="Shape 16"/>
          <p:cNvSpPr/>
          <p:nvPr/>
        </p:nvSpPr>
        <p:spPr>
          <a:xfrm>
            <a:off x="2202180" y="6046589"/>
            <a:ext cx="10226040" cy="1768078"/>
          </a:xfrm>
          <a:prstGeom prst="roundRect">
            <a:avLst>
              <a:gd name="adj" fmla="val 1275"/>
            </a:avLst>
          </a:prstGeom>
          <a:solidFill>
            <a:srgbClr val="FFFAFA"/>
          </a:solidFill>
          <a:ln w="15240">
            <a:solidFill>
              <a:srgbClr val="D9CECE"/>
            </a:solidFill>
            <a:prstDash val="solid"/>
          </a:ln>
        </p:spPr>
      </p:sp>
      <p:sp>
        <p:nvSpPr>
          <p:cNvPr id="21" name="Shape 17"/>
          <p:cNvSpPr/>
          <p:nvPr/>
        </p:nvSpPr>
        <p:spPr>
          <a:xfrm>
            <a:off x="2217420" y="6061829"/>
            <a:ext cx="601147" cy="1737598"/>
          </a:xfrm>
          <a:prstGeom prst="roundRect">
            <a:avLst>
              <a:gd name="adj" fmla="val 708"/>
            </a:avLst>
          </a:prstGeom>
          <a:solidFill>
            <a:srgbClr val="F3E8E8"/>
          </a:solidFill>
          <a:ln/>
        </p:spPr>
      </p:sp>
      <p:pic>
        <p:nvPicPr>
          <p:cNvPr id="22"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05301" y="6817876"/>
            <a:ext cx="225385" cy="225385"/>
          </a:xfrm>
          <a:prstGeom prst="rect">
            <a:avLst/>
          </a:prstGeom>
        </p:spPr>
      </p:pic>
      <p:sp>
        <p:nvSpPr>
          <p:cNvPr id="23" name="Text 18"/>
          <p:cNvSpPr/>
          <p:nvPr/>
        </p:nvSpPr>
        <p:spPr>
          <a:xfrm>
            <a:off x="2968823" y="6212086"/>
            <a:ext cx="2486858" cy="265152"/>
          </a:xfrm>
          <a:prstGeom prst="rect">
            <a:avLst/>
          </a:prstGeom>
          <a:noFill/>
          <a:ln/>
        </p:spPr>
        <p:txBody>
          <a:bodyPr wrap="none" lIns="0" tIns="0" rIns="0" bIns="0" rtlCol="0" anchor="t"/>
          <a:lstStyle/>
          <a:p>
            <a:pPr marL="0" indent="0" algn="l">
              <a:lnSpc>
                <a:spcPts val="2050"/>
              </a:lnSpc>
              <a:buNone/>
            </a:pPr>
            <a:r>
              <a:rPr lang="en-US" sz="1650" dirty="0">
                <a:solidFill>
                  <a:srgbClr val="3B3535"/>
                </a:solidFill>
                <a:latin typeface="Red Hat Text" pitchFamily="34" charset="0"/>
                <a:ea typeface="Red Hat Text" pitchFamily="34" charset="-122"/>
                <a:cs typeface="Red Hat Text" pitchFamily="34" charset="-120"/>
              </a:rPr>
              <a:t>Δικαιώματα των Πολιτών</a:t>
            </a:r>
            <a:endParaRPr lang="en-US" sz="1650" dirty="0"/>
          </a:p>
        </p:txBody>
      </p:sp>
      <p:sp>
        <p:nvSpPr>
          <p:cNvPr id="24" name="Text 19"/>
          <p:cNvSpPr/>
          <p:nvPr/>
        </p:nvSpPr>
        <p:spPr>
          <a:xfrm>
            <a:off x="2968823" y="6567368"/>
            <a:ext cx="9293900" cy="300514"/>
          </a:xfrm>
          <a:prstGeom prst="rect">
            <a:avLst/>
          </a:prstGeom>
          <a:noFill/>
          <a:ln/>
        </p:spPr>
        <p:txBody>
          <a:bodyPr wrap="none" lIns="0" tIns="0" rIns="0" bIns="0" rtlCol="0" anchor="t"/>
          <a:lstStyle/>
          <a:p>
            <a:pPr marL="0" indent="0" algn="l">
              <a:lnSpc>
                <a:spcPts val="2350"/>
              </a:lnSpc>
              <a:buNone/>
            </a:pPr>
            <a:r>
              <a:rPr lang="en-US" sz="1450" b="1" dirty="0">
                <a:solidFill>
                  <a:srgbClr val="3B3535"/>
                </a:solidFill>
                <a:latin typeface="Roboto Light" pitchFamily="34" charset="0"/>
                <a:ea typeface="Roboto Light" pitchFamily="34" charset="-122"/>
                <a:cs typeface="Roboto Light" pitchFamily="34" charset="-120"/>
              </a:rPr>
              <a:t>Χομπς:</a:t>
            </a:r>
            <a:r>
              <a:rPr lang="en-US" sz="1450" dirty="0">
                <a:solidFill>
                  <a:srgbClr val="3B3535"/>
                </a:solidFill>
                <a:latin typeface="Roboto Light" pitchFamily="34" charset="0"/>
                <a:ea typeface="Roboto Light" pitchFamily="34" charset="-122"/>
                <a:cs typeface="Roboto Light" pitchFamily="34" charset="-120"/>
              </a:rPr>
              <a:t> Οι πολίτες παραχωρούν όλα τα δικαιώματά τους στον κυρίαρχο</a:t>
            </a:r>
            <a:endParaRPr lang="en-US" sz="1450" dirty="0"/>
          </a:p>
        </p:txBody>
      </p:sp>
      <p:sp>
        <p:nvSpPr>
          <p:cNvPr id="25" name="Text 20"/>
          <p:cNvSpPr/>
          <p:nvPr/>
        </p:nvSpPr>
        <p:spPr>
          <a:xfrm>
            <a:off x="2968823" y="6958013"/>
            <a:ext cx="9293900" cy="300514"/>
          </a:xfrm>
          <a:prstGeom prst="rect">
            <a:avLst/>
          </a:prstGeom>
          <a:noFill/>
          <a:ln/>
        </p:spPr>
        <p:txBody>
          <a:bodyPr wrap="none" lIns="0" tIns="0" rIns="0" bIns="0" rtlCol="0" anchor="t"/>
          <a:lstStyle/>
          <a:p>
            <a:pPr marL="0" indent="0" algn="l">
              <a:lnSpc>
                <a:spcPts val="2350"/>
              </a:lnSpc>
              <a:buNone/>
            </a:pPr>
            <a:r>
              <a:rPr lang="en-US" sz="1450" b="1" dirty="0">
                <a:solidFill>
                  <a:srgbClr val="3B3535"/>
                </a:solidFill>
                <a:latin typeface="Roboto Light" pitchFamily="34" charset="0"/>
                <a:ea typeface="Roboto Light" pitchFamily="34" charset="-122"/>
                <a:cs typeface="Roboto Light" pitchFamily="34" charset="-120"/>
              </a:rPr>
              <a:t>Λοκ:</a:t>
            </a:r>
            <a:r>
              <a:rPr lang="en-US" sz="1450" dirty="0">
                <a:solidFill>
                  <a:srgbClr val="3B3535"/>
                </a:solidFill>
                <a:latin typeface="Roboto Light" pitchFamily="34" charset="0"/>
                <a:ea typeface="Roboto Light" pitchFamily="34" charset="-122"/>
                <a:cs typeface="Roboto Light" pitchFamily="34" charset="-120"/>
              </a:rPr>
              <a:t> Οι πολίτες διατηρούν τα φυσικά τους δικαιώματα και έχουν δικαίωμα επανάστασης</a:t>
            </a:r>
            <a:endParaRPr lang="en-US" sz="1450" dirty="0"/>
          </a:p>
        </p:txBody>
      </p:sp>
      <p:sp>
        <p:nvSpPr>
          <p:cNvPr id="26" name="Text 21"/>
          <p:cNvSpPr/>
          <p:nvPr/>
        </p:nvSpPr>
        <p:spPr>
          <a:xfrm>
            <a:off x="2968823" y="7348657"/>
            <a:ext cx="9293900" cy="300514"/>
          </a:xfrm>
          <a:prstGeom prst="rect">
            <a:avLst/>
          </a:prstGeom>
          <a:noFill/>
          <a:ln/>
        </p:spPr>
        <p:txBody>
          <a:bodyPr wrap="none" lIns="0" tIns="0" rIns="0" bIns="0" rtlCol="0" anchor="t"/>
          <a:lstStyle/>
          <a:p>
            <a:pPr marL="0" indent="0" algn="l">
              <a:lnSpc>
                <a:spcPts val="2350"/>
              </a:lnSpc>
              <a:buNone/>
            </a:pPr>
            <a:r>
              <a:rPr lang="en-US" sz="1450" b="1" dirty="0">
                <a:solidFill>
                  <a:srgbClr val="3B3535"/>
                </a:solidFill>
                <a:latin typeface="Roboto Light" pitchFamily="34" charset="0"/>
                <a:ea typeface="Roboto Light" pitchFamily="34" charset="-122"/>
                <a:cs typeface="Roboto Light" pitchFamily="34" charset="-120"/>
              </a:rPr>
              <a:t>Ρουσό:</a:t>
            </a:r>
            <a:r>
              <a:rPr lang="en-US" sz="1450" dirty="0">
                <a:solidFill>
                  <a:srgbClr val="3B3535"/>
                </a:solidFill>
                <a:latin typeface="Roboto Light" pitchFamily="34" charset="0"/>
                <a:ea typeface="Roboto Light" pitchFamily="34" charset="-122"/>
                <a:cs typeface="Roboto Light" pitchFamily="34" charset="-120"/>
              </a:rPr>
              <a:t> Η ελευθερία επιτυγχάνεται μέσω της συμμετοχής στη γενική βούληση</a:t>
            </a:r>
            <a:endParaRPr lang="en-US" sz="14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2427</Words>
  <Application>Microsoft Office PowerPoint</Application>
  <PresentationFormat>Προσαρμογή</PresentationFormat>
  <Paragraphs>162</Paragraphs>
  <Slides>15</Slides>
  <Notes>15</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15</vt:i4>
      </vt:variant>
    </vt:vector>
  </HeadingPairs>
  <TitlesOfParts>
    <vt:vector size="20" baseType="lpstr">
      <vt:lpstr>Roboto Light</vt:lpstr>
      <vt:lpstr>Red Hat Text Light</vt:lpstr>
      <vt:lpstr>Red Hat Text</vt:lpstr>
      <vt:lpstr>Arial</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Stavros Karavasilis</cp:lastModifiedBy>
  <cp:revision>2</cp:revision>
  <dcterms:created xsi:type="dcterms:W3CDTF">2026-01-07T11:01:10Z</dcterms:created>
  <dcterms:modified xsi:type="dcterms:W3CDTF">2026-01-07T11:03:22Z</dcterms:modified>
</cp:coreProperties>
</file>