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98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Β΄ Ελληνικός Αποικισμός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Υποδειγματική παρουσίαση για τον διαδραστικό πίνακα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Α. Αίτια του Αποικισμού – Σχολικό Βιβλίο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Σ</a:t>
            </a:r>
            <a:r>
              <a:rPr dirty="0" err="1" smtClean="0"/>
              <a:t>χολικό</a:t>
            </a:r>
            <a:r>
              <a:rPr dirty="0" smtClean="0"/>
              <a:t> </a:t>
            </a:r>
            <a:r>
              <a:rPr dirty="0" err="1"/>
              <a:t>Βι</a:t>
            </a:r>
            <a:r>
              <a:rPr dirty="0"/>
              <a:t>βλίο</a:t>
            </a:r>
          </a:p>
          <a:p>
            <a:pPr lvl="1"/>
            <a:r>
              <a:rPr dirty="0"/>
              <a:t>• </a:t>
            </a:r>
            <a:r>
              <a:rPr dirty="0" err="1"/>
              <a:t>Στενοχωρί</a:t>
            </a:r>
            <a:r>
              <a:rPr dirty="0"/>
              <a:t>α (αύξηση πληθυσμού – λίγη γη)</a:t>
            </a:r>
          </a:p>
          <a:p>
            <a:pPr lvl="1"/>
            <a:r>
              <a:rPr dirty="0"/>
              <a:t>• </a:t>
            </a:r>
            <a:r>
              <a:rPr dirty="0" err="1"/>
              <a:t>Έλλειψη</a:t>
            </a:r>
            <a:r>
              <a:rPr dirty="0"/>
              <a:t> π</a:t>
            </a:r>
            <a:r>
              <a:rPr dirty="0" err="1"/>
              <a:t>ρώτων</a:t>
            </a:r>
            <a:r>
              <a:rPr dirty="0"/>
              <a:t> </a:t>
            </a:r>
            <a:r>
              <a:rPr dirty="0" err="1"/>
              <a:t>υλών</a:t>
            </a:r>
            <a:endParaRPr dirty="0"/>
          </a:p>
          <a:p>
            <a:pPr lvl="1"/>
            <a:r>
              <a:rPr dirty="0"/>
              <a:t>• </a:t>
            </a:r>
            <a:r>
              <a:rPr dirty="0" err="1"/>
              <a:t>Αν</a:t>
            </a:r>
            <a:r>
              <a:rPr dirty="0"/>
              <a:t>αζήτηση νέων αγορών</a:t>
            </a:r>
          </a:p>
          <a:p>
            <a:pPr lvl="1"/>
            <a:r>
              <a:rPr dirty="0"/>
              <a:t>• </a:t>
            </a:r>
            <a:r>
              <a:rPr dirty="0" err="1"/>
              <a:t>Εσωτερικές</a:t>
            </a:r>
            <a:r>
              <a:rPr dirty="0"/>
              <a:t> π</a:t>
            </a:r>
            <a:r>
              <a:rPr dirty="0" err="1"/>
              <a:t>ολιτικές</a:t>
            </a:r>
            <a:r>
              <a:rPr dirty="0"/>
              <a:t> </a:t>
            </a:r>
            <a:r>
              <a:rPr dirty="0" err="1"/>
              <a:t>κρίσεις</a:t>
            </a:r>
            <a:endParaRPr dirty="0"/>
          </a:p>
          <a:p>
            <a:pPr lvl="1"/>
            <a:r>
              <a:rPr dirty="0"/>
              <a:t>• Να</a:t>
            </a:r>
            <a:r>
              <a:rPr dirty="0" err="1"/>
              <a:t>υτικές</a:t>
            </a:r>
            <a:r>
              <a:rPr dirty="0"/>
              <a:t> </a:t>
            </a:r>
            <a:r>
              <a:rPr dirty="0" err="1"/>
              <a:t>γνώσεις</a:t>
            </a:r>
            <a:r>
              <a:rPr dirty="0"/>
              <a:t> – </a:t>
            </a:r>
            <a:r>
              <a:rPr dirty="0" err="1"/>
              <a:t>ριψοκίνδυνος</a:t>
            </a:r>
            <a:r>
              <a:rPr dirty="0"/>
              <a:t> χαρα</a:t>
            </a:r>
            <a:r>
              <a:rPr dirty="0" err="1"/>
              <a:t>κτήρ</a:t>
            </a:r>
            <a:r>
              <a:rPr dirty="0"/>
              <a:t>ας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Α. Αίτια του Αποικισμού – Παραθεματικό Κείμενο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Π</a:t>
            </a:r>
            <a:r>
              <a:rPr dirty="0" smtClean="0"/>
              <a:t>αρ</a:t>
            </a:r>
            <a:r>
              <a:rPr lang="el-GR" dirty="0" smtClean="0"/>
              <a:t>ά</a:t>
            </a:r>
            <a:r>
              <a:rPr dirty="0" err="1" smtClean="0"/>
              <a:t>θεμ</a:t>
            </a:r>
            <a:r>
              <a:rPr dirty="0" smtClean="0"/>
              <a:t>α</a:t>
            </a:r>
            <a:endParaRPr dirty="0"/>
          </a:p>
          <a:p>
            <a:pPr lvl="1"/>
            <a:r>
              <a:rPr dirty="0"/>
              <a:t>• «</a:t>
            </a:r>
            <a:r>
              <a:rPr dirty="0" err="1"/>
              <a:t>το</a:t>
            </a:r>
            <a:r>
              <a:rPr dirty="0"/>
              <a:t> </a:t>
            </a:r>
            <a:r>
              <a:rPr dirty="0" err="1"/>
              <a:t>κύριο</a:t>
            </a:r>
            <a:r>
              <a:rPr dirty="0"/>
              <a:t> α</a:t>
            </a:r>
            <a:r>
              <a:rPr dirty="0" err="1"/>
              <a:t>ίτιο</a:t>
            </a:r>
            <a:r>
              <a:rPr dirty="0"/>
              <a:t> [...] </a:t>
            </a:r>
            <a:r>
              <a:rPr dirty="0" err="1"/>
              <a:t>ήτ</a:t>
            </a:r>
            <a:r>
              <a:rPr dirty="0"/>
              <a:t>αν η αναζήτηση γης»</a:t>
            </a:r>
          </a:p>
          <a:p>
            <a:pPr lvl="1"/>
            <a:r>
              <a:rPr dirty="0"/>
              <a:t>• «η </a:t>
            </a:r>
            <a:r>
              <a:rPr dirty="0" err="1"/>
              <a:t>εισ</a:t>
            </a:r>
            <a:r>
              <a:rPr dirty="0"/>
              <a:t>αγωγή ελληνικής κεραμικής [...] προτού φτάσουν άποικοι»</a:t>
            </a:r>
          </a:p>
          <a:p>
            <a:pPr lvl="1"/>
            <a:r>
              <a:rPr dirty="0"/>
              <a:t>• «α</a:t>
            </a:r>
            <a:r>
              <a:rPr dirty="0" err="1"/>
              <a:t>ριστοκρ</a:t>
            </a:r>
            <a:r>
              <a:rPr dirty="0"/>
              <a:t>ατικές μορφές διακυβερνήσεως»</a:t>
            </a:r>
          </a:p>
          <a:p>
            <a:pPr lvl="1"/>
            <a:r>
              <a:rPr dirty="0"/>
              <a:t>• Επ</a:t>
            </a:r>
            <a:r>
              <a:rPr dirty="0" err="1"/>
              <a:t>ιθυμί</a:t>
            </a:r>
            <a:r>
              <a:rPr dirty="0"/>
              <a:t>α ίδρυσης νέας πόλης «όπου θα μπορούσαν να άρχουν οι ίδιοι»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/>
              <a:t>Στο </a:t>
            </a:r>
            <a:r>
              <a:rPr lang="el-GR" dirty="0" err="1"/>
              <a:t>παραθεματικό</a:t>
            </a:r>
            <a:r>
              <a:rPr lang="el-GR" dirty="0"/>
              <a:t> κείμενο επιβεβαιώνεται η σημασία της </a:t>
            </a:r>
            <a:r>
              <a:rPr lang="el-GR" b="1" dirty="0"/>
              <a:t>αναζήτησης καλλιεργήσιμης γης</a:t>
            </a:r>
            <a:r>
              <a:rPr lang="el-GR" dirty="0"/>
              <a:t>, καθώς ο Θουκυδίδης παρουσιάζεται να θεωρεί αυτό το αίτιο ως το σημαντικότερο. Επιπλέον, επισημαίνεται η ανάπτυξη του </a:t>
            </a:r>
            <a:r>
              <a:rPr lang="el-GR" b="1" dirty="0"/>
              <a:t>εμπορίου</a:t>
            </a:r>
            <a:r>
              <a:rPr lang="el-GR" dirty="0"/>
              <a:t>, καθώς πριν από την άφιξη αποίκων εμφανίζεται ελληνική κεραμική σε περιοχές της Δύσης· αυτό δείχνει ότι το εμπόριο αποτέλεσε συχνά κίνητρο για την ίδρυση αποικιών. Τέλος, το </a:t>
            </a:r>
            <a:r>
              <a:rPr lang="el-GR" dirty="0" err="1"/>
              <a:t>παραθεματικό</a:t>
            </a:r>
            <a:r>
              <a:rPr lang="el-GR" dirty="0"/>
              <a:t> κείμενο προσθέτει ότι οι επικρατούσες </a:t>
            </a:r>
            <a:r>
              <a:rPr lang="el-GR" b="1" dirty="0"/>
              <a:t>αριστοκρατικές μορφές διακυβέρνησης</a:t>
            </a:r>
            <a:r>
              <a:rPr lang="el-GR" dirty="0"/>
              <a:t> προκαλούσαν δυσαρέσκεια σε τμήματα του πληθυσμού, τα οποία επιθυμούσαν να εγκαταλείψουν την πόλη τους και να ιδρύσουν μια νέα πολιτεία όπου θα κατείχαν οι ίδιοι την εξουσία.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860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Β. Σχέση Αποικιών – Μητροπόλεων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r>
              <a:rPr dirty="0" err="1"/>
              <a:t>Σχολικό</a:t>
            </a:r>
            <a:r>
              <a:rPr dirty="0"/>
              <a:t> </a:t>
            </a:r>
            <a:r>
              <a:rPr dirty="0" err="1"/>
              <a:t>Βι</a:t>
            </a:r>
            <a:r>
              <a:rPr dirty="0"/>
              <a:t>βλίο:</a:t>
            </a:r>
          </a:p>
          <a:p>
            <a:pPr lvl="1"/>
            <a:r>
              <a:rPr dirty="0"/>
              <a:t>• </a:t>
            </a:r>
            <a:r>
              <a:rPr dirty="0" err="1"/>
              <a:t>Θρησκευτικοί</a:t>
            </a:r>
            <a:r>
              <a:rPr dirty="0"/>
              <a:t> &amp; π</a:t>
            </a:r>
            <a:r>
              <a:rPr dirty="0" err="1"/>
              <a:t>ολιτισμικοί</a:t>
            </a:r>
            <a:r>
              <a:rPr dirty="0"/>
              <a:t> </a:t>
            </a:r>
            <a:r>
              <a:rPr dirty="0" err="1"/>
              <a:t>δεσμοί</a:t>
            </a:r>
            <a:endParaRPr dirty="0"/>
          </a:p>
          <a:p>
            <a:pPr lvl="1"/>
            <a:r>
              <a:rPr dirty="0"/>
              <a:t>• </a:t>
            </a:r>
            <a:r>
              <a:rPr dirty="0" err="1"/>
              <a:t>Εμ</a:t>
            </a:r>
            <a:r>
              <a:rPr dirty="0"/>
              <a:t>πορικές ανταλλαγές</a:t>
            </a:r>
          </a:p>
          <a:p>
            <a:pPr lvl="1"/>
            <a:r>
              <a:rPr dirty="0"/>
              <a:t>• </a:t>
            </a:r>
            <a:r>
              <a:rPr dirty="0" err="1"/>
              <a:t>Πολιτική</a:t>
            </a:r>
            <a:r>
              <a:rPr dirty="0"/>
              <a:t> α</a:t>
            </a:r>
            <a:r>
              <a:rPr dirty="0" err="1"/>
              <a:t>νεξ</a:t>
            </a:r>
            <a:r>
              <a:rPr dirty="0"/>
              <a:t>αρτησία των αποικιών</a:t>
            </a:r>
          </a:p>
          <a:p>
            <a:r>
              <a:rPr dirty="0" smtClean="0"/>
              <a:t> </a:t>
            </a:r>
            <a:r>
              <a:rPr lang="el-GR" dirty="0" smtClean="0"/>
              <a:t>Παράθεμα</a:t>
            </a:r>
            <a:endParaRPr dirty="0"/>
          </a:p>
          <a:p>
            <a:pPr lvl="1"/>
            <a:r>
              <a:rPr dirty="0"/>
              <a:t>• </a:t>
            </a:r>
            <a:r>
              <a:rPr dirty="0" err="1"/>
              <a:t>Πολιτική</a:t>
            </a:r>
            <a:r>
              <a:rPr dirty="0"/>
              <a:t> α</a:t>
            </a:r>
            <a:r>
              <a:rPr dirty="0" err="1"/>
              <a:t>υτονομί</a:t>
            </a:r>
            <a:r>
              <a:rPr dirty="0"/>
              <a:t>α: «όπου θα μπορούσαν να άρχουν οι ίδιοι»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b="1" dirty="0"/>
              <a:t>[ΒΙΒΛΙΟ]</a:t>
            </a:r>
            <a:r>
              <a:rPr lang="el-GR" dirty="0"/>
              <a:t/>
            </a:r>
            <a:br>
              <a:rPr lang="el-GR" dirty="0"/>
            </a:br>
            <a:r>
              <a:rPr lang="el-GR" dirty="0"/>
              <a:t>Οι αποικίες που ιδρύθηκαν δεν ήταν απολύτως ανεξάρτητες από τις μητροπόλεις. Συνήθως διατηρούσαν </a:t>
            </a:r>
            <a:r>
              <a:rPr lang="el-GR" b="1" dirty="0"/>
              <a:t>πολιτισμικούς και θρησκευτικούς δεσμούς</a:t>
            </a:r>
            <a:r>
              <a:rPr lang="el-GR" dirty="0"/>
              <a:t>, όπως τη λατρεία της κοινής θεότητας και τις παραδόσεις. Παράλληλα, συνέχιζαν τις </a:t>
            </a:r>
            <a:r>
              <a:rPr lang="el-GR" b="1" dirty="0"/>
              <a:t>εμπορικές ανταλλαγές</a:t>
            </a:r>
            <a:r>
              <a:rPr lang="el-GR" dirty="0"/>
              <a:t>, καθώς η μητρόπολη και η αποικία ωφελούνταν οικονομικά από τη μεταξύ τους συνεργασία. Ωστόσο, στο πολιτικό επίπεδο η κάθε αποικία εξελισσόταν σε </a:t>
            </a:r>
            <a:r>
              <a:rPr lang="el-GR" b="1" dirty="0"/>
              <a:t>ανεξάρτητη πόλη-κράτος</a:t>
            </a:r>
            <a:r>
              <a:rPr lang="el-GR" dirty="0"/>
              <a:t>, με δικούς της θεσμούς και διοίκηση.</a:t>
            </a:r>
          </a:p>
          <a:p>
            <a:r>
              <a:rPr lang="el-GR" b="1" dirty="0"/>
              <a:t>[ΠΑΡΑΘΕΜΑ]</a:t>
            </a:r>
            <a:r>
              <a:rPr lang="el-GR" dirty="0"/>
              <a:t/>
            </a:r>
            <a:br>
              <a:rPr lang="el-GR" dirty="0"/>
            </a:br>
            <a:r>
              <a:rPr lang="el-GR" dirty="0"/>
              <a:t>Το </a:t>
            </a:r>
            <a:r>
              <a:rPr lang="el-GR" dirty="0" smtClean="0"/>
              <a:t>ιστορικό παράθεμα δεν </a:t>
            </a:r>
            <a:r>
              <a:rPr lang="el-GR" dirty="0"/>
              <a:t>αναφέρεται αναλυτικά στη σχέση αποικιών–μητροπόλεων, αλλά συνδέει την ίδρυση των αποικιών με κοινωνικά και πολιτικά κίνητρα (όπως η επιθυμία για πολιτική κυριαρχία των αποίκων), στοιχείο που υποδηλώνει ότι οι νέες πόλεις αποκτούσαν </a:t>
            </a:r>
            <a:r>
              <a:rPr lang="el-GR" b="1" dirty="0"/>
              <a:t>πολιτική αυτονομία</a:t>
            </a:r>
            <a:r>
              <a:rPr lang="el-GR" dirty="0"/>
              <a:t> σε σχέση με τη μητρόπολη.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075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Συγκριτικός Πίνακας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371600"/>
          <a:ext cx="73152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762000">
                <a:tc>
                  <a:txBody>
                    <a:bodyPr/>
                    <a:lstStyle/>
                    <a:p>
                      <a:r>
                        <a:t>Πηγή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Περιεχόμενο</a:t>
                      </a:r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r>
                        <a:t>Σχολικό Βιβλίο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Στενοχωρία, έλλειψη πρώτων υλών, νέες αγορές, πολιτικές κρίσεις, ναυτικές γνώσεις.</a:t>
                      </a:r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r>
                        <a:t>Παραθεματικό Κείμενο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Αναζήτηση γης, εμπορικές επαφές, δυσαρέσκεια λόγω αριστοκρατίας, ανάγκη νέας πολιτικής αρχής.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281</Words>
  <Application>Microsoft Office PowerPoint</Application>
  <PresentationFormat>Προβολή στην οθόνη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Β΄ Ελληνικός Αποικισμός</vt:lpstr>
      <vt:lpstr>Α. Αίτια του Αποικισμού – Σχολικό Βιβλίο</vt:lpstr>
      <vt:lpstr>Α. Αίτια του Αποικισμού – Παραθεματικό Κείμενο</vt:lpstr>
      <vt:lpstr>Παρουσίαση του PowerPoint</vt:lpstr>
      <vt:lpstr>Β. Σχέση Αποικιών – Μητροπόλεων</vt:lpstr>
      <vt:lpstr>Παρουσίαση του PowerPoint</vt:lpstr>
      <vt:lpstr>Συγκριτικός Πίνακας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Β΄ Ελληνικός Αποικισμός</dc:title>
  <dc:subject/>
  <dc:creator/>
  <cp:keywords/>
  <dc:description>generated using python-pptx</dc:description>
  <cp:lastModifiedBy>2022</cp:lastModifiedBy>
  <cp:revision>3</cp:revision>
  <dcterms:created xsi:type="dcterms:W3CDTF">2013-01-27T09:14:16Z</dcterms:created>
  <dcterms:modified xsi:type="dcterms:W3CDTF">2025-11-24T09:36:37Z</dcterms:modified>
  <cp:category/>
</cp:coreProperties>
</file>