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9" r:id="rId4"/>
    <p:sldId id="258" r:id="rId5"/>
    <p:sldId id="278" r:id="rId6"/>
    <p:sldId id="276" r:id="rId7"/>
    <p:sldId id="259" r:id="rId8"/>
    <p:sldId id="280" r:id="rId9"/>
    <p:sldId id="260" r:id="rId10"/>
    <p:sldId id="277" r:id="rId11"/>
    <p:sldId id="282" r:id="rId12"/>
    <p:sldId id="281" r:id="rId13"/>
    <p:sldId id="261" r:id="rId14"/>
    <p:sldId id="266" r:id="rId15"/>
    <p:sldId id="268" r:id="rId16"/>
    <p:sldId id="262" r:id="rId17"/>
    <p:sldId id="263" r:id="rId18"/>
    <p:sldId id="267" r:id="rId19"/>
    <p:sldId id="27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7D770-1C5B-4261-895C-4F7C52E8ABBE}" type="datetimeFigureOut">
              <a:rPr lang="el-GR" smtClean="0"/>
              <a:t>18/2/2026</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61ED7-F1D3-441B-A6E7-D28FCC2A09FF}" type="slidenum">
              <a:rPr lang="el-GR" smtClean="0"/>
              <a:t>‹#›</a:t>
            </a:fld>
            <a:endParaRPr lang="el-GR"/>
          </a:p>
        </p:txBody>
      </p:sp>
    </p:spTree>
    <p:extLst>
      <p:ext uri="{BB962C8B-B14F-4D97-AF65-F5344CB8AC3E}">
        <p14:creationId xmlns:p14="http://schemas.microsoft.com/office/powerpoint/2010/main" val="258389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6A61ED7-F1D3-441B-A6E7-D28FCC2A09FF}" type="slidenum">
              <a:rPr lang="el-GR" smtClean="0"/>
              <a:t>5</a:t>
            </a:fld>
            <a:endParaRPr lang="el-GR"/>
          </a:p>
        </p:txBody>
      </p:sp>
    </p:spTree>
    <p:extLst>
      <p:ext uri="{BB962C8B-B14F-4D97-AF65-F5344CB8AC3E}">
        <p14:creationId xmlns:p14="http://schemas.microsoft.com/office/powerpoint/2010/main" val="51456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428273-96E2-472F-945E-09E246AD9BCD}"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365365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28273-96E2-472F-945E-09E246AD9BCD}"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7174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28273-96E2-472F-945E-09E246AD9BCD}"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7911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428273-96E2-472F-945E-09E246AD9BCD}"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67062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28273-96E2-472F-945E-09E246AD9BCD}"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87091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428273-96E2-472F-945E-09E246AD9BCD}"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85586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428273-96E2-472F-945E-09E246AD9BCD}" type="datetimeFigureOut">
              <a:rPr lang="en-GB" smtClean="0"/>
              <a:t>18/02/2026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315524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428273-96E2-472F-945E-09E246AD9BCD}" type="datetimeFigureOut">
              <a:rPr lang="en-GB" smtClean="0"/>
              <a:t>18/02/2026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36947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28273-96E2-472F-945E-09E246AD9BCD}" type="datetimeFigureOut">
              <a:rPr lang="en-GB" smtClean="0"/>
              <a:t>18/02/2026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391917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28273-96E2-472F-945E-09E246AD9BCD}"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143514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28273-96E2-472F-945E-09E246AD9BCD}"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FC5F8-C80B-468E-B17E-7533EDA4C09A}" type="slidenum">
              <a:rPr lang="en-GB" smtClean="0"/>
              <a:t>‹#›</a:t>
            </a:fld>
            <a:endParaRPr lang="en-GB"/>
          </a:p>
        </p:txBody>
      </p:sp>
    </p:spTree>
    <p:extLst>
      <p:ext uri="{BB962C8B-B14F-4D97-AF65-F5344CB8AC3E}">
        <p14:creationId xmlns:p14="http://schemas.microsoft.com/office/powerpoint/2010/main" val="96177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8273-96E2-472F-945E-09E246AD9BCD}" type="datetimeFigureOut">
              <a:rPr lang="en-GB" smtClean="0"/>
              <a:t>18/02/2026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FC5F8-C80B-468E-B17E-7533EDA4C09A}" type="slidenum">
              <a:rPr lang="en-GB" smtClean="0"/>
              <a:t>‹#›</a:t>
            </a:fld>
            <a:endParaRPr lang="en-GB"/>
          </a:p>
        </p:txBody>
      </p:sp>
    </p:spTree>
    <p:extLst>
      <p:ext uri="{BB962C8B-B14F-4D97-AF65-F5344CB8AC3E}">
        <p14:creationId xmlns:p14="http://schemas.microsoft.com/office/powerpoint/2010/main" val="27722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Εικονομαχία</a:t>
            </a:r>
            <a:endParaRPr lang="en-GB" sz="3200" dirty="0"/>
          </a:p>
        </p:txBody>
      </p:sp>
      <p:sp>
        <p:nvSpPr>
          <p:cNvPr id="5" name="Content Placeholder 4"/>
          <p:cNvSpPr>
            <a:spLocks noGrp="1"/>
          </p:cNvSpPr>
          <p:nvPr>
            <p:ph idx="1"/>
          </p:nvPr>
        </p:nvSpPr>
        <p:spPr>
          <a:xfrm>
            <a:off x="565608" y="923828"/>
            <a:ext cx="11321592" cy="5722069"/>
          </a:xfrm>
        </p:spPr>
        <p:txBody>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pPr marL="0" indent="0">
              <a:buNone/>
            </a:pPr>
            <a:endParaRPr lang="el-GR" dirty="0" smtClean="0"/>
          </a:p>
          <a:p>
            <a:pPr marL="0" indent="0">
              <a:buNone/>
            </a:pPr>
            <a:r>
              <a:rPr lang="el-GR" dirty="0" smtClean="0"/>
              <a:t>πνευματική κίνηση που συνδέθηκε στενά με το ακόλουθο ερώτημα: </a:t>
            </a:r>
          </a:p>
          <a:p>
            <a:pPr marL="0" indent="0">
              <a:buNone/>
            </a:pPr>
            <a:r>
              <a:rPr lang="el-GR" sz="2400" b="1" dirty="0" smtClean="0">
                <a:solidFill>
                  <a:srgbClr val="FF0000"/>
                </a:solidFill>
                <a:latin typeface="Bahnschrift Light" panose="020B0502040204020203" pitchFamily="34" charset="0"/>
              </a:rPr>
              <a:t>Είναι σύμφωνη με τις παραδόσεις της Ορθοδοξίας ή όχι η λατρεία των εικόνων;</a:t>
            </a:r>
            <a:endParaRPr lang="en-GB" sz="2400" b="1" dirty="0">
              <a:solidFill>
                <a:srgbClr val="FF0000"/>
              </a:solidFill>
              <a:latin typeface="Bahnschrift Light" panose="020B0502040204020203" pitchFamily="34" charset="0"/>
            </a:endParaRPr>
          </a:p>
        </p:txBody>
      </p:sp>
      <p:pic>
        <p:nvPicPr>
          <p:cNvPr id="6" name="Picture 5"/>
          <p:cNvPicPr>
            <a:picLocks noChangeAspect="1"/>
          </p:cNvPicPr>
          <p:nvPr/>
        </p:nvPicPr>
        <p:blipFill>
          <a:blip r:embed="rId2"/>
          <a:stretch>
            <a:fillRect/>
          </a:stretch>
        </p:blipFill>
        <p:spPr>
          <a:xfrm>
            <a:off x="1303845" y="1139956"/>
            <a:ext cx="3720641" cy="4091919"/>
          </a:xfrm>
          <a:prstGeom prst="rect">
            <a:avLst/>
          </a:prstGeom>
        </p:spPr>
      </p:pic>
      <p:sp>
        <p:nvSpPr>
          <p:cNvPr id="7" name="TextBox 6"/>
          <p:cNvSpPr txBox="1"/>
          <p:nvPr/>
        </p:nvSpPr>
        <p:spPr>
          <a:xfrm>
            <a:off x="5081047" y="4308545"/>
            <a:ext cx="3374795" cy="923330"/>
          </a:xfrm>
          <a:prstGeom prst="rect">
            <a:avLst/>
          </a:prstGeom>
          <a:noFill/>
        </p:spPr>
        <p:txBody>
          <a:bodyPr wrap="square" rtlCol="0">
            <a:spAutoFit/>
          </a:bodyPr>
          <a:lstStyle/>
          <a:p>
            <a:r>
              <a:rPr lang="el-GR" dirty="0" smtClean="0"/>
              <a:t>Εικονομάχοι καλύπτουν την εικόνα του Χριστού με ασβέστη. Ψαλτήρι </a:t>
            </a:r>
            <a:r>
              <a:rPr lang="el-GR" dirty="0" err="1" smtClean="0"/>
              <a:t>Χλουντόφ</a:t>
            </a:r>
            <a:r>
              <a:rPr lang="el-GR" dirty="0" smtClean="0"/>
              <a:t> (περί το 830).</a:t>
            </a:r>
            <a:endParaRPr lang="en-GB" dirty="0"/>
          </a:p>
        </p:txBody>
      </p:sp>
    </p:spTree>
    <p:extLst>
      <p:ext uri="{BB962C8B-B14F-4D97-AF65-F5344CB8AC3E}">
        <p14:creationId xmlns:p14="http://schemas.microsoft.com/office/powerpoint/2010/main" val="36853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5035" y="301657"/>
            <a:ext cx="11321592" cy="6249972"/>
          </a:xfrm>
        </p:spPr>
        <p:txBody>
          <a:bodyPr/>
          <a:lstStyle/>
          <a:p>
            <a:pPr marL="0" indent="0">
              <a:lnSpc>
                <a:spcPct val="150000"/>
              </a:lnSpc>
              <a:buNone/>
            </a:pPr>
            <a:r>
              <a:rPr lang="el-GR" dirty="0" smtClean="0"/>
              <a:t>Εφόσον προσκυνώ και σέβομαι το σταυρό και τη λόγχη, τον κάλαμο και τον σπόγγο, με τα οποία οι </a:t>
            </a:r>
            <a:r>
              <a:rPr lang="el-GR" dirty="0" err="1" smtClean="0"/>
              <a:t>θεοκτόνοι</a:t>
            </a:r>
            <a:r>
              <a:rPr lang="el-GR" dirty="0" smtClean="0"/>
              <a:t> Ιουδαίοι </a:t>
            </a:r>
            <a:r>
              <a:rPr lang="el-GR" dirty="0" err="1" smtClean="0"/>
              <a:t>προσέβαλαν</a:t>
            </a:r>
            <a:r>
              <a:rPr lang="el-GR" dirty="0" smtClean="0"/>
              <a:t> και σκότωσαν τον Κύριό μου, γιατί όλα αυτά στάθηκαν όργανα του έργου της σωτηρίας των ανθρώπων, πώς να μην προσκυνήσω και τις εικόνες που κατασκευάζουν οι πιστοί με αγαθή προαίρεση και με σκοπό τη δοξολογία και την ανάμνηση των παθημάτων του Χριστού;</a:t>
            </a:r>
          </a:p>
          <a:p>
            <a:pPr marL="0" indent="0" algn="r">
              <a:buNone/>
            </a:pPr>
            <a:r>
              <a:rPr lang="el-GR" sz="2400" i="1" dirty="0" smtClean="0"/>
              <a:t>Ιωάννης Δαμασκηνός, Περί εικόνων, Λόγος δεύτερος, κεφ. 19</a:t>
            </a:r>
            <a:endParaRPr lang="el-GR" sz="2400" i="1" dirty="0"/>
          </a:p>
          <a:p>
            <a:pPr marL="0" indent="0">
              <a:buNone/>
            </a:pPr>
            <a:r>
              <a:rPr lang="el-GR" sz="2400" dirty="0" smtClean="0">
                <a:solidFill>
                  <a:srgbClr val="FF0000"/>
                </a:solidFill>
              </a:rPr>
              <a:t>Ποιο είναι το επιχείρημα των εικονολατρών;</a:t>
            </a:r>
          </a:p>
          <a:p>
            <a:pPr marL="0" indent="0">
              <a:buNone/>
            </a:pPr>
            <a:r>
              <a:rPr lang="el-GR" sz="2400" dirty="0" smtClean="0">
                <a:solidFill>
                  <a:srgbClr val="FF0000"/>
                </a:solidFill>
              </a:rPr>
              <a:t>Με ποιο σκεπτικό που οδήγησε στην αποκατάσταση των εικόνων, που αναφέρει το βιβλίο, συνδυάζεται;</a:t>
            </a:r>
          </a:p>
        </p:txBody>
      </p:sp>
    </p:spTree>
    <p:extLst>
      <p:ext uri="{BB962C8B-B14F-4D97-AF65-F5344CB8AC3E}">
        <p14:creationId xmlns:p14="http://schemas.microsoft.com/office/powerpoint/2010/main" val="246448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5035" y="437746"/>
            <a:ext cx="11321592" cy="6151590"/>
          </a:xfrm>
        </p:spPr>
        <p:txBody>
          <a:bodyPr/>
          <a:lstStyle/>
          <a:p>
            <a:pPr marL="0" indent="0">
              <a:buNone/>
            </a:pPr>
            <a:r>
              <a:rPr lang="el-GR" dirty="0" smtClean="0"/>
              <a:t>Να χαρακτηρίσετε τις παρακάτω προτάσεις ως σωστές (Σ) ή (Λ)</a:t>
            </a:r>
          </a:p>
          <a:p>
            <a:pPr marL="514350" indent="-514350">
              <a:buAutoNum type="arabicPeriod"/>
            </a:pPr>
            <a:r>
              <a:rPr lang="el-GR" dirty="0" smtClean="0"/>
              <a:t>Η </a:t>
            </a:r>
            <a:r>
              <a:rPr lang="el-GR" dirty="0"/>
              <a:t>Εικονομαχία συνδέεται με το ερώτημα αν οι χριστιανοί μπορούσαν να έχουν εικόνες στα σπίτια τους</a:t>
            </a:r>
            <a:r>
              <a:rPr lang="el-GR" dirty="0" smtClean="0"/>
              <a:t>.</a:t>
            </a:r>
          </a:p>
          <a:p>
            <a:pPr marL="514350" indent="-514350">
              <a:buAutoNum type="arabicPeriod"/>
            </a:pPr>
            <a:r>
              <a:rPr lang="el-GR" dirty="0"/>
              <a:t>Οι εικονομάχοι είχαν επηρεαστεί από τις ανεικονικές αντιλήψεις της ιουδαϊκής και της ισλαμικής θρησκείας</a:t>
            </a:r>
            <a:r>
              <a:rPr lang="el-GR" dirty="0" smtClean="0"/>
              <a:t>.</a:t>
            </a:r>
          </a:p>
          <a:p>
            <a:pPr marL="514350" indent="-514350">
              <a:buAutoNum type="arabicPeriod"/>
            </a:pPr>
            <a:r>
              <a:rPr lang="el-GR" dirty="0"/>
              <a:t>Η πρώτη φάση της Εικονομαχίας </a:t>
            </a:r>
            <a:r>
              <a:rPr lang="el-GR" dirty="0" smtClean="0"/>
              <a:t>άρχισε </a:t>
            </a:r>
            <a:r>
              <a:rPr lang="el-GR" dirty="0"/>
              <a:t>με </a:t>
            </a:r>
            <a:r>
              <a:rPr lang="el-GR" dirty="0" smtClean="0"/>
              <a:t>ένα διάταγμα που εξέδωσε ο Λέων Γ’ ο Ίσαυρος.</a:t>
            </a:r>
          </a:p>
          <a:p>
            <a:pPr marL="514350" indent="-514350">
              <a:buAutoNum type="arabicPeriod"/>
            </a:pPr>
            <a:r>
              <a:rPr lang="el-GR" dirty="0"/>
              <a:t>Κατά τη διάρκεια της Εικονομαχίας οι εικονομάχοι τιμωρούνταν με εξορίες, φυλακίσεις και δημεύσεις περιουσιών</a:t>
            </a:r>
            <a:r>
              <a:rPr lang="el-GR" dirty="0" smtClean="0"/>
              <a:t>.</a:t>
            </a:r>
          </a:p>
          <a:p>
            <a:pPr marL="514350" indent="-514350">
              <a:buAutoNum type="arabicPeriod"/>
            </a:pPr>
            <a:r>
              <a:rPr lang="el-GR" dirty="0"/>
              <a:t>Ο Ιωάννης </a:t>
            </a:r>
            <a:r>
              <a:rPr lang="el-GR" dirty="0" smtClean="0"/>
              <a:t>Δαμασκηνός υποστήριξε </a:t>
            </a:r>
            <a:r>
              <a:rPr lang="el-GR" dirty="0"/>
              <a:t>τους </a:t>
            </a:r>
            <a:r>
              <a:rPr lang="el-GR" dirty="0" smtClean="0"/>
              <a:t>Εικονομάχους.</a:t>
            </a:r>
          </a:p>
          <a:p>
            <a:pPr marL="514350" indent="-514350">
              <a:buAutoNum type="arabicPeriod"/>
            </a:pPr>
            <a:r>
              <a:rPr lang="el-GR" dirty="0"/>
              <a:t>Η πρώτη φάση της Εικονομαχίας τελείωσε με την Ζ΄ Οικουμενική Σύνοδο (787</a:t>
            </a:r>
            <a:r>
              <a:rPr lang="el-GR" dirty="0" smtClean="0"/>
              <a:t>)</a:t>
            </a:r>
          </a:p>
          <a:p>
            <a:pPr marL="514350" indent="-514350">
              <a:buAutoNum type="arabicPeriod"/>
            </a:pPr>
            <a:r>
              <a:rPr lang="el-GR" dirty="0" smtClean="0"/>
              <a:t>Την </a:t>
            </a:r>
            <a:r>
              <a:rPr lang="el-GR" dirty="0"/>
              <a:t>Ζ΄ Οικουμενική </a:t>
            </a:r>
            <a:r>
              <a:rPr lang="el-GR" dirty="0" smtClean="0"/>
              <a:t>Σύνοδο συγκάλεσε η αυτοκράτειρα Θεοδώρα.</a:t>
            </a:r>
            <a:endParaRPr lang="en-GB" dirty="0"/>
          </a:p>
        </p:txBody>
      </p:sp>
    </p:spTree>
    <p:extLst>
      <p:ext uri="{BB962C8B-B14F-4D97-AF65-F5344CB8AC3E}">
        <p14:creationId xmlns:p14="http://schemas.microsoft.com/office/powerpoint/2010/main" val="74494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endParaRPr lang="en-GB" sz="3200" dirty="0"/>
          </a:p>
        </p:txBody>
      </p:sp>
      <p:sp>
        <p:nvSpPr>
          <p:cNvPr id="5" name="Content Placeholder 4"/>
          <p:cNvSpPr>
            <a:spLocks noGrp="1"/>
          </p:cNvSpPr>
          <p:nvPr>
            <p:ph idx="1"/>
          </p:nvPr>
        </p:nvSpPr>
        <p:spPr>
          <a:xfrm>
            <a:off x="575035" y="1112362"/>
            <a:ext cx="11321592" cy="5476973"/>
          </a:xfrm>
        </p:spPr>
        <p:txBody>
          <a:bodyPr/>
          <a:lstStyle/>
          <a:p>
            <a:r>
              <a:rPr lang="el-GR" dirty="0"/>
              <a:t>Πότε </a:t>
            </a:r>
            <a:r>
              <a:rPr lang="el-GR" dirty="0" smtClean="0"/>
              <a:t>άρχισε</a:t>
            </a:r>
            <a:r>
              <a:rPr lang="en-GB" dirty="0" smtClean="0"/>
              <a:t> </a:t>
            </a:r>
            <a:r>
              <a:rPr lang="el-GR" dirty="0" smtClean="0"/>
              <a:t>η α’ φάση της Εικονομαχίας;</a:t>
            </a:r>
          </a:p>
          <a:p>
            <a:r>
              <a:rPr lang="el-GR" dirty="0" smtClean="0"/>
              <a:t>Ποιος ήταν αυτοκράτορας </a:t>
            </a:r>
          </a:p>
          <a:p>
            <a:r>
              <a:rPr lang="el-GR" dirty="0" smtClean="0"/>
              <a:t>Ποιο γεγονός σηματοδοτεί την έναρξη της εικονομαχίας;</a:t>
            </a:r>
            <a:endParaRPr lang="el-GR" dirty="0"/>
          </a:p>
          <a:p>
            <a:r>
              <a:rPr lang="el-GR" dirty="0"/>
              <a:t>Ποιος </a:t>
            </a:r>
            <a:r>
              <a:rPr lang="el-GR" dirty="0" smtClean="0"/>
              <a:t>υπερασπίστηκε την </a:t>
            </a:r>
            <a:r>
              <a:rPr lang="el-GR" dirty="0"/>
              <a:t>λατρεία των εικόνων;</a:t>
            </a:r>
          </a:p>
          <a:p>
            <a:r>
              <a:rPr lang="el-GR" dirty="0" smtClean="0"/>
              <a:t>Ποιος </a:t>
            </a:r>
            <a:r>
              <a:rPr lang="el-GR" dirty="0"/>
              <a:t>αυτοκράτορας κλιμάκωσε τις διώξεις εναντίον των εικονολατρών</a:t>
            </a:r>
            <a:r>
              <a:rPr lang="el-GR" dirty="0" smtClean="0"/>
              <a:t>;</a:t>
            </a:r>
          </a:p>
          <a:p>
            <a:r>
              <a:rPr lang="el-GR" dirty="0" smtClean="0"/>
              <a:t>Τι μέτρα πήρε;</a:t>
            </a:r>
            <a:endParaRPr lang="el-GR" dirty="0"/>
          </a:p>
          <a:p>
            <a:r>
              <a:rPr lang="el-GR" dirty="0" smtClean="0"/>
              <a:t>Πότε </a:t>
            </a:r>
            <a:r>
              <a:rPr lang="el-GR" dirty="0"/>
              <a:t>τελείωσε η Α΄ φάση της Εικονομαχίας και με ποιον τρόπο; </a:t>
            </a:r>
          </a:p>
          <a:p>
            <a:endParaRPr lang="en-GB" dirty="0"/>
          </a:p>
        </p:txBody>
      </p:sp>
    </p:spTree>
    <p:extLst>
      <p:ext uri="{BB962C8B-B14F-4D97-AF65-F5344CB8AC3E}">
        <p14:creationId xmlns:p14="http://schemas.microsoft.com/office/powerpoint/2010/main" val="406434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a:t>δεύτερη φάση </a:t>
            </a:r>
            <a:r>
              <a:rPr lang="el-GR" sz="3200" dirty="0" smtClean="0"/>
              <a:t>εικονομαχίας (815-843</a:t>
            </a:r>
            <a:r>
              <a:rPr lang="el-GR" sz="3200" dirty="0"/>
              <a:t>)</a:t>
            </a:r>
            <a:endParaRPr lang="en-GB" sz="3200" dirty="0"/>
          </a:p>
        </p:txBody>
      </p:sp>
      <p:sp>
        <p:nvSpPr>
          <p:cNvPr id="5" name="Content Placeholder 4"/>
          <p:cNvSpPr>
            <a:spLocks noGrp="1"/>
          </p:cNvSpPr>
          <p:nvPr>
            <p:ph idx="1"/>
          </p:nvPr>
        </p:nvSpPr>
        <p:spPr>
          <a:xfrm>
            <a:off x="317241" y="925750"/>
            <a:ext cx="11532733" cy="5661662"/>
          </a:xfrm>
        </p:spPr>
        <p:txBody>
          <a:bodyPr/>
          <a:lstStyle/>
          <a:p>
            <a:pPr marL="0" indent="0">
              <a:buNone/>
            </a:pPr>
            <a:r>
              <a:rPr lang="el-GR" dirty="0" smtClean="0"/>
              <a:t>Λέων Ε ́ Αρμένιος (813-820)</a:t>
            </a:r>
          </a:p>
          <a:p>
            <a:r>
              <a:rPr lang="el-GR" dirty="0" smtClean="0"/>
              <a:t>επιχείρημα: Οι στρατιωτικές ήττες των </a:t>
            </a:r>
          </a:p>
          <a:p>
            <a:pPr marL="0" indent="0">
              <a:buNone/>
            </a:pPr>
            <a:r>
              <a:rPr lang="el-GR" dirty="0" smtClean="0"/>
              <a:t>βυζαντινών οφείλονται στην εικονολατρία</a:t>
            </a:r>
          </a:p>
          <a:p>
            <a:pPr marL="0" indent="0">
              <a:buNone/>
            </a:pPr>
            <a:endParaRPr lang="el-GR" dirty="0" smtClean="0"/>
          </a:p>
          <a:p>
            <a:pPr marL="0" indent="0">
              <a:buNone/>
            </a:pPr>
            <a:r>
              <a:rPr lang="el-GR" dirty="0" smtClean="0"/>
              <a:t>Θεοδώρα (αντιβασίλισσα του ανήλικου Μιχαήλ </a:t>
            </a:r>
          </a:p>
          <a:p>
            <a:pPr marL="0" indent="0">
              <a:buNone/>
            </a:pPr>
            <a:r>
              <a:rPr lang="el-GR" dirty="0" smtClean="0"/>
              <a:t>Γ του Μέθυσου, 842-867) – </a:t>
            </a:r>
          </a:p>
          <a:p>
            <a:pPr marL="0" indent="0">
              <a:buNone/>
            </a:pPr>
            <a:r>
              <a:rPr lang="el-GR" dirty="0" smtClean="0"/>
              <a:t>Σύνοδος (843, Κωνσταντινούπολη):</a:t>
            </a:r>
          </a:p>
          <a:p>
            <a:r>
              <a:rPr lang="el-GR" dirty="0"/>
              <a:t>τ</a:t>
            </a:r>
            <a:r>
              <a:rPr lang="el-GR" dirty="0" smtClean="0"/>
              <a:t>ερματισμός της β ́ φάσης της Εικονομαχίας</a:t>
            </a:r>
          </a:p>
          <a:p>
            <a:r>
              <a:rPr lang="el-GR" dirty="0"/>
              <a:t>ο</a:t>
            </a:r>
            <a:r>
              <a:rPr lang="el-GR" dirty="0" smtClean="0"/>
              <a:t>ριστική αποκατάσταση και αναστήλωση των εικόνων</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515" y="1035698"/>
            <a:ext cx="4529364" cy="283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196" y="4133461"/>
            <a:ext cx="3377683" cy="236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93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5035" y="391886"/>
            <a:ext cx="11321592" cy="6197450"/>
          </a:xfrm>
        </p:spPr>
        <p:txBody>
          <a:bodyPr/>
          <a:lstStyle/>
          <a:p>
            <a:pPr marL="0" indent="0">
              <a:lnSpc>
                <a:spcPct val="150000"/>
              </a:lnSpc>
              <a:buNone/>
            </a:pPr>
            <a:r>
              <a:rPr lang="el-GR" dirty="0" smtClean="0"/>
              <a:t>Γιατί </a:t>
            </a:r>
            <a:r>
              <a:rPr lang="el-GR" dirty="0"/>
              <a:t>οι Χριστιανοί παθαίνουν ήττες από τους </a:t>
            </a:r>
            <a:r>
              <a:rPr lang="el-GR" dirty="0" smtClean="0"/>
              <a:t>εθνικούς [=ειδωλολάτρες]; </a:t>
            </a:r>
            <a:r>
              <a:rPr lang="el-GR" dirty="0"/>
              <a:t>Επειδή λατρεύονται οι εικόνες [...]! Γι' αυτό σκοπεύω να τις καταστρέψω. [...] Οι αυτοκράτορες που δέχτηκαν και λάτρεψαν τις εικόνες πέθαναν στην εξορία ή στη μάχη. Αυτοί όμως που δεν τις λάτρεψαν πέθαναν στο κρεβάτι τους και τάφηκαν με τιμές στους αυτοκρατορικούς τάφους κοντά στο ναό των Αγ. Αποστόλων. </a:t>
            </a:r>
          </a:p>
          <a:p>
            <a:pPr marL="0" indent="0" algn="r">
              <a:buNone/>
            </a:pPr>
            <a:r>
              <a:rPr lang="el-GR" i="1" dirty="0" smtClean="0"/>
              <a:t>Λέων </a:t>
            </a:r>
            <a:r>
              <a:rPr lang="el-GR" i="1" dirty="0"/>
              <a:t>Ε</a:t>
            </a:r>
            <a:r>
              <a:rPr lang="el-GR" i="1" dirty="0" smtClean="0"/>
              <a:t>΄</a:t>
            </a:r>
          </a:p>
          <a:p>
            <a:pPr marL="0" indent="0" algn="r">
              <a:buNone/>
            </a:pPr>
            <a:r>
              <a:rPr lang="el-GR" dirty="0" smtClean="0"/>
              <a:t>από το Scriptor incertus de Leone Bardae filio</a:t>
            </a:r>
          </a:p>
          <a:p>
            <a:pPr marL="0" indent="0" algn="just">
              <a:buNone/>
            </a:pPr>
            <a:endParaRPr lang="el-GR" b="1" i="1" dirty="0" smtClean="0">
              <a:solidFill>
                <a:srgbClr val="FF0000"/>
              </a:solidFill>
            </a:endParaRPr>
          </a:p>
          <a:p>
            <a:pPr marL="0" indent="0" algn="just">
              <a:buNone/>
            </a:pPr>
            <a:r>
              <a:rPr lang="el-GR" b="1" i="1" dirty="0" smtClean="0">
                <a:solidFill>
                  <a:srgbClr val="FF0000"/>
                </a:solidFill>
              </a:rPr>
              <a:t>Για ποιους λόγους ο Λέων Ε΄ αποφάσισε να επιβάλει την εικονομαχία;</a:t>
            </a:r>
            <a:endParaRPr lang="en-GB" b="1" i="1" dirty="0">
              <a:solidFill>
                <a:srgbClr val="FF0000"/>
              </a:solidFill>
            </a:endParaRPr>
          </a:p>
        </p:txBody>
      </p:sp>
    </p:spTree>
    <p:extLst>
      <p:ext uri="{BB962C8B-B14F-4D97-AF65-F5344CB8AC3E}">
        <p14:creationId xmlns:p14="http://schemas.microsoft.com/office/powerpoint/2010/main" val="417137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5035" y="363894"/>
            <a:ext cx="11321592" cy="6225441"/>
          </a:xfrm>
        </p:spPr>
        <p:txBody>
          <a:bodyPr/>
          <a:lstStyle/>
          <a:p>
            <a:r>
              <a:rPr lang="el-GR" u="sng" dirty="0" smtClean="0"/>
              <a:t>Εισαγωγή</a:t>
            </a:r>
            <a:r>
              <a:rPr lang="el-GR" dirty="0" smtClean="0"/>
              <a:t>: </a:t>
            </a:r>
          </a:p>
          <a:p>
            <a:pPr marL="0" indent="0">
              <a:buNone/>
            </a:pPr>
            <a:r>
              <a:rPr lang="el-GR" dirty="0" smtClean="0"/>
              <a:t>α. τι είναι η εικονομαχία; β. πότε επέβαλε την εικονομαχία ο Λέων Ε΄;</a:t>
            </a:r>
          </a:p>
          <a:p>
            <a:r>
              <a:rPr lang="el-GR" u="sng" dirty="0" smtClean="0"/>
              <a:t>Κυρίως θέμα</a:t>
            </a:r>
            <a:r>
              <a:rPr lang="el-GR" dirty="0" smtClean="0"/>
              <a:t>:</a:t>
            </a:r>
          </a:p>
          <a:p>
            <a:pPr marL="0" indent="0">
              <a:buNone/>
            </a:pPr>
            <a:r>
              <a:rPr lang="el-GR" dirty="0" smtClean="0"/>
              <a:t>α. βιβλίο σελ. 34 (β)</a:t>
            </a:r>
          </a:p>
          <a:p>
            <a:pPr marL="0" indent="0">
              <a:buNone/>
            </a:pPr>
            <a:r>
              <a:rPr lang="el-GR" dirty="0" smtClean="0"/>
              <a:t>β. πηγή</a:t>
            </a:r>
          </a:p>
          <a:p>
            <a:pPr marL="0" indent="0">
              <a:buNone/>
            </a:pPr>
            <a:r>
              <a:rPr lang="el-GR" dirty="0" smtClean="0"/>
              <a:t>πρώτος λόγος – σειρές 1-2 (συμπληρώνει το βιβλίο)</a:t>
            </a:r>
          </a:p>
          <a:p>
            <a:pPr marL="0" indent="0">
              <a:buNone/>
            </a:pPr>
            <a:r>
              <a:rPr lang="el-GR" dirty="0" smtClean="0"/>
              <a:t>δεύτερος λόγος – σειρές 3-6 (προσθέτει επιπλέον λόγο σε αυτούς που αναφέρει το βιβλίο)</a:t>
            </a:r>
          </a:p>
          <a:p>
            <a:r>
              <a:rPr lang="el-GR" u="sng" dirty="0" smtClean="0"/>
              <a:t>Επίλογος</a:t>
            </a:r>
            <a:r>
              <a:rPr lang="el-GR" dirty="0" smtClean="0"/>
              <a:t>: </a:t>
            </a:r>
          </a:p>
          <a:p>
            <a:pPr marL="0" indent="0">
              <a:buNone/>
            </a:pPr>
            <a:r>
              <a:rPr lang="el-GR" dirty="0" smtClean="0"/>
              <a:t>Πώς τερματίστηκε η εικονομαχία;</a:t>
            </a:r>
            <a:endParaRPr lang="en-GB" dirty="0"/>
          </a:p>
        </p:txBody>
      </p:sp>
    </p:spTree>
    <p:extLst>
      <p:ext uri="{BB962C8B-B14F-4D97-AF65-F5344CB8AC3E}">
        <p14:creationId xmlns:p14="http://schemas.microsoft.com/office/powerpoint/2010/main" val="204467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σημασία της νίκης των εικονολατρών</a:t>
            </a:r>
            <a:endParaRPr lang="en-GB" sz="3200" dirty="0"/>
          </a:p>
        </p:txBody>
      </p:sp>
      <p:sp>
        <p:nvSpPr>
          <p:cNvPr id="5" name="Content Placeholder 4"/>
          <p:cNvSpPr>
            <a:spLocks noGrp="1"/>
          </p:cNvSpPr>
          <p:nvPr>
            <p:ph idx="1"/>
          </p:nvPr>
        </p:nvSpPr>
        <p:spPr>
          <a:xfrm>
            <a:off x="575035" y="1112362"/>
            <a:ext cx="11321592" cy="5476973"/>
          </a:xfrm>
        </p:spPr>
        <p:txBody>
          <a:bodyPr/>
          <a:lstStyle/>
          <a:p>
            <a:r>
              <a:rPr lang="el-GR" dirty="0" smtClean="0"/>
              <a:t>η αποκατάσταση των εικόνων = νίκη της ελληνικής πνευματικής παράδοσης</a:t>
            </a:r>
          </a:p>
          <a:p>
            <a:pPr marL="0" indent="0">
              <a:buNone/>
            </a:pPr>
            <a:r>
              <a:rPr lang="el-GR" dirty="0" smtClean="0"/>
              <a:t>Η αναστήλωση:</a:t>
            </a:r>
          </a:p>
          <a:p>
            <a:pPr marL="0" indent="0">
              <a:buNone/>
            </a:pPr>
            <a:r>
              <a:rPr lang="el-GR" dirty="0" smtClean="0"/>
              <a:t>1. τερμάτισε τις θρησκευτικές διαμάχες μεταξύ των πιστών</a:t>
            </a:r>
          </a:p>
          <a:p>
            <a:pPr marL="0" indent="0">
              <a:buNone/>
            </a:pPr>
            <a:r>
              <a:rPr lang="el-GR" dirty="0" smtClean="0"/>
              <a:t>2. εγκαινίασε περίοδο γόνιμης συνεργασίας εκκλησίας - κράτους</a:t>
            </a:r>
          </a:p>
          <a:p>
            <a:pPr marL="0" indent="0">
              <a:buNone/>
            </a:pPr>
            <a:r>
              <a:rPr lang="el-GR" dirty="0" smtClean="0"/>
              <a:t>3. πολλαπλασιάστηκαν και πλούτισαν τα μοναστήρια</a:t>
            </a:r>
          </a:p>
          <a:p>
            <a:pPr marL="0" indent="0">
              <a:buNone/>
            </a:pPr>
            <a:r>
              <a:rPr lang="el-GR" dirty="0" smtClean="0"/>
              <a:t>4. περιορίστηκαν οι υπερβολές στη λατρεία των εικόνων και των λειψάνων</a:t>
            </a:r>
            <a:endParaRPr lang="en-GB" dirty="0"/>
          </a:p>
        </p:txBody>
      </p:sp>
    </p:spTree>
    <p:extLst>
      <p:ext uri="{BB962C8B-B14F-4D97-AF65-F5344CB8AC3E}">
        <p14:creationId xmlns:p14="http://schemas.microsoft.com/office/powerpoint/2010/main" val="43260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Συνέπειες της εικονομαχίας</a:t>
            </a:r>
            <a:endParaRPr lang="en-GB" sz="3200" dirty="0"/>
          </a:p>
        </p:txBody>
      </p:sp>
      <p:sp>
        <p:nvSpPr>
          <p:cNvPr id="5" name="Content Placeholder 4"/>
          <p:cNvSpPr>
            <a:spLocks noGrp="1"/>
          </p:cNvSpPr>
          <p:nvPr>
            <p:ph idx="1"/>
          </p:nvPr>
        </p:nvSpPr>
        <p:spPr>
          <a:xfrm>
            <a:off x="575035" y="1112362"/>
            <a:ext cx="11321592" cy="5476973"/>
          </a:xfrm>
        </p:spPr>
        <p:txBody>
          <a:bodyPr>
            <a:normAutofit/>
          </a:bodyPr>
          <a:lstStyle/>
          <a:p>
            <a:r>
              <a:rPr lang="el-GR" dirty="0" smtClean="0"/>
              <a:t>δίχασε το βυζαντινό λαό.</a:t>
            </a:r>
          </a:p>
          <a:p>
            <a:pPr marL="0" indent="0">
              <a:buNone/>
            </a:pPr>
            <a:r>
              <a:rPr lang="el-GR" dirty="0" smtClean="0"/>
              <a:t>Στην εξωτερική πολιτική:</a:t>
            </a:r>
          </a:p>
          <a:p>
            <a:r>
              <a:rPr lang="el-GR" dirty="0" smtClean="0"/>
              <a:t>διακόπηκαν οι σχέσεις με την Εκκλησία της Ρώμης </a:t>
            </a:r>
          </a:p>
          <a:p>
            <a:pPr marL="0" indent="0">
              <a:buNone/>
            </a:pPr>
            <a:r>
              <a:rPr lang="el-GR" dirty="0" smtClean="0"/>
              <a:t>που αναζήτησε υποστήριξη από τους Φράγκους</a:t>
            </a:r>
          </a:p>
          <a:p>
            <a:pPr marL="0" indent="0">
              <a:buNone/>
            </a:pPr>
            <a:r>
              <a:rPr lang="el-GR" dirty="0" smtClean="0"/>
              <a:t>Στον πολιτισμό:</a:t>
            </a:r>
          </a:p>
          <a:p>
            <a:pPr marL="514350" indent="-514350">
              <a:buAutoNum type="arabicPeriod"/>
            </a:pPr>
            <a:r>
              <a:rPr lang="el-GR" dirty="0" smtClean="0"/>
              <a:t>καταστράφηκαν πολλά έργα τέχνης, επειδή </a:t>
            </a:r>
          </a:p>
          <a:p>
            <a:pPr marL="0" indent="0">
              <a:buNone/>
            </a:pPr>
            <a:r>
              <a:rPr lang="el-GR" dirty="0" smtClean="0"/>
              <a:t>απαγορεύτηκε η παράσταση θείων προσώπων στους τοίχους των ναών</a:t>
            </a:r>
          </a:p>
          <a:p>
            <a:pPr marL="0" indent="0">
              <a:buNone/>
            </a:pPr>
            <a:r>
              <a:rPr lang="el-GR" dirty="0"/>
              <a:t>2</a:t>
            </a:r>
            <a:r>
              <a:rPr lang="el-GR" dirty="0" smtClean="0"/>
              <a:t>. άλλαξε η διακόσμηση των ναών: φυτά, ζώα, διακοσμητικά μοτίβα</a:t>
            </a:r>
          </a:p>
          <a:p>
            <a:pPr marL="0" indent="0">
              <a:buNone/>
            </a:pPr>
            <a:r>
              <a:rPr lang="el-GR" dirty="0"/>
              <a:t>3</a:t>
            </a:r>
            <a:r>
              <a:rPr lang="el-GR" dirty="0" smtClean="0"/>
              <a:t>. υποχώρησε η ενασχόληση με τα γράμματα</a:t>
            </a:r>
          </a:p>
          <a:p>
            <a:pPr marL="0" indent="0">
              <a:buNone/>
            </a:pPr>
            <a:r>
              <a:rPr lang="el-GR" dirty="0"/>
              <a:t>4</a:t>
            </a:r>
            <a:r>
              <a:rPr lang="el-GR" dirty="0" smtClean="0"/>
              <a:t>. καταστράφηκαν σημαντικά κείμενα των εικονομάχων</a:t>
            </a:r>
            <a:endParaRPr lang="en-GB" dirty="0"/>
          </a:p>
        </p:txBody>
      </p:sp>
      <p:pic>
        <p:nvPicPr>
          <p:cNvPr id="2" name="Picture 1"/>
          <p:cNvPicPr>
            <a:picLocks noChangeAspect="1"/>
          </p:cNvPicPr>
          <p:nvPr/>
        </p:nvPicPr>
        <p:blipFill>
          <a:blip r:embed="rId2"/>
          <a:stretch>
            <a:fillRect/>
          </a:stretch>
        </p:blipFill>
        <p:spPr>
          <a:xfrm>
            <a:off x="8587622" y="254524"/>
            <a:ext cx="3309005" cy="3907754"/>
          </a:xfrm>
          <a:prstGeom prst="rect">
            <a:avLst/>
          </a:prstGeom>
        </p:spPr>
      </p:pic>
    </p:spTree>
    <p:extLst>
      <p:ext uri="{BB962C8B-B14F-4D97-AF65-F5344CB8AC3E}">
        <p14:creationId xmlns:p14="http://schemas.microsoft.com/office/powerpoint/2010/main" val="361318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Χρονολογικός πίνακας</a:t>
            </a:r>
            <a:endParaRPr lang="en-GB" sz="3200" dirty="0"/>
          </a:p>
        </p:txBody>
      </p:sp>
      <p:sp>
        <p:nvSpPr>
          <p:cNvPr id="5" name="Content Placeholder 4"/>
          <p:cNvSpPr>
            <a:spLocks noGrp="1"/>
          </p:cNvSpPr>
          <p:nvPr>
            <p:ph idx="1"/>
          </p:nvPr>
        </p:nvSpPr>
        <p:spPr>
          <a:xfrm>
            <a:off x="575035" y="1112362"/>
            <a:ext cx="11321592" cy="5476973"/>
          </a:xfrm>
        </p:spPr>
        <p:txBody>
          <a:bodyPr/>
          <a:lstStyle/>
          <a:p>
            <a:pPr marL="0" indent="0">
              <a:buNone/>
            </a:pPr>
            <a:r>
              <a:rPr lang="el-GR" dirty="0" smtClean="0"/>
              <a:t>726: έναρξη της α΄ φάσης της εικονομαχίας</a:t>
            </a:r>
          </a:p>
          <a:p>
            <a:pPr marL="0" indent="0">
              <a:buNone/>
            </a:pPr>
            <a:r>
              <a:rPr lang="el-GR" dirty="0" smtClean="0"/>
              <a:t>730: πρώτο αυτοκρατορικό διάταγμα Λέοντος Γ΄ κατά της λατρείας των εικόνων </a:t>
            </a:r>
          </a:p>
          <a:p>
            <a:pPr marL="0" indent="0">
              <a:buNone/>
            </a:pPr>
            <a:r>
              <a:rPr lang="el-GR" dirty="0" smtClean="0"/>
              <a:t>787: Ζ ́ Οικουμενική Σύνοδος – λήξη της α΄ φάσης της εικονομαχίας</a:t>
            </a:r>
          </a:p>
          <a:p>
            <a:pPr marL="0" indent="0">
              <a:buNone/>
            </a:pPr>
            <a:r>
              <a:rPr lang="el-GR" dirty="0" smtClean="0"/>
              <a:t>815: έναρξη της β΄ φάσης της εικονομαχίας</a:t>
            </a:r>
          </a:p>
          <a:p>
            <a:pPr marL="0" indent="0">
              <a:buNone/>
            </a:pPr>
            <a:r>
              <a:rPr lang="el-GR" dirty="0" smtClean="0"/>
              <a:t>843: Σύνοδος που συγκαλεί η Θεοδώρα - λήξη της β΄ φάσης της εικονομαχίας</a:t>
            </a:r>
            <a:endParaRPr lang="en-GB" dirty="0"/>
          </a:p>
        </p:txBody>
      </p:sp>
    </p:spTree>
    <p:extLst>
      <p:ext uri="{BB962C8B-B14F-4D97-AF65-F5344CB8AC3E}">
        <p14:creationId xmlns:p14="http://schemas.microsoft.com/office/powerpoint/2010/main" val="63609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endParaRPr lang="en-GB" sz="3200" dirty="0"/>
          </a:p>
        </p:txBody>
      </p:sp>
      <p:sp>
        <p:nvSpPr>
          <p:cNvPr id="5" name="Content Placeholder 4"/>
          <p:cNvSpPr>
            <a:spLocks noGrp="1"/>
          </p:cNvSpPr>
          <p:nvPr>
            <p:ph idx="1"/>
          </p:nvPr>
        </p:nvSpPr>
        <p:spPr>
          <a:xfrm>
            <a:off x="575035" y="1112362"/>
            <a:ext cx="11321592" cy="5476973"/>
          </a:xfrm>
        </p:spPr>
        <p:txBody>
          <a:bodyPr/>
          <a:lstStyle/>
          <a:p>
            <a:endParaRPr lang="en-GB" dirty="0"/>
          </a:p>
        </p:txBody>
      </p:sp>
    </p:spTree>
    <p:extLst>
      <p:ext uri="{BB962C8B-B14F-4D97-AF65-F5344CB8AC3E}">
        <p14:creationId xmlns:p14="http://schemas.microsoft.com/office/powerpoint/2010/main" val="157078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Πρωτεργάτες της </a:t>
            </a:r>
            <a:r>
              <a:rPr lang="el-GR" sz="3200" dirty="0" err="1" smtClean="0"/>
              <a:t>εικονομαχικής</a:t>
            </a:r>
            <a:r>
              <a:rPr lang="el-GR" sz="3200" dirty="0" smtClean="0"/>
              <a:t> κίνησης</a:t>
            </a:r>
            <a:endParaRPr lang="en-GB" sz="3200" dirty="0"/>
          </a:p>
        </p:txBody>
      </p:sp>
      <p:sp>
        <p:nvSpPr>
          <p:cNvPr id="5" name="Content Placeholder 4"/>
          <p:cNvSpPr>
            <a:spLocks noGrp="1"/>
          </p:cNvSpPr>
          <p:nvPr>
            <p:ph idx="1"/>
          </p:nvPr>
        </p:nvSpPr>
        <p:spPr>
          <a:xfrm>
            <a:off x="575035" y="1112362"/>
            <a:ext cx="11321592" cy="5476973"/>
          </a:xfrm>
        </p:spPr>
        <p:txBody>
          <a:bodyPr/>
          <a:lstStyle/>
          <a:p>
            <a:endParaRPr lang="el-GR" dirty="0" smtClean="0"/>
          </a:p>
          <a:p>
            <a:endParaRPr lang="el-GR" dirty="0"/>
          </a:p>
          <a:p>
            <a:endParaRPr lang="el-GR" dirty="0" smtClean="0"/>
          </a:p>
          <a:p>
            <a:endParaRPr lang="el-GR" dirty="0"/>
          </a:p>
          <a:p>
            <a:endParaRPr lang="el-GR" dirty="0" smtClean="0"/>
          </a:p>
          <a:p>
            <a:endParaRPr lang="el-GR" dirty="0"/>
          </a:p>
          <a:p>
            <a:pPr marL="0" indent="0">
              <a:buNone/>
            </a:pPr>
            <a:r>
              <a:rPr lang="el-GR" dirty="0" smtClean="0"/>
              <a:t>Λέων Γ ́ Ίσαυρος (717-741 </a:t>
            </a:r>
            <a:r>
              <a:rPr lang="el-GR" dirty="0"/>
              <a:t>– </a:t>
            </a:r>
            <a:r>
              <a:rPr lang="el-GR" dirty="0" smtClean="0"/>
              <a:t>			</a:t>
            </a:r>
          </a:p>
          <a:p>
            <a:pPr marL="0" indent="0">
              <a:buNone/>
            </a:pPr>
            <a:r>
              <a:rPr lang="el-GR" dirty="0"/>
              <a:t>καταγωγή από </a:t>
            </a:r>
            <a:r>
              <a:rPr lang="el-GR" dirty="0" smtClean="0"/>
              <a:t>το Γερμανίκειο</a:t>
            </a:r>
          </a:p>
          <a:p>
            <a:pPr marL="0" indent="0">
              <a:buNone/>
            </a:pPr>
            <a:r>
              <a:rPr lang="el-GR" dirty="0" smtClean="0"/>
              <a:t>Βόρεια Συρία – σημ Τουρκία)</a:t>
            </a:r>
            <a:r>
              <a:rPr lang="el-GR" dirty="0"/>
              <a:t>	</a:t>
            </a:r>
            <a:r>
              <a:rPr lang="el-GR" dirty="0"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51" y="1022965"/>
            <a:ext cx="4191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150" y="3516134"/>
            <a:ext cx="5124450" cy="265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9134475" y="2561252"/>
            <a:ext cx="1447800" cy="289657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91700" y="2124075"/>
            <a:ext cx="1581150" cy="369332"/>
          </a:xfrm>
          <a:prstGeom prst="rect">
            <a:avLst/>
          </a:prstGeom>
          <a:noFill/>
        </p:spPr>
        <p:txBody>
          <a:bodyPr wrap="square" rtlCol="0">
            <a:spAutoFit/>
          </a:bodyPr>
          <a:lstStyle/>
          <a:p>
            <a:r>
              <a:rPr lang="el-GR" dirty="0" smtClean="0"/>
              <a:t>Γερμανίκειον</a:t>
            </a:r>
            <a:endParaRPr lang="el-GR" dirty="0"/>
          </a:p>
        </p:txBody>
      </p:sp>
      <p:cxnSp>
        <p:nvCxnSpPr>
          <p:cNvPr id="9" name="Straight Arrow Connector 8"/>
          <p:cNvCxnSpPr/>
          <p:nvPr/>
        </p:nvCxnSpPr>
        <p:spPr>
          <a:xfrm flipH="1">
            <a:off x="7105650" y="2657475"/>
            <a:ext cx="390525" cy="127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96051" y="2182395"/>
            <a:ext cx="2047874" cy="369332"/>
          </a:xfrm>
          <a:prstGeom prst="rect">
            <a:avLst/>
          </a:prstGeom>
          <a:noFill/>
        </p:spPr>
        <p:txBody>
          <a:bodyPr wrap="square" rtlCol="0">
            <a:spAutoFit/>
          </a:bodyPr>
          <a:lstStyle/>
          <a:p>
            <a:r>
              <a:rPr lang="el-GR" dirty="0" smtClean="0"/>
              <a:t>Κωνσταντινούπολη</a:t>
            </a:r>
            <a:endParaRPr lang="el-GR" dirty="0"/>
          </a:p>
        </p:txBody>
      </p:sp>
    </p:spTree>
    <p:extLst>
      <p:ext uri="{BB962C8B-B14F-4D97-AF65-F5344CB8AC3E}">
        <p14:creationId xmlns:p14="http://schemas.microsoft.com/office/powerpoint/2010/main" val="229117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endParaRPr lang="en-GB" sz="3200" dirty="0"/>
          </a:p>
        </p:txBody>
      </p:sp>
      <p:sp>
        <p:nvSpPr>
          <p:cNvPr id="5" name="Content Placeholder 4"/>
          <p:cNvSpPr>
            <a:spLocks noGrp="1"/>
          </p:cNvSpPr>
          <p:nvPr>
            <p:ph idx="1"/>
          </p:nvPr>
        </p:nvSpPr>
        <p:spPr>
          <a:xfrm>
            <a:off x="575035" y="1112362"/>
            <a:ext cx="11321592" cy="5476973"/>
          </a:xfrm>
        </p:spPr>
        <p:txBody>
          <a:bodyPr/>
          <a:lstStyle/>
          <a:p>
            <a:endParaRPr lang="en-GB" dirty="0"/>
          </a:p>
        </p:txBody>
      </p:sp>
    </p:spTree>
    <p:extLst>
      <p:ext uri="{BB962C8B-B14F-4D97-AF65-F5344CB8AC3E}">
        <p14:creationId xmlns:p14="http://schemas.microsoft.com/office/powerpoint/2010/main" val="90035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Πρωτεργάτες της </a:t>
            </a:r>
            <a:r>
              <a:rPr lang="el-GR" sz="3200" dirty="0" err="1" smtClean="0"/>
              <a:t>εικονομαχικής</a:t>
            </a:r>
            <a:r>
              <a:rPr lang="el-GR" sz="3200" dirty="0" smtClean="0"/>
              <a:t> κίνησης</a:t>
            </a:r>
            <a:endParaRPr lang="en-GB" sz="3200" dirty="0"/>
          </a:p>
        </p:txBody>
      </p:sp>
      <p:sp>
        <p:nvSpPr>
          <p:cNvPr id="5" name="Content Placeholder 4"/>
          <p:cNvSpPr>
            <a:spLocks noGrp="1"/>
          </p:cNvSpPr>
          <p:nvPr>
            <p:ph idx="1"/>
          </p:nvPr>
        </p:nvSpPr>
        <p:spPr>
          <a:xfrm>
            <a:off x="623673" y="946992"/>
            <a:ext cx="11321592" cy="5638634"/>
          </a:xfrm>
        </p:spPr>
        <p:txBody>
          <a:bodyPr>
            <a:normAutofit/>
          </a:bodyPr>
          <a:lstStyle/>
          <a:p>
            <a:endParaRPr lang="el-GR" dirty="0" smtClean="0"/>
          </a:p>
          <a:p>
            <a:endParaRPr lang="el-GR" dirty="0"/>
          </a:p>
          <a:p>
            <a:endParaRPr lang="el-GR" dirty="0" smtClean="0"/>
          </a:p>
          <a:p>
            <a:endParaRPr lang="el-GR" dirty="0"/>
          </a:p>
          <a:p>
            <a:endParaRPr lang="el-GR" dirty="0" smtClean="0"/>
          </a:p>
          <a:p>
            <a:endParaRPr lang="el-GR" dirty="0"/>
          </a:p>
          <a:p>
            <a:pPr marL="0" indent="0">
              <a:buNone/>
            </a:pPr>
            <a:r>
              <a:rPr lang="el-GR" dirty="0"/>
              <a:t>	</a:t>
            </a:r>
            <a:r>
              <a:rPr lang="el-GR" dirty="0" smtClean="0"/>
              <a:t>	</a:t>
            </a:r>
          </a:p>
          <a:p>
            <a:pPr marL="0" indent="0">
              <a:buNone/>
            </a:pPr>
            <a:r>
              <a:rPr lang="el-GR" dirty="0"/>
              <a:t>	</a:t>
            </a:r>
            <a:r>
              <a:rPr lang="el-GR" dirty="0" smtClean="0"/>
              <a:t>		Κωνσταντίνος </a:t>
            </a:r>
            <a:r>
              <a:rPr lang="el-GR" dirty="0"/>
              <a:t>Ε </a:t>
            </a:r>
            <a:r>
              <a:rPr lang="el-GR" dirty="0" smtClean="0"/>
              <a:t>́</a:t>
            </a:r>
            <a:r>
              <a:rPr lang="en-GB" dirty="0" smtClean="0"/>
              <a:t>o</a:t>
            </a:r>
            <a:r>
              <a:rPr lang="el-GR" dirty="0" smtClean="0"/>
              <a:t> Κοπρώνυμος</a:t>
            </a:r>
            <a:r>
              <a:rPr lang="en-GB" dirty="0" smtClean="0"/>
              <a:t> </a:t>
            </a:r>
            <a:r>
              <a:rPr lang="el-GR" dirty="0" smtClean="0"/>
              <a:t>(Ίσαυρος) </a:t>
            </a:r>
          </a:p>
          <a:p>
            <a:pPr marL="0" indent="0">
              <a:buNone/>
            </a:pPr>
            <a:r>
              <a:rPr lang="el-GR" dirty="0" smtClean="0"/>
              <a:t>				(741-775, γιος του Λέοντα Γ΄</a:t>
            </a:r>
            <a:r>
              <a:rPr lang="el-GR" dirty="0" smtClean="0"/>
              <a:t>)</a:t>
            </a:r>
          </a:p>
          <a:p>
            <a:pPr marL="0" indent="0" algn="ctr">
              <a:buNone/>
            </a:pPr>
            <a:r>
              <a:rPr lang="el-GR" sz="2400" dirty="0" smtClean="0">
                <a:solidFill>
                  <a:srgbClr val="FF0000"/>
                </a:solidFill>
              </a:rPr>
              <a:t>Για ποιον λόγο του αποδόθηκε το προσωνύμιο «Κοπρώνυμος»; </a:t>
            </a:r>
          </a:p>
          <a:p>
            <a:pPr marL="0" indent="0" algn="ctr">
              <a:buNone/>
            </a:pPr>
            <a:r>
              <a:rPr lang="el-GR" sz="2400" dirty="0" smtClean="0">
                <a:solidFill>
                  <a:srgbClr val="FF0000"/>
                </a:solidFill>
              </a:rPr>
              <a:t>Αληθεύει ο θρύλος;</a:t>
            </a:r>
            <a:endParaRPr lang="en-GB" sz="2400"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169" y="1069618"/>
            <a:ext cx="28575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13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Παράγοντες που ευνόησαν την Εικονομαχία</a:t>
            </a:r>
            <a:endParaRPr lang="en-GB" sz="3200" dirty="0"/>
          </a:p>
        </p:txBody>
      </p:sp>
      <p:sp>
        <p:nvSpPr>
          <p:cNvPr id="5" name="Content Placeholder 4"/>
          <p:cNvSpPr>
            <a:spLocks noGrp="1"/>
          </p:cNvSpPr>
          <p:nvPr>
            <p:ph idx="1"/>
          </p:nvPr>
        </p:nvSpPr>
        <p:spPr>
          <a:xfrm>
            <a:off x="575035" y="951722"/>
            <a:ext cx="11321592" cy="5637613"/>
          </a:xfrm>
        </p:spPr>
        <p:txBody>
          <a:bodyPr/>
          <a:lstStyle/>
          <a:p>
            <a:pPr marL="514350" indent="-514350">
              <a:buAutoNum type="arabicPeriod"/>
            </a:pPr>
            <a:r>
              <a:rPr lang="el-GR" dirty="0" smtClean="0"/>
              <a:t>οι ανεικονικές αντιλήψεις (ιουδαϊσμός, Ισλάμ) των κατοίκων της Μικράς Ασίας που υπερασπίζονταν το Βυζάντιο από τους Άραβες</a:t>
            </a:r>
          </a:p>
          <a:p>
            <a:pPr marL="0" indent="0" algn="ctr">
              <a:buNone/>
            </a:pPr>
            <a:r>
              <a:rPr lang="el-GR" dirty="0" smtClean="0"/>
              <a:t>εικονολατρία = ειδωλολατρία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131" y="2341984"/>
            <a:ext cx="66675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159830" y="2749811"/>
            <a:ext cx="4889240" cy="15022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179698" y="2565145"/>
            <a:ext cx="1371600" cy="369332"/>
          </a:xfrm>
          <a:prstGeom prst="rect">
            <a:avLst/>
          </a:prstGeom>
          <a:noFill/>
        </p:spPr>
        <p:txBody>
          <a:bodyPr wrap="square" rtlCol="0">
            <a:spAutoFit/>
          </a:bodyPr>
          <a:lstStyle/>
          <a:p>
            <a:r>
              <a:rPr lang="el-GR" dirty="0" smtClean="0"/>
              <a:t>Μικρά Ασία</a:t>
            </a:r>
            <a:endParaRPr lang="el-GR" dirty="0"/>
          </a:p>
        </p:txBody>
      </p:sp>
      <p:cxnSp>
        <p:nvCxnSpPr>
          <p:cNvPr id="10" name="Straight Arrow Connector 9"/>
          <p:cNvCxnSpPr/>
          <p:nvPr/>
        </p:nvCxnSpPr>
        <p:spPr>
          <a:xfrm flipH="1">
            <a:off x="6142297" y="3526970"/>
            <a:ext cx="4562669" cy="1184987"/>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65498" y="3316259"/>
            <a:ext cx="967274" cy="369332"/>
          </a:xfrm>
          <a:prstGeom prst="rect">
            <a:avLst/>
          </a:prstGeom>
          <a:noFill/>
        </p:spPr>
        <p:txBody>
          <a:bodyPr wrap="square" rtlCol="0">
            <a:spAutoFit/>
          </a:bodyPr>
          <a:lstStyle/>
          <a:p>
            <a:r>
              <a:rPr lang="el-GR" dirty="0" smtClean="0"/>
              <a:t>Άραβες</a:t>
            </a:r>
            <a:endParaRPr lang="el-GR" dirty="0"/>
          </a:p>
        </p:txBody>
      </p:sp>
    </p:spTree>
    <p:extLst>
      <p:ext uri="{BB962C8B-B14F-4D97-AF65-F5344CB8AC3E}">
        <p14:creationId xmlns:p14="http://schemas.microsoft.com/office/powerpoint/2010/main" val="426148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Παράγοντες που ευνόησαν την Εικονομαχία</a:t>
            </a:r>
            <a:endParaRPr lang="en-GB" sz="3200" dirty="0"/>
          </a:p>
        </p:txBody>
      </p:sp>
      <p:sp>
        <p:nvSpPr>
          <p:cNvPr id="5" name="Content Placeholder 4"/>
          <p:cNvSpPr>
            <a:spLocks noGrp="1"/>
          </p:cNvSpPr>
          <p:nvPr>
            <p:ph idx="1"/>
          </p:nvPr>
        </p:nvSpPr>
        <p:spPr>
          <a:xfrm>
            <a:off x="575035" y="951722"/>
            <a:ext cx="11321592" cy="5637613"/>
          </a:xfrm>
        </p:spPr>
        <p:txBody>
          <a:bodyPr/>
          <a:lstStyle/>
          <a:p>
            <a:pPr marL="0" indent="0">
              <a:buNone/>
            </a:pPr>
            <a:endParaRPr lang="el-GR" dirty="0" smtClean="0"/>
          </a:p>
          <a:p>
            <a:pPr marL="0" indent="0">
              <a:lnSpc>
                <a:spcPct val="150000"/>
              </a:lnSpc>
              <a:buNone/>
            </a:pPr>
            <a:r>
              <a:rPr lang="el-GR" dirty="0" smtClean="0"/>
              <a:t>2. οι δεισιδαιμονίες και οι υπερβολές σχετικά με τη λατρεία των εικόνων</a:t>
            </a:r>
          </a:p>
          <a:p>
            <a:pPr marL="0" indent="0">
              <a:lnSpc>
                <a:spcPct val="150000"/>
              </a:lnSpc>
              <a:buNone/>
            </a:pPr>
            <a:r>
              <a:rPr lang="el-GR" dirty="0" smtClean="0"/>
              <a:t>3. η επιθυμία των </a:t>
            </a:r>
            <a:r>
              <a:rPr lang="el-GR" dirty="0" err="1" smtClean="0"/>
              <a:t>Ισαύρων</a:t>
            </a:r>
            <a:r>
              <a:rPr lang="el-GR" dirty="0" smtClean="0"/>
              <a:t> να περιορίσουν την επιρροή των μοναχών</a:t>
            </a:r>
          </a:p>
          <a:p>
            <a:pPr marL="0" indent="0">
              <a:lnSpc>
                <a:spcPct val="150000"/>
              </a:lnSpc>
              <a:buNone/>
            </a:pPr>
            <a:r>
              <a:rPr lang="el-GR" dirty="0" smtClean="0"/>
              <a:t>4. η ιδέα ότι οι ήττες των βυζαντινών στρατευμάτων οφείλονταν στη θεϊκή οργή για τη λατρεία των εικόνων</a:t>
            </a:r>
            <a:endParaRPr lang="en-GB" dirty="0"/>
          </a:p>
        </p:txBody>
      </p:sp>
    </p:spTree>
    <p:extLst>
      <p:ext uri="{BB962C8B-B14F-4D97-AF65-F5344CB8AC3E}">
        <p14:creationId xmlns:p14="http://schemas.microsoft.com/office/powerpoint/2010/main" val="173182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6755" y="339366"/>
            <a:ext cx="11321592" cy="6221690"/>
          </a:xfrm>
        </p:spPr>
        <p:txBody>
          <a:bodyPr/>
          <a:lstStyle/>
          <a:p>
            <a:pPr marL="0" indent="0">
              <a:lnSpc>
                <a:spcPct val="150000"/>
              </a:lnSpc>
              <a:buNone/>
            </a:pPr>
            <a:r>
              <a:rPr lang="el-GR" dirty="0" smtClean="0"/>
              <a:t>Οι εικόνες αναπληρώνουν τα είδωλα και άρα αυτοί που τις προσκυνούν είναι ειδωλολάτρες [...]. Όμως δεν πρέπει να προσκυνούμε κατασκευάσματα των ανθρώπινων χεριών και κάθε είδους ομοίωμα [...]. </a:t>
            </a:r>
          </a:p>
          <a:p>
            <a:pPr marL="0" indent="0" algn="r">
              <a:buNone/>
            </a:pPr>
            <a:r>
              <a:rPr lang="el-GR" i="1" dirty="0" smtClean="0"/>
              <a:t>Επιστολή του Λέοντος Γ΄ στον πάπα Γρηγόριο Β΄</a:t>
            </a:r>
          </a:p>
          <a:p>
            <a:pPr marL="0" indent="0">
              <a:buNone/>
            </a:pPr>
            <a:endParaRPr lang="el-GR" dirty="0"/>
          </a:p>
          <a:p>
            <a:pPr marL="0" indent="0">
              <a:lnSpc>
                <a:spcPct val="100000"/>
              </a:lnSpc>
              <a:buNone/>
            </a:pPr>
            <a:r>
              <a:rPr lang="el-GR" sz="2400" smtClean="0">
                <a:solidFill>
                  <a:srgbClr val="FF0000"/>
                </a:solidFill>
              </a:rPr>
              <a:t>Με ποιον από τους </a:t>
            </a:r>
            <a:r>
              <a:rPr lang="el-GR" sz="2400" dirty="0" smtClean="0">
                <a:solidFill>
                  <a:srgbClr val="FF0000"/>
                </a:solidFill>
              </a:rPr>
              <a:t>παράγοντες που οδήγησαν στην απαγόρευση των εικόνων, που αναφέρει το βιβλίο, συνδυάζονται τα </a:t>
            </a:r>
            <a:r>
              <a:rPr lang="el-GR" sz="2400" dirty="0">
                <a:solidFill>
                  <a:srgbClr val="FF0000"/>
                </a:solidFill>
              </a:rPr>
              <a:t>επιχειρήματα των εικονομάχων;</a:t>
            </a:r>
            <a:endParaRPr lang="en-GB" sz="2400" dirty="0">
              <a:solidFill>
                <a:srgbClr val="FF0000"/>
              </a:solidFill>
            </a:endParaRPr>
          </a:p>
        </p:txBody>
      </p:sp>
    </p:spTree>
    <p:extLst>
      <p:ext uri="{BB962C8B-B14F-4D97-AF65-F5344CB8AC3E}">
        <p14:creationId xmlns:p14="http://schemas.microsoft.com/office/powerpoint/2010/main" val="65489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21" y="1847462"/>
            <a:ext cx="7090521" cy="36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6442416" y="2537925"/>
            <a:ext cx="2939142" cy="11103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πρώτη φάση Εικονομαχίας (726-787)</a:t>
            </a:r>
            <a:endParaRPr lang="en-GB" sz="3200" dirty="0"/>
          </a:p>
        </p:txBody>
      </p:sp>
      <p:sp>
        <p:nvSpPr>
          <p:cNvPr id="5" name="Content Placeholder 4"/>
          <p:cNvSpPr>
            <a:spLocks noGrp="1"/>
          </p:cNvSpPr>
          <p:nvPr>
            <p:ph idx="1"/>
          </p:nvPr>
        </p:nvSpPr>
        <p:spPr>
          <a:xfrm>
            <a:off x="345233" y="897758"/>
            <a:ext cx="11644603" cy="5708315"/>
          </a:xfrm>
        </p:spPr>
        <p:txBody>
          <a:bodyPr>
            <a:normAutofit/>
          </a:bodyPr>
          <a:lstStyle/>
          <a:p>
            <a:pPr marL="0" indent="0">
              <a:buNone/>
            </a:pPr>
            <a:r>
              <a:rPr lang="el-GR" dirty="0" smtClean="0"/>
              <a:t>Λέων Γ ́ </a:t>
            </a:r>
          </a:p>
          <a:p>
            <a:r>
              <a:rPr lang="el-GR" dirty="0" smtClean="0"/>
              <a:t>απομάκρυνση της εικόνας του Χριστού από την Χαλκή Πύλη της </a:t>
            </a:r>
            <a:r>
              <a:rPr lang="el-GR" dirty="0" err="1" smtClean="0"/>
              <a:t>Κων</a:t>
            </a:r>
            <a:r>
              <a:rPr lang="el-GR" dirty="0" smtClean="0"/>
              <a:t>/</a:t>
            </a:r>
            <a:r>
              <a:rPr lang="el-GR" dirty="0" err="1" smtClean="0"/>
              <a:t>πολης</a:t>
            </a:r>
            <a:endParaRPr lang="el-GR" dirty="0" smtClean="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r>
              <a:rPr lang="el-GR" dirty="0" smtClean="0"/>
              <a:t>730 μ.Χ.: πρώτο αυτοκρατορικό διάταγμα κατά της λατρείας των εικόνων </a:t>
            </a:r>
          </a:p>
          <a:p>
            <a:r>
              <a:rPr lang="el-GR" dirty="0" smtClean="0"/>
              <a:t>τιμωρίες κατά των εικονόφιλων: εξορίες, φυλακίσεις, δημεύσεις περιουσιών</a:t>
            </a:r>
          </a:p>
        </p:txBody>
      </p:sp>
    </p:spTree>
    <p:extLst>
      <p:ext uri="{BB962C8B-B14F-4D97-AF65-F5344CB8AC3E}">
        <p14:creationId xmlns:p14="http://schemas.microsoft.com/office/powerpoint/2010/main" val="323827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πρώτη φάση Εικονομαχίας (726-787)</a:t>
            </a:r>
            <a:endParaRPr lang="en-GB" sz="3200" dirty="0"/>
          </a:p>
        </p:txBody>
      </p:sp>
      <p:sp>
        <p:nvSpPr>
          <p:cNvPr id="5" name="Content Placeholder 4"/>
          <p:cNvSpPr>
            <a:spLocks noGrp="1"/>
          </p:cNvSpPr>
          <p:nvPr>
            <p:ph idx="1"/>
          </p:nvPr>
        </p:nvSpPr>
        <p:spPr>
          <a:xfrm>
            <a:off x="379092" y="907088"/>
            <a:ext cx="11545430" cy="5698985"/>
          </a:xfrm>
        </p:spPr>
        <p:txBody>
          <a:bodyPr>
            <a:normAutofit/>
          </a:bodyPr>
          <a:lstStyle/>
          <a:p>
            <a:pPr marL="0" indent="0">
              <a:buNone/>
            </a:pPr>
            <a:r>
              <a:rPr lang="el-GR" b="1" dirty="0" smtClean="0"/>
              <a:t>Ιωάννης Δαμασκηνός</a:t>
            </a:r>
            <a:r>
              <a:rPr lang="el-GR" dirty="0" smtClean="0"/>
              <a:t>: θεολόγος, </a:t>
            </a:r>
          </a:p>
          <a:p>
            <a:pPr marL="0" indent="0">
              <a:buNone/>
            </a:pPr>
            <a:r>
              <a:rPr lang="el-GR" dirty="0" smtClean="0"/>
              <a:t>υποστηρικτής εικονολατρών</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Κωνσταντίνος Ε ́ - σκληρά μέτρα κατά των εικονολατρών:</a:t>
            </a:r>
          </a:p>
          <a:p>
            <a:r>
              <a:rPr lang="el-GR" dirty="0" smtClean="0"/>
              <a:t>τρομοκράτηση μοναχών</a:t>
            </a:r>
          </a:p>
          <a:p>
            <a:r>
              <a:rPr lang="el-GR" dirty="0" smtClean="0"/>
              <a:t>καταστροφή μονών</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369" y="1112773"/>
            <a:ext cx="5905500" cy="364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26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4524"/>
            <a:ext cx="10515600" cy="669304"/>
          </a:xfrm>
        </p:spPr>
        <p:txBody>
          <a:bodyPr>
            <a:normAutofit/>
          </a:bodyPr>
          <a:lstStyle/>
          <a:p>
            <a:pPr algn="ctr"/>
            <a:r>
              <a:rPr lang="el-GR" sz="3200" dirty="0" smtClean="0"/>
              <a:t>πρώτη φάση Εικονομαχίας (726-787)</a:t>
            </a:r>
            <a:endParaRPr lang="en-GB" sz="3200" dirty="0"/>
          </a:p>
        </p:txBody>
      </p:sp>
      <p:sp>
        <p:nvSpPr>
          <p:cNvPr id="5" name="Content Placeholder 4"/>
          <p:cNvSpPr>
            <a:spLocks noGrp="1"/>
          </p:cNvSpPr>
          <p:nvPr>
            <p:ph idx="1"/>
          </p:nvPr>
        </p:nvSpPr>
        <p:spPr>
          <a:xfrm>
            <a:off x="575035" y="1112362"/>
            <a:ext cx="11321592" cy="5476973"/>
          </a:xfrm>
        </p:spPr>
        <p:txBody>
          <a:bodyPr/>
          <a:lstStyle/>
          <a:p>
            <a:pPr marL="0" indent="0">
              <a:buNone/>
            </a:pPr>
            <a:r>
              <a:rPr lang="el-GR" dirty="0" smtClean="0"/>
              <a:t>Ειρήνη Αθηναία - Ζ ́ Οικουμενική Σύνοδος (787, Νίκαια):</a:t>
            </a:r>
          </a:p>
          <a:p>
            <a:r>
              <a:rPr lang="el-GR" dirty="0" smtClean="0"/>
              <a:t>τερμάτισε την α ́ φάση της Εικονομαχίας</a:t>
            </a:r>
          </a:p>
          <a:p>
            <a:r>
              <a:rPr lang="el-GR" dirty="0" smtClean="0"/>
              <a:t>αποκατάσταση των εικόνων = </a:t>
            </a:r>
            <a:r>
              <a:rPr lang="el-GR" dirty="0"/>
              <a:t>τ</a:t>
            </a:r>
            <a:r>
              <a:rPr lang="el-GR" dirty="0" smtClean="0"/>
              <a:t>ιμητική προσκύνηση</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217" y="2612571"/>
            <a:ext cx="3571875" cy="389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25347" y="4264090"/>
            <a:ext cx="3377682" cy="646331"/>
          </a:xfrm>
          <a:prstGeom prst="rect">
            <a:avLst/>
          </a:prstGeom>
          <a:noFill/>
        </p:spPr>
        <p:txBody>
          <a:bodyPr wrap="square" rtlCol="0">
            <a:spAutoFit/>
          </a:bodyPr>
          <a:lstStyle/>
          <a:p>
            <a:pPr algn="r"/>
            <a:r>
              <a:rPr lang="el-GR" dirty="0" smtClean="0"/>
              <a:t>Αυτοκράτειρα, Ειρήνη Αθηναία</a:t>
            </a:r>
          </a:p>
          <a:p>
            <a:pPr algn="r"/>
            <a:r>
              <a:rPr lang="el-GR" dirty="0" smtClean="0"/>
              <a:t>780-790 και 797-802</a:t>
            </a:r>
            <a:endParaRPr lang="el-GR" dirty="0"/>
          </a:p>
        </p:txBody>
      </p:sp>
    </p:spTree>
    <p:extLst>
      <p:ext uri="{BB962C8B-B14F-4D97-AF65-F5344CB8AC3E}">
        <p14:creationId xmlns:p14="http://schemas.microsoft.com/office/powerpoint/2010/main" val="1479202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974</Words>
  <Application>Microsoft Office PowerPoint</Application>
  <PresentationFormat>Custom</PresentationFormat>
  <Paragraphs>149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Εικονομαχία</vt:lpstr>
      <vt:lpstr>Πρωτεργάτες της εικονομαχικής κίνησης</vt:lpstr>
      <vt:lpstr>Πρωτεργάτες της εικονομαχικής κίνησης</vt:lpstr>
      <vt:lpstr>Παράγοντες που ευνόησαν την Εικονομαχία</vt:lpstr>
      <vt:lpstr>Παράγοντες που ευνόησαν την Εικονομαχία</vt:lpstr>
      <vt:lpstr>PowerPoint Presentation</vt:lpstr>
      <vt:lpstr>πρώτη φάση Εικονομαχίας (726-787)</vt:lpstr>
      <vt:lpstr>πρώτη φάση Εικονομαχίας (726-787)</vt:lpstr>
      <vt:lpstr>πρώτη φάση Εικονομαχίας (726-787)</vt:lpstr>
      <vt:lpstr>PowerPoint Presentation</vt:lpstr>
      <vt:lpstr>PowerPoint Presentation</vt:lpstr>
      <vt:lpstr>PowerPoint Presentation</vt:lpstr>
      <vt:lpstr>δεύτερη φάση εικονομαχίας (815-843)</vt:lpstr>
      <vt:lpstr>PowerPoint Presentation</vt:lpstr>
      <vt:lpstr>PowerPoint Presentation</vt:lpstr>
      <vt:lpstr>σημασία της νίκης των εικονολατρών</vt:lpstr>
      <vt:lpstr>Συνέπειες της εικονομαχίας</vt:lpstr>
      <vt:lpstr>Χρονολογικός πίνακας</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Εικονομαχία</dc:title>
  <dc:creator>yannis</dc:creator>
  <cp:lastModifiedBy>Yannis Sygkelos</cp:lastModifiedBy>
  <cp:revision>28</cp:revision>
  <dcterms:created xsi:type="dcterms:W3CDTF">2022-12-26T10:39:20Z</dcterms:created>
  <dcterms:modified xsi:type="dcterms:W3CDTF">2026-02-18T18:23:13Z</dcterms:modified>
</cp:coreProperties>
</file>