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5" r:id="rId6"/>
    <p:sldId id="273" r:id="rId7"/>
    <p:sldId id="259" r:id="rId8"/>
    <p:sldId id="277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2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82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9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9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19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4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3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7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7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F520-4C39-442E-A7D0-86219789C1F5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E3172-E300-4733-B821-613892F96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Μιχαήλ Γ ́</a:t>
            </a:r>
            <a:r>
              <a:rPr lang="en-GB" sz="3200" dirty="0"/>
              <a:t>(</a:t>
            </a:r>
            <a:r>
              <a:rPr lang="el-GR" sz="3200" dirty="0" smtClean="0"/>
              <a:t>842-867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2" y="1548882"/>
            <a:ext cx="3172409" cy="32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191" y="4926563"/>
            <a:ext cx="315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Μιχαήλ Γ ο μέθυσος (842-867)</a:t>
            </a:r>
            <a:endParaRPr lang="el-GR" dirty="0"/>
          </a:p>
        </p:txBody>
      </p:sp>
      <p:pic>
        <p:nvPicPr>
          <p:cNvPr id="1030" name="Picture 6" descr="Η Θεοδώρα στο ''Μηνολόγιο'' του Βασιλείου Β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60" y="1073021"/>
            <a:ext cx="4270374" cy="27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62660" y="2064012"/>
            <a:ext cx="278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Θεοδώρα (842-856)</a:t>
            </a:r>
          </a:p>
          <a:p>
            <a:r>
              <a:rPr lang="el-GR" dirty="0" smtClean="0"/>
              <a:t>αντιβασίλισσα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346441" y="4511064"/>
            <a:ext cx="571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Καίσαρ Βάρδας (856-866) </a:t>
            </a:r>
          </a:p>
          <a:p>
            <a:r>
              <a:rPr lang="el-GR" sz="2000" dirty="0" smtClean="0"/>
              <a:t>διευθυντής κρατικών υποθέσεων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392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Ακριτικά τραγούδια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>
            <a:normAutofit/>
          </a:bodyPr>
          <a:lstStyle/>
          <a:p>
            <a:r>
              <a:rPr lang="el-GR" dirty="0" smtClean="0"/>
              <a:t>από ανώνυμους τραγουδοποιούς</a:t>
            </a:r>
          </a:p>
          <a:p>
            <a:r>
              <a:rPr lang="el-GR" dirty="0" smtClean="0"/>
              <a:t>εξυμνούσαν τα κατορθώματα των ακριτών (των στρατιωτών που φύλαγαν τα άκρα, δηλαδή τα σύνορα του Βυζαντίου)</a:t>
            </a:r>
          </a:p>
          <a:p>
            <a:r>
              <a:rPr lang="el-GR" dirty="0" smtClean="0"/>
              <a:t>Τα σημαντικότερα:</a:t>
            </a:r>
          </a:p>
          <a:p>
            <a:pPr marL="0" indent="0">
              <a:buNone/>
            </a:pPr>
            <a:r>
              <a:rPr lang="el-GR" dirty="0" smtClean="0"/>
              <a:t>1. Το έπος του Διγενή Ακρίτα, </a:t>
            </a:r>
          </a:p>
          <a:p>
            <a:pPr marL="0" indent="0">
              <a:buNone/>
            </a:pPr>
            <a:r>
              <a:rPr lang="el-GR" dirty="0" smtClean="0"/>
              <a:t>2. Το άσμα του Αρμούρη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πηγή για τα ακριτικά τραγούδια: Αρέθας (επίσκοπος </a:t>
            </a:r>
            <a:r>
              <a:rPr lang="el-GR" dirty="0"/>
              <a:t>Καισάρειας και σπουδαίος </a:t>
            </a:r>
            <a:r>
              <a:rPr lang="el-GR" dirty="0" smtClean="0"/>
              <a:t>λόγιος)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2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 smtClean="0"/>
              <a:t>Νεοελληνική Λογοτεχνία</a:t>
            </a:r>
            <a:br>
              <a:rPr lang="el-GR" sz="3200" dirty="0" smtClean="0"/>
            </a:b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α. δημώδης ή λαϊκότροπη: ακριτικά</a:t>
            </a:r>
            <a:r>
              <a:rPr lang="el-GR" dirty="0"/>
              <a:t> </a:t>
            </a:r>
            <a:r>
              <a:rPr lang="el-GR" dirty="0" smtClean="0"/>
              <a:t>τραγούδια που ψάλλονταν από περιπλανώμενους τραγουδιστές στις επαρχίες της Μ. Ασίας </a:t>
            </a:r>
          </a:p>
          <a:p>
            <a:pPr marL="0" indent="0">
              <a:buNone/>
            </a:pPr>
            <a:r>
              <a:rPr lang="el-GR" dirty="0" smtClean="0"/>
              <a:t>β. λόγια γραμματεία: έργα από λόγιους, δηλαδή </a:t>
            </a:r>
            <a:r>
              <a:rPr lang="el-GR" dirty="0" smtClean="0"/>
              <a:t>μορφωμένους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sz="3200" b="1" dirty="0">
                <a:solidFill>
                  <a:srgbClr val="FF0000"/>
                </a:solidFill>
              </a:rPr>
              <a:t>Ποιοι υπήρξαν οι Ακρίτες; Γιατί η συμβολή τους στην άμυνα του κράτους ήταν πολύτιμη</a:t>
            </a:r>
            <a:r>
              <a:rPr lang="el-GR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4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34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93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8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31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74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Μιχαήλ Γ ́</a:t>
            </a:r>
            <a:r>
              <a:rPr lang="en-GB" sz="3200" dirty="0"/>
              <a:t>(</a:t>
            </a:r>
            <a:r>
              <a:rPr lang="el-GR" sz="3200" dirty="0" smtClean="0"/>
              <a:t>842-867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6" y="1268963"/>
            <a:ext cx="9414588" cy="515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76865" y="1987419"/>
            <a:ext cx="4711959" cy="156754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01604" y="2170140"/>
            <a:ext cx="153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Αμόριον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2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843: τέλος εικονομαχίας, η βυζαντινή κυβέρνηση ασχολήθηκε με </a:t>
            </a:r>
          </a:p>
          <a:p>
            <a:r>
              <a:rPr lang="el-GR" dirty="0" smtClean="0"/>
              <a:t>την άμυνα κατά Αράβων.</a:t>
            </a:r>
          </a:p>
          <a:p>
            <a:r>
              <a:rPr lang="el-GR" dirty="0" smtClean="0"/>
              <a:t>τα έργα του πολιτισμού.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855-866: ο </a:t>
            </a:r>
            <a:r>
              <a:rPr lang="el-GR" dirty="0" err="1" smtClean="0"/>
              <a:t>καίσαρ</a:t>
            </a:r>
            <a:r>
              <a:rPr lang="el-GR" dirty="0" smtClean="0"/>
              <a:t> Βάρδας διευθύνει τις κρατικές υποθέσεις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Ίδρυση της σχολής της Μαγναύρας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r>
              <a:rPr lang="el-GR" dirty="0" smtClean="0"/>
              <a:t>με πρωτοβουλία του καίσαρα Βάρδα.</a:t>
            </a:r>
          </a:p>
          <a:p>
            <a:r>
              <a:rPr lang="el-GR" dirty="0" smtClean="0"/>
              <a:t>Διεύθυνση: Λέων ο Φιλόσοφος ή Μαθηματικός </a:t>
            </a:r>
          </a:p>
          <a:p>
            <a:pPr marL="0" indent="0">
              <a:buNone/>
            </a:pPr>
            <a:r>
              <a:rPr lang="el-GR" dirty="0" smtClean="0"/>
              <a:t>Σχολές: </a:t>
            </a:r>
          </a:p>
          <a:p>
            <a:pPr marL="0" indent="0">
              <a:buNone/>
            </a:pPr>
            <a:r>
              <a:rPr lang="el-GR" dirty="0" smtClean="0"/>
              <a:t>Φιλοσοφίας, </a:t>
            </a:r>
          </a:p>
          <a:p>
            <a:pPr marL="0" indent="0">
              <a:buNone/>
            </a:pPr>
            <a:r>
              <a:rPr lang="el-GR" dirty="0" smtClean="0"/>
              <a:t>Γεωμετρίας, </a:t>
            </a:r>
          </a:p>
          <a:p>
            <a:pPr marL="0" indent="0">
              <a:buNone/>
            </a:pPr>
            <a:r>
              <a:rPr lang="el-GR" dirty="0" smtClean="0"/>
              <a:t>Αστρονομίας, </a:t>
            </a:r>
          </a:p>
          <a:p>
            <a:pPr marL="0" indent="0">
              <a:buNone/>
            </a:pPr>
            <a:r>
              <a:rPr lang="el-GR" dirty="0" smtClean="0"/>
              <a:t>Γραμματικής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1091682"/>
            <a:ext cx="3928188" cy="520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99" y="620243"/>
            <a:ext cx="762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0767" y="5934269"/>
            <a:ext cx="752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Φανταστική αποκατάσταση του κτιρίου της συγκλήτου </a:t>
            </a:r>
            <a:r>
              <a:rPr lang="el-GR" dirty="0" smtClean="0"/>
              <a:t>στο </a:t>
            </a:r>
            <a:r>
              <a:rPr lang="el-GR" dirty="0"/>
              <a:t>συγκρότημα του Μεγάλου Παλατίου. Το κτίριο αυτό έχει ταυτιστεί με τη </a:t>
            </a:r>
            <a:r>
              <a:rPr lang="el-GR" dirty="0" smtClean="0"/>
              <a:t>Μαγναύρα.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38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433634"/>
            <a:ext cx="11189616" cy="61179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l-GR" dirty="0" smtClean="0"/>
              <a:t>Ο Λέων, καθώς σχόλαζε, εξαιτίας της καθαίρεσης του [από το αξίωμα του μητροπολίτη Θεσσαλονίκης], διεύθυνε τη σχολή της Μαγναύρας. Ο μαθητής του Θεόδωρος ήταν επικεφαλής του τμήματος της γεωμετρίας, ο </a:t>
            </a:r>
            <a:r>
              <a:rPr lang="el-GR" dirty="0" err="1" smtClean="0"/>
              <a:t>Θεοδήγιος</a:t>
            </a:r>
            <a:r>
              <a:rPr lang="el-GR" dirty="0" smtClean="0"/>
              <a:t> της αστρονομίας, και ο </a:t>
            </a:r>
            <a:r>
              <a:rPr lang="el-GR" dirty="0" err="1" smtClean="0"/>
              <a:t>Κομητάς</a:t>
            </a:r>
            <a:r>
              <a:rPr lang="el-GR" dirty="0" smtClean="0"/>
              <a:t> της γραμματικής, που διδάσκει πώς μιλιούνται σωστά τα ελληνικά. Ο Βάρδας τους έδινε γενναιόδωρες χορηγίες, για να καλύπτουν τις ανάγκες τους και, επειδή αγαπούσε τη γνώση, τους επισκεπτόταν συχνά, ενθαρρύνοντας τις κλίσεις των φοιτητών τους: μέσα σε λίγα χρόνια έδωσε φτερά στην επιστήμη, που σημείωσε αλματώδη πρόοδο.</a:t>
            </a:r>
          </a:p>
          <a:p>
            <a:pPr marL="0" indent="0" algn="r">
              <a:buNone/>
            </a:pPr>
            <a:r>
              <a:rPr lang="el-GR" sz="2400" i="1" dirty="0" smtClean="0"/>
              <a:t>Συνεχιστές Θεοφάνη, 4ο βιβλίο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Από ποια τμήματα αποτελούνταν η σχολή της Μαγναύρας; 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l-GR" dirty="0" smtClean="0">
                <a:solidFill>
                  <a:srgbClr val="FF0000"/>
                </a:solidFill>
              </a:rPr>
              <a:t>οια πρόσωπα συνέβαλαν στην επιτυχία της;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Ποια μέτρα του ιδρυτή της σχολής, Βάρδα, συνέβαλαν στην επιτυχία της;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Πατριάρχης Φώτιος [858-867 και 877-886] 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953312"/>
            <a:ext cx="11189616" cy="5598318"/>
          </a:xfrm>
        </p:spPr>
        <p:txBody>
          <a:bodyPr>
            <a:normAutofit/>
          </a:bodyPr>
          <a:lstStyle/>
          <a:p>
            <a:r>
              <a:rPr lang="el-GR" dirty="0" smtClean="0"/>
              <a:t>μαζί με άλλους λόγιους συλλέγει, μελετά και </a:t>
            </a:r>
            <a:r>
              <a:rPr lang="el-GR" dirty="0" err="1"/>
              <a:t>αντι</a:t>
            </a:r>
            <a:r>
              <a:rPr lang="en-GB" dirty="0"/>
              <a:t>-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γράφει χειρόγραφα με έργα </a:t>
            </a:r>
            <a:r>
              <a:rPr lang="en-GB" dirty="0" smtClean="0"/>
              <a:t> </a:t>
            </a:r>
            <a:r>
              <a:rPr lang="el-GR" dirty="0" smtClean="0"/>
              <a:t>της αρχαίας </a:t>
            </a:r>
            <a:r>
              <a:rPr lang="el-GR" dirty="0"/>
              <a:t>γραμματείας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l-GR" dirty="0" smtClean="0"/>
              <a:t>Έργα: </a:t>
            </a:r>
          </a:p>
          <a:p>
            <a:r>
              <a:rPr lang="el-GR" dirty="0" smtClean="0"/>
              <a:t>Μυριόβιβλος</a:t>
            </a:r>
            <a:r>
              <a:rPr lang="el-GR" dirty="0"/>
              <a:t> </a:t>
            </a:r>
            <a:r>
              <a:rPr lang="el-GR" dirty="0" smtClean="0"/>
              <a:t>ή Βιβλιοθήκη</a:t>
            </a:r>
          </a:p>
          <a:p>
            <a:pPr marL="0" indent="0">
              <a:buNone/>
            </a:pPr>
            <a:r>
              <a:rPr lang="el-GR" dirty="0" smtClean="0"/>
              <a:t>(περίπου 300 δοκίμια πάνω σε αρχαία βιβλία)</a:t>
            </a:r>
          </a:p>
          <a:p>
            <a:r>
              <a:rPr lang="el-GR" dirty="0" smtClean="0"/>
              <a:t>λεξικό, </a:t>
            </a:r>
          </a:p>
          <a:p>
            <a:r>
              <a:rPr lang="el-GR" dirty="0" smtClean="0"/>
              <a:t>ομιλίες, </a:t>
            </a:r>
          </a:p>
          <a:p>
            <a:r>
              <a:rPr lang="el-GR" dirty="0" smtClean="0"/>
              <a:t>θεολογικά έργα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Υπό την ηγεσία του έγινε ο εκχριστιανισμός των Σλάβων.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879" y="1037846"/>
            <a:ext cx="31432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755" y="1197204"/>
            <a:ext cx="11189616" cy="5354425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3200" b="1" dirty="0" smtClean="0">
                <a:solidFill>
                  <a:srgbClr val="FF0000"/>
                </a:solidFill>
              </a:rPr>
              <a:t>Ποιος </a:t>
            </a:r>
            <a:r>
              <a:rPr lang="el-GR" sz="3200" b="1" dirty="0">
                <a:solidFill>
                  <a:srgbClr val="FF0000"/>
                </a:solidFill>
              </a:rPr>
              <a:t>ήταν ο Φώτιος και ποιο υπήρξε το έργο του; </a:t>
            </a:r>
            <a:endParaRPr lang="en-GB" sz="32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70701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Άραβες και επική ποίηση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934" y="954013"/>
            <a:ext cx="11189616" cy="5354425"/>
          </a:xfrm>
        </p:spPr>
        <p:txBody>
          <a:bodyPr/>
          <a:lstStyle/>
          <a:p>
            <a:r>
              <a:rPr lang="el-GR" dirty="0" smtClean="0"/>
              <a:t>838: άλωση Αμορίου (πατρίδας της άρχουσας δυναστείας)</a:t>
            </a:r>
          </a:p>
          <a:p>
            <a:r>
              <a:rPr lang="el-GR" dirty="0" smtClean="0"/>
              <a:t>Θεόφιλος: απόπειρα γενικής συμμαχίας κατά του Ισλάμ από χριστιανούς Ανατολής και Δύσης</a:t>
            </a:r>
          </a:p>
          <a:p>
            <a:r>
              <a:rPr lang="el-GR" dirty="0" smtClean="0"/>
              <a:t>859: ο Βυζαντινός στρατός πέρασε τον Ευφράτη</a:t>
            </a:r>
          </a:p>
          <a:p>
            <a:r>
              <a:rPr lang="el-GR" dirty="0" smtClean="0"/>
              <a:t>863: ο Βυζαντινός στρατός νίκησε τον εμίρη της </a:t>
            </a:r>
            <a:r>
              <a:rPr lang="el-GR" dirty="0" err="1" smtClean="0"/>
              <a:t>Μελιτηνής</a:t>
            </a:r>
            <a:endParaRPr lang="el-GR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6" t="24366" r="-1212" b="-24366"/>
          <a:stretch/>
        </p:blipFill>
        <p:spPr bwMode="auto">
          <a:xfrm>
            <a:off x="6686955" y="3511684"/>
            <a:ext cx="4439055" cy="383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8906483" y="2723745"/>
            <a:ext cx="2027406" cy="17607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99388" y="2217906"/>
            <a:ext cx="11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Μελιτηνή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5" y="3511684"/>
            <a:ext cx="4439021" cy="297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707936" y="4688732"/>
            <a:ext cx="2632549" cy="2204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3557" y="4299785"/>
            <a:ext cx="154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Ευφράτης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8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459</Words>
  <Application>Microsoft Office PowerPoint</Application>
  <PresentationFormat>Custom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Μιχαήλ Γ ́(842-867)</vt:lpstr>
      <vt:lpstr>Μιχαήλ Γ ́(842-867)</vt:lpstr>
      <vt:lpstr>PowerPoint Presentation</vt:lpstr>
      <vt:lpstr>Ίδρυση της σχολής της Μαγναύρας</vt:lpstr>
      <vt:lpstr>PowerPoint Presentation</vt:lpstr>
      <vt:lpstr>PowerPoint Presentation</vt:lpstr>
      <vt:lpstr>Πατριάρχης Φώτιος [858-867 και 877-886] </vt:lpstr>
      <vt:lpstr>PowerPoint Presentation</vt:lpstr>
      <vt:lpstr>Άραβες και επική ποίηση</vt:lpstr>
      <vt:lpstr>Ακριτικά τραγούδια</vt:lpstr>
      <vt:lpstr>Νεοελληνική Λογοτεχνία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</dc:creator>
  <cp:lastModifiedBy>Yannis Sygkelos</cp:lastModifiedBy>
  <cp:revision>24</cp:revision>
  <dcterms:created xsi:type="dcterms:W3CDTF">2022-12-26T11:50:08Z</dcterms:created>
  <dcterms:modified xsi:type="dcterms:W3CDTF">2026-03-10T17:48:01Z</dcterms:modified>
</cp:coreProperties>
</file>