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71" r:id="rId6"/>
    <p:sldId id="273" r:id="rId7"/>
    <p:sldId id="264" r:id="rId8"/>
    <p:sldId id="259" r:id="rId9"/>
    <p:sldId id="260" r:id="rId10"/>
    <p:sldId id="262" r:id="rId11"/>
    <p:sldId id="274" r:id="rId12"/>
    <p:sldId id="261" r:id="rId13"/>
    <p:sldId id="275" r:id="rId14"/>
    <p:sldId id="265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821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3A59-5D6B-4691-8889-50F2B33402C2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9B8C-9882-4F1A-98EA-EBADA00349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6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3A59-5D6B-4691-8889-50F2B33402C2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9B8C-9882-4F1A-98EA-EBADA00349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59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3A59-5D6B-4691-8889-50F2B33402C2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9B8C-9882-4F1A-98EA-EBADA00349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01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3A59-5D6B-4691-8889-50F2B33402C2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9B8C-9882-4F1A-98EA-EBADA00349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42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3A59-5D6B-4691-8889-50F2B33402C2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9B8C-9882-4F1A-98EA-EBADA00349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31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3A59-5D6B-4691-8889-50F2B33402C2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9B8C-9882-4F1A-98EA-EBADA00349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16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3A59-5D6B-4691-8889-50F2B33402C2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9B8C-9882-4F1A-98EA-EBADA00349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64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3A59-5D6B-4691-8889-50F2B33402C2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9B8C-9882-4F1A-98EA-EBADA00349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74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3A59-5D6B-4691-8889-50F2B33402C2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9B8C-9882-4F1A-98EA-EBADA00349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81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3A59-5D6B-4691-8889-50F2B33402C2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9B8C-9882-4F1A-98EA-EBADA00349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12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3A59-5D6B-4691-8889-50F2B33402C2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9B8C-9882-4F1A-98EA-EBADA00349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31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E3A59-5D6B-4691-8889-50F2B33402C2}" type="datetimeFigureOut">
              <a:rPr lang="en-GB" smtClean="0"/>
              <a:t>03/12/2025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09B8C-9882-4F1A-98EA-EBADA00349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79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84" y="300951"/>
            <a:ext cx="4046272" cy="52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481" y="5749207"/>
            <a:ext cx="383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Νικηφόρος Φωκάς  963-969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77" y="320262"/>
            <a:ext cx="3570052" cy="51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4179" y="5713540"/>
            <a:ext cx="383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Ιωάννης Τζιμισκής  969-976</a:t>
            </a:r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608" y="421190"/>
            <a:ext cx="3567247" cy="502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39329" y="5865940"/>
            <a:ext cx="3832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Βασίλειος Β 976-1025</a:t>
            </a:r>
          </a:p>
          <a:p>
            <a:pPr algn="ctr"/>
            <a:r>
              <a:rPr lang="el-GR" dirty="0" smtClean="0"/>
              <a:t>Βουλγαροκτόνος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2344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41403"/>
            <a:ext cx="10515600" cy="801278"/>
          </a:xfrm>
        </p:spPr>
        <p:txBody>
          <a:bodyPr>
            <a:normAutofit/>
          </a:bodyPr>
          <a:lstStyle/>
          <a:p>
            <a:pPr algn="ctr"/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1085" y="1140642"/>
            <a:ext cx="11557261" cy="542041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https://users.sch.gr/ipap/Ellinikos_Politismos/Istoria-b/askisis/map-1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7" y="499621"/>
            <a:ext cx="11076494" cy="60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4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41403"/>
            <a:ext cx="10515600" cy="801278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Αγώνες με τους Βουλγάρους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1085" y="933856"/>
            <a:ext cx="11557261" cy="562720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η Βουλγαρία οργανώνεται σε δύο θέματα</a:t>
            </a:r>
          </a:p>
          <a:p>
            <a:r>
              <a:rPr lang="el-GR" dirty="0" smtClean="0"/>
              <a:t>σύνορα Βυζαντίου προς βορρά = ο ποταμός Δούναβης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34" y="1917372"/>
            <a:ext cx="6991350" cy="430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0297" y="3883843"/>
            <a:ext cx="4194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Επιστροφή των τυφλωμένων Βουλγάρων και θάνατος του Σαμουήλ, μικρογραφία από το χρονικό του </a:t>
            </a:r>
            <a:r>
              <a:rPr lang="el-GR" dirty="0" err="1" smtClean="0"/>
              <a:t>Μανασή</a:t>
            </a:r>
            <a:r>
              <a:rPr lang="el-GR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5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961" y="235670"/>
            <a:ext cx="10209229" cy="5674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0527" y="5986020"/>
            <a:ext cx="6259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Το Βυζαντινό Κράτος επί Βασιλείου Β΄ (976 – 1025)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4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904723"/>
              </p:ext>
            </p:extLst>
          </p:nvPr>
        </p:nvGraphicFramePr>
        <p:xfrm>
          <a:off x="1215955" y="807397"/>
          <a:ext cx="9824937" cy="5400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3068"/>
                <a:gridCol w="7721869"/>
              </a:tblGrid>
              <a:tr h="54954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l-G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endParaRPr lang="el-G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116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l-GR" sz="2400" dirty="0" smtClean="0">
                          <a:effectLst/>
                        </a:rPr>
                        <a:t>Α.</a:t>
                      </a:r>
                      <a:r>
                        <a:rPr lang="el-GR" sz="2400" baseline="0" dirty="0" smtClean="0">
                          <a:effectLst/>
                        </a:rPr>
                        <a:t> </a:t>
                      </a:r>
                      <a:r>
                        <a:rPr lang="el-GR" sz="2400" dirty="0" smtClean="0">
                          <a:effectLst/>
                        </a:rPr>
                        <a:t>Συμεών</a:t>
                      </a:r>
                      <a:endParaRPr lang="el-G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l-GR" sz="2400" dirty="0" smtClean="0">
                          <a:effectLst/>
                        </a:rPr>
                        <a:t>1. συνήψε </a:t>
                      </a:r>
                      <a:r>
                        <a:rPr lang="el-GR" sz="2400" dirty="0">
                          <a:effectLst/>
                        </a:rPr>
                        <a:t>με το Βυζάντιο συνθήκη ειρήνης</a:t>
                      </a:r>
                      <a:endParaRPr lang="el-G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u="none" strike="noStrike" dirty="0">
                          <a:effectLst/>
                        </a:rPr>
                        <a:t> </a:t>
                      </a:r>
                      <a:r>
                        <a:rPr lang="el-GR" sz="2400" u="none" strike="noStrike" dirty="0" smtClean="0">
                          <a:effectLst/>
                        </a:rPr>
                        <a:t>Β.</a:t>
                      </a:r>
                      <a:r>
                        <a:rPr lang="el-GR" sz="2400" u="none" strike="noStrike" baseline="0" dirty="0" smtClean="0">
                          <a:effectLst/>
                        </a:rPr>
                        <a:t> </a:t>
                      </a:r>
                      <a:r>
                        <a:rPr lang="el-GR" sz="2400" dirty="0" smtClean="0">
                          <a:effectLst/>
                        </a:rPr>
                        <a:t>Πέτρος</a:t>
                      </a:r>
                      <a:endParaRPr lang="el-GR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l-GR" sz="2400" dirty="0" smtClean="0">
                          <a:effectLst/>
                        </a:rPr>
                        <a:t>2. οραματιζόταν </a:t>
                      </a:r>
                      <a:r>
                        <a:rPr lang="el-GR" sz="2400" dirty="0">
                          <a:effectLst/>
                        </a:rPr>
                        <a:t>μια βουλγαροβυζαντινή </a:t>
                      </a:r>
                      <a:r>
                        <a:rPr lang="el-GR" sz="2400" dirty="0" smtClean="0">
                          <a:effectLst/>
                        </a:rPr>
                        <a:t>αυτοκρατορία</a:t>
                      </a:r>
                      <a:endParaRPr lang="el-G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6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u="none" strike="noStrike" dirty="0">
                          <a:effectLst/>
                        </a:rPr>
                        <a:t> </a:t>
                      </a:r>
                      <a:r>
                        <a:rPr lang="el-GR" sz="2400" u="none" strike="noStrike" dirty="0" smtClean="0">
                          <a:effectLst/>
                        </a:rPr>
                        <a:t>Γ</a:t>
                      </a:r>
                      <a:r>
                        <a:rPr lang="el-GR" sz="2400" dirty="0" smtClean="0">
                          <a:effectLst/>
                        </a:rPr>
                        <a:t>. Σαμουήλ</a:t>
                      </a:r>
                      <a:endParaRPr lang="el-GR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l-GR" sz="2400" dirty="0" smtClean="0">
                          <a:effectLst/>
                        </a:rPr>
                        <a:t>3. ίδρυσε </a:t>
                      </a:r>
                      <a:r>
                        <a:rPr lang="el-GR" sz="2400" dirty="0">
                          <a:effectLst/>
                        </a:rPr>
                        <a:t>νέο Βουλγαρικό Κράτος με επίκεντρο την περιοχή της </a:t>
                      </a:r>
                      <a:r>
                        <a:rPr lang="el-GR" sz="2400" dirty="0" smtClean="0">
                          <a:effectLst/>
                        </a:rPr>
                        <a:t>Αχρίδας</a:t>
                      </a:r>
                      <a:r>
                        <a:rPr lang="el-GR" sz="2400" dirty="0">
                          <a:effectLst/>
                        </a:rPr>
                        <a:t>.</a:t>
                      </a:r>
                      <a:endParaRPr lang="el-G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8399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400" u="none" strike="noStrike" dirty="0">
                          <a:effectLst/>
                        </a:rPr>
                        <a:t> </a:t>
                      </a:r>
                      <a:endParaRPr lang="el-G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l-GR" sz="2400" dirty="0" smtClean="0">
                          <a:effectLst/>
                        </a:rPr>
                        <a:t>4. συνετρίβη στις </a:t>
                      </a:r>
                      <a:r>
                        <a:rPr lang="el-GR" sz="2400" dirty="0">
                          <a:effectLst/>
                        </a:rPr>
                        <a:t>μάχες Σπερχειού (997) και Κλειδίου (1014).</a:t>
                      </a:r>
                      <a:endParaRPr lang="el-G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727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l-GR" sz="2400" dirty="0" smtClean="0">
                          <a:effectLst/>
                        </a:rPr>
                        <a:t>5. πολιόρκησε </a:t>
                      </a:r>
                      <a:r>
                        <a:rPr lang="el-GR" sz="2400" dirty="0">
                          <a:effectLst/>
                        </a:rPr>
                        <a:t>την πρωτεύουσα</a:t>
                      </a:r>
                      <a:endParaRPr lang="el-G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954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l-GR" sz="2400" dirty="0" smtClean="0">
                          <a:effectLst/>
                        </a:rPr>
                        <a:t>6.</a:t>
                      </a:r>
                      <a:r>
                        <a:rPr lang="el-GR" sz="2400" baseline="0" dirty="0" smtClean="0">
                          <a:effectLst/>
                        </a:rPr>
                        <a:t> π</a:t>
                      </a:r>
                      <a:r>
                        <a:rPr lang="el-GR" sz="2400" dirty="0" smtClean="0">
                          <a:effectLst/>
                        </a:rPr>
                        <a:t>ολέμησε </a:t>
                      </a:r>
                      <a:r>
                        <a:rPr lang="el-GR" sz="2400" dirty="0">
                          <a:effectLst/>
                        </a:rPr>
                        <a:t>το βυζαντινό αυτοκράτορα Βασίλειο Β'</a:t>
                      </a:r>
                      <a:endParaRPr lang="el-G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954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l-GR" sz="2400" dirty="0" smtClean="0">
                          <a:effectLst/>
                        </a:rPr>
                        <a:t>7. νυμφεύτηκε </a:t>
                      </a:r>
                      <a:r>
                        <a:rPr lang="el-GR" sz="2400" dirty="0">
                          <a:effectLst/>
                        </a:rPr>
                        <a:t>τη Μαρία, ανεψιά του Ρωμανού Λακαπηνού.</a:t>
                      </a:r>
                      <a:endParaRPr lang="el-G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9541">
                <a:tc vMerge="1"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l-G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l-GR" sz="2400" dirty="0" smtClean="0">
                          <a:effectLst/>
                        </a:rPr>
                        <a:t>8. αυτοτιτλοφορήθηκε</a:t>
                      </a:r>
                      <a:r>
                        <a:rPr lang="el-GR" sz="2400" dirty="0">
                          <a:effectLst/>
                        </a:rPr>
                        <a:t> βασιλεύς Βουλγάρων και Ρωμαίων</a:t>
                      </a:r>
                      <a:endParaRPr lang="el-G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0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41403"/>
            <a:ext cx="10515600" cy="801278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Χρονολογικός πίνακας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1085" y="1140642"/>
            <a:ext cx="11557261" cy="5420413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944: κατάληψη της </a:t>
            </a:r>
            <a:r>
              <a:rPr lang="el-GR" dirty="0"/>
              <a:t>Έδεσσας (Συρία</a:t>
            </a:r>
            <a:r>
              <a:rPr lang="el-GR" dirty="0" smtClean="0"/>
              <a:t>) από τον στρατηγό Ιωάννη </a:t>
            </a:r>
            <a:r>
              <a:rPr lang="el-GR" dirty="0" err="1" smtClean="0"/>
              <a:t>Κουρκούα</a:t>
            </a:r>
            <a:endParaRPr lang="el-GR" dirty="0" smtClean="0"/>
          </a:p>
          <a:p>
            <a:pPr marL="0" indent="0">
              <a:buNone/>
            </a:pPr>
            <a:r>
              <a:rPr lang="el-GR" dirty="0"/>
              <a:t>961: ανάκτηση Κρήτης </a:t>
            </a:r>
            <a:r>
              <a:rPr lang="el-GR" dirty="0" smtClean="0"/>
              <a:t>από τον Νικηφόρο Φωκά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965: ανάκτηση Κύπρου από τον Νικηφόρο </a:t>
            </a:r>
            <a:r>
              <a:rPr lang="el-GR" dirty="0" smtClean="0"/>
              <a:t>Φωκά</a:t>
            </a:r>
          </a:p>
          <a:p>
            <a:pPr marL="0" indent="0">
              <a:buNone/>
            </a:pPr>
            <a:r>
              <a:rPr lang="el-GR" dirty="0"/>
              <a:t>997: μάχη Σπερχειού </a:t>
            </a:r>
            <a:r>
              <a:rPr lang="el-GR" dirty="0" smtClean="0"/>
              <a:t>(Βασίλειος Β)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1014: μάχη </a:t>
            </a:r>
            <a:r>
              <a:rPr lang="el-GR" dirty="0" err="1" smtClean="0"/>
              <a:t>Κλειδίου</a:t>
            </a:r>
            <a:r>
              <a:rPr lang="el-GR" dirty="0" smtClean="0"/>
              <a:t> (</a:t>
            </a:r>
            <a:r>
              <a:rPr lang="el-GR" dirty="0"/>
              <a:t>Βασίλειος Β</a:t>
            </a:r>
            <a:r>
              <a:rPr lang="el-GR" dirty="0" smtClean="0"/>
              <a:t>)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1018: οριστική υποταγή της Βουλγαρίας στο </a:t>
            </a:r>
            <a:r>
              <a:rPr lang="el-GR" dirty="0" smtClean="0"/>
              <a:t>Βυζάντιο </a:t>
            </a:r>
            <a:r>
              <a:rPr lang="el-GR" dirty="0"/>
              <a:t>(Βασίλειος Β</a:t>
            </a:r>
            <a:r>
              <a:rPr lang="el-GR" dirty="0" smtClean="0"/>
              <a:t>)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1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41403"/>
            <a:ext cx="10515600" cy="801278"/>
          </a:xfrm>
        </p:spPr>
        <p:txBody>
          <a:bodyPr>
            <a:normAutofit/>
          </a:bodyPr>
          <a:lstStyle/>
          <a:p>
            <a:pPr algn="ctr"/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1085" y="1140642"/>
            <a:ext cx="11557261" cy="542041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90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41403"/>
            <a:ext cx="10515600" cy="801278"/>
          </a:xfrm>
        </p:spPr>
        <p:txBody>
          <a:bodyPr>
            <a:normAutofit/>
          </a:bodyPr>
          <a:lstStyle/>
          <a:p>
            <a:pPr algn="ctr"/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1085" y="1140642"/>
            <a:ext cx="11557261" cy="542041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357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41403"/>
            <a:ext cx="10515600" cy="801278"/>
          </a:xfrm>
        </p:spPr>
        <p:txBody>
          <a:bodyPr>
            <a:normAutofit/>
          </a:bodyPr>
          <a:lstStyle/>
          <a:p>
            <a:pPr algn="ctr"/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1085" y="1140642"/>
            <a:ext cx="11557261" cy="542041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48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41403"/>
            <a:ext cx="10515600" cy="801278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Αγώνες με τους Άραβες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1085" y="942682"/>
            <a:ext cx="11557261" cy="5618374"/>
          </a:xfrm>
        </p:spPr>
        <p:txBody>
          <a:bodyPr>
            <a:normAutofit/>
          </a:bodyPr>
          <a:lstStyle/>
          <a:p>
            <a:r>
              <a:rPr lang="el-GR" dirty="0" smtClean="0"/>
              <a:t>Ρωμανός Λακαπηνός (920-944): αντεπίθεση Βυζαντινών κατά Αράβων</a:t>
            </a:r>
          </a:p>
          <a:p>
            <a:r>
              <a:rPr lang="el-GR" dirty="0" smtClean="0"/>
              <a:t>Ιωάννης Κουρκούας (στρατηγός, 944): κατάληψη Έδεσσας </a:t>
            </a:r>
            <a:r>
              <a:rPr lang="el-GR" dirty="0"/>
              <a:t>(</a:t>
            </a:r>
            <a:r>
              <a:rPr lang="el-GR" dirty="0" smtClean="0"/>
              <a:t>Συρία)</a:t>
            </a:r>
          </a:p>
          <a:p>
            <a:pPr marL="0" indent="0">
              <a:buNone/>
            </a:pPr>
            <a:endParaRPr lang="el-GR" dirty="0" smtClean="0"/>
          </a:p>
        </p:txBody>
      </p:sp>
      <p:pic>
        <p:nvPicPr>
          <p:cNvPr id="2050" name="Picture 2" descr="https://users.sch.gr/ipap/Ellinikos_Politismos/Istoria-b/askisis/mandil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00" y="1960776"/>
            <a:ext cx="7705725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18136" y="3751869"/>
            <a:ext cx="3516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Ο αυτοκράτορας παραλαμβάνει το </a:t>
            </a:r>
            <a:r>
              <a:rPr lang="el-GR" sz="1600" dirty="0" err="1" smtClean="0"/>
              <a:t>άγιον</a:t>
            </a:r>
            <a:r>
              <a:rPr lang="el-GR" sz="1600" dirty="0" smtClean="0"/>
              <a:t> </a:t>
            </a:r>
            <a:r>
              <a:rPr lang="el-GR" sz="1600" dirty="0" err="1" smtClean="0"/>
              <a:t>μανδήλιον</a:t>
            </a:r>
            <a:r>
              <a:rPr lang="el-GR" sz="1600" dirty="0" smtClean="0"/>
              <a:t> από τον </a:t>
            </a:r>
            <a:r>
              <a:rPr lang="el-GR" sz="1600" dirty="0" err="1" smtClean="0"/>
              <a:t>Κουρκούα</a:t>
            </a:r>
            <a:r>
              <a:rPr lang="el-GR" sz="1600" dirty="0" smtClean="0"/>
              <a:t> (μικρογραφία από χειρόγραφο)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1458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41403"/>
            <a:ext cx="10515600" cy="801278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Αγώνες με τους Άραβες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1085" y="942682"/>
            <a:ext cx="11557261" cy="5618374"/>
          </a:xfrm>
        </p:spPr>
        <p:txBody>
          <a:bodyPr>
            <a:normAutofit/>
          </a:bodyPr>
          <a:lstStyle/>
          <a:p>
            <a:r>
              <a:rPr lang="el-GR" dirty="0" smtClean="0"/>
              <a:t>Νικηφόρος Φωκάς - Ιωάννης </a:t>
            </a:r>
            <a:r>
              <a:rPr lang="el-GR" dirty="0" err="1" smtClean="0"/>
              <a:t>Τζιμισκής</a:t>
            </a:r>
            <a:r>
              <a:rPr lang="el-GR" dirty="0"/>
              <a:t> </a:t>
            </a:r>
            <a:r>
              <a:rPr lang="el-GR" dirty="0" smtClean="0"/>
              <a:t>- Βασίλειος Β ́(στρατηγοί – αυτοκράτορες)</a:t>
            </a:r>
          </a:p>
          <a:p>
            <a:r>
              <a:rPr lang="el-GR" dirty="0" smtClean="0"/>
              <a:t>961: ανάκτηση Κρήτης </a:t>
            </a:r>
          </a:p>
          <a:p>
            <a:r>
              <a:rPr lang="el-GR" dirty="0" smtClean="0"/>
              <a:t>965: ανάκτηση Κύπρου </a:t>
            </a:r>
          </a:p>
          <a:p>
            <a:r>
              <a:rPr lang="el-GR" dirty="0" smtClean="0"/>
              <a:t>ανάκτηση Κιλικίας και τμημάτων Συρίας και Παλαιστίνης</a:t>
            </a:r>
          </a:p>
          <a:p>
            <a:r>
              <a:rPr lang="el-GR" dirty="0" smtClean="0"/>
              <a:t>απώτερος σκοπός : η ανάκτηση όλων των ρωμαϊκών επαρχιών της Εγγύς Ανατολής.</a:t>
            </a:r>
          </a:p>
          <a:p>
            <a:pPr marL="0" indent="0"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51232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317" y="258547"/>
            <a:ext cx="10256363" cy="586005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182911" y="3015574"/>
            <a:ext cx="612842" cy="5350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489332" y="3667328"/>
            <a:ext cx="82685" cy="25778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920264" y="6245157"/>
            <a:ext cx="205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Έδεσσα Συρίας</a:t>
            </a:r>
            <a:endParaRPr lang="el-GR" dirty="0"/>
          </a:p>
        </p:txBody>
      </p:sp>
      <p:sp>
        <p:nvSpPr>
          <p:cNvPr id="4" name="Oval 3"/>
          <p:cNvSpPr/>
          <p:nvPr/>
        </p:nvSpPr>
        <p:spPr>
          <a:xfrm>
            <a:off x="6857999" y="3353611"/>
            <a:ext cx="1605064" cy="6274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60531" y="3667327"/>
            <a:ext cx="82685" cy="25778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56443" y="6245157"/>
            <a:ext cx="2198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Κιλικία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971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085" y="141404"/>
            <a:ext cx="10515600" cy="801278"/>
          </a:xfrm>
        </p:spPr>
        <p:txBody>
          <a:bodyPr>
            <a:normAutofit/>
          </a:bodyPr>
          <a:lstStyle/>
          <a:p>
            <a:r>
              <a:rPr lang="el-GR" sz="3200" dirty="0" smtClean="0"/>
              <a:t>	Αγώνες με τους Βουλγάρους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1085" y="942682"/>
            <a:ext cx="11557261" cy="5618374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Συμεών (893-927)</a:t>
            </a:r>
            <a:r>
              <a:rPr lang="el-GR" dirty="0" smtClean="0"/>
              <a:t>: πολιορκία της</a:t>
            </a:r>
            <a:r>
              <a:rPr lang="el-GR" dirty="0"/>
              <a:t> </a:t>
            </a:r>
            <a:r>
              <a:rPr lang="el-GR" dirty="0" smtClean="0"/>
              <a:t>Κων-</a:t>
            </a:r>
          </a:p>
          <a:p>
            <a:pPr marL="0" indent="0">
              <a:buNone/>
            </a:pPr>
            <a:r>
              <a:rPr lang="el-GR" dirty="0" smtClean="0"/>
              <a:t>σταντινούπολης </a:t>
            </a:r>
            <a:r>
              <a:rPr lang="el-GR" dirty="0"/>
              <a:t>με στόχο την ίδρυση </a:t>
            </a:r>
            <a:endParaRPr lang="el-GR" dirty="0" smtClean="0"/>
          </a:p>
          <a:p>
            <a:pPr marL="0" indent="0">
              <a:buNone/>
            </a:pPr>
            <a:r>
              <a:rPr lang="el-GR" dirty="0" err="1" smtClean="0"/>
              <a:t>βουλγαρο</a:t>
            </a:r>
            <a:r>
              <a:rPr lang="el-GR" dirty="0" smtClean="0"/>
              <a:t>-βυζαντινής αυτοκρατορίας</a:t>
            </a:r>
          </a:p>
          <a:p>
            <a:pPr marL="0" indent="0">
              <a:buNone/>
            </a:pPr>
            <a:r>
              <a:rPr lang="el-GR" dirty="0" smtClean="0"/>
              <a:t>αυτοτιτλοφορήθηκε: </a:t>
            </a:r>
          </a:p>
          <a:p>
            <a:pPr marL="0" indent="0">
              <a:buNone/>
            </a:pPr>
            <a:r>
              <a:rPr lang="el-GR" dirty="0" smtClean="0"/>
              <a:t>βασιλεύς Βουλγάρων και Ρωμαίων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Πέτρος</a:t>
            </a:r>
            <a:r>
              <a:rPr lang="el-GR" dirty="0" smtClean="0"/>
              <a:t> </a:t>
            </a:r>
            <a:r>
              <a:rPr lang="el-GR" dirty="0"/>
              <a:t>(διάδοχος Συμεών): συνθήκη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ειρήνης </a:t>
            </a:r>
            <a:r>
              <a:rPr lang="el-GR" dirty="0"/>
              <a:t>με Βυζαντινούς και </a:t>
            </a:r>
            <a:r>
              <a:rPr lang="el-GR" dirty="0" smtClean="0"/>
              <a:t>γάμος με </a:t>
            </a:r>
          </a:p>
          <a:p>
            <a:pPr marL="0" indent="0">
              <a:buNone/>
            </a:pPr>
            <a:r>
              <a:rPr lang="el-GR" dirty="0" smtClean="0"/>
              <a:t>Μαρία </a:t>
            </a:r>
            <a:r>
              <a:rPr lang="el-GR" dirty="0"/>
              <a:t>(ανεψιά Ρωμανού </a:t>
            </a:r>
            <a:r>
              <a:rPr lang="el-GR" dirty="0" err="1"/>
              <a:t>Λακαπηνού</a:t>
            </a:r>
            <a:r>
              <a:rPr lang="el-GR" dirty="0"/>
              <a:t>)</a:t>
            </a:r>
          </a:p>
          <a:p>
            <a:pPr marL="0" indent="0">
              <a:buNone/>
            </a:pPr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77" y="862678"/>
            <a:ext cx="5877160" cy="568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5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1340"/>
            <a:ext cx="10515600" cy="5705623"/>
          </a:xfrm>
        </p:spPr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lnSpc>
                <a:spcPct val="250000"/>
              </a:lnSpc>
              <a:buNone/>
            </a:pPr>
            <a:r>
              <a:rPr lang="el-GR" dirty="0" smtClean="0">
                <a:solidFill>
                  <a:srgbClr val="FF0000"/>
                </a:solidFill>
              </a:rPr>
              <a:t>Ποια πολιτική έναντι του Βυζαντίου ακολούθησαν ο </a:t>
            </a:r>
            <a:r>
              <a:rPr lang="el-GR" dirty="0">
                <a:solidFill>
                  <a:srgbClr val="FF0000"/>
                </a:solidFill>
              </a:rPr>
              <a:t>Βούλγαρος βασιλιάς Συμεών και </a:t>
            </a:r>
            <a:r>
              <a:rPr lang="el-GR" dirty="0" smtClean="0">
                <a:solidFill>
                  <a:srgbClr val="FF0000"/>
                </a:solidFill>
              </a:rPr>
              <a:t>ο διάδοχός </a:t>
            </a:r>
            <a:r>
              <a:rPr lang="el-GR" dirty="0">
                <a:solidFill>
                  <a:srgbClr val="FF0000"/>
                </a:solidFill>
              </a:rPr>
              <a:t>του Πέτρος;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1085" y="377072"/>
            <a:ext cx="11557261" cy="618398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l-GR" dirty="0" smtClean="0"/>
              <a:t>Γιατί, πες μου, τι περισσότερο κατάφερες με το να γράφεις τον εαυτό σου βασιλέα Βουλγάρων και Ρωμαίων, χωρίς σ‘ αυτό να είναι σύμφωνος και βοηθός σου ο Θεός; Τι κέρδισες που με τη βία πήρες τη γη μας; Πού είναι οι φόροι που πήρες από αυτή;</a:t>
            </a:r>
          </a:p>
          <a:p>
            <a:pPr marL="0" indent="0" algn="r">
              <a:buNone/>
            </a:pPr>
            <a:r>
              <a:rPr lang="el-GR" i="1" dirty="0" smtClean="0"/>
              <a:t>Ρωμανός Λακαπηνός (920-944)</a:t>
            </a:r>
            <a:endParaRPr lang="en-GB" i="1" dirty="0" smtClean="0"/>
          </a:p>
          <a:p>
            <a:pPr marL="0" indent="0" algn="r">
              <a:buNone/>
            </a:pPr>
            <a:r>
              <a:rPr lang="el-GR" i="1" dirty="0" smtClean="0"/>
              <a:t>Βυζαντινά Κείμενα, 1958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Ποια ήταν η φιλοδοξία του Συμεών και πώς εκδηλώθηκε; 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Ποια επιχειρήματα αντιπαραθέτει ο Ρωμανός στον Συμεών;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1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41403"/>
            <a:ext cx="10515600" cy="801278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Αγώνες με τους Βουλγάρους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1085" y="864861"/>
            <a:ext cx="11557261" cy="5618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Σαμουήλ: ίδρυση νέου βουλγαρικού κράτους, με επίκεντρο την περιοχή της Αχρίδας</a:t>
            </a:r>
            <a:endParaRPr lang="en-GB" dirty="0" smtClean="0"/>
          </a:p>
          <a:p>
            <a:pPr marL="0" indent="0">
              <a:buNone/>
            </a:pPr>
            <a:endParaRPr lang="el-G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85" y="1640466"/>
            <a:ext cx="9473752" cy="477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816940" y="4546327"/>
            <a:ext cx="389107" cy="2334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81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41403"/>
            <a:ext cx="10515600" cy="801278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Αγώνες με τους Βουλγάρους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1085" y="933856"/>
            <a:ext cx="11557261" cy="562720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Βασίλειος Β ́(Βουλγαροκτόνος) νικά τους Βούλγαρους</a:t>
            </a:r>
          </a:p>
          <a:p>
            <a:r>
              <a:rPr lang="el-GR" dirty="0" smtClean="0"/>
              <a:t>997: μάχη Σπερχειού </a:t>
            </a:r>
          </a:p>
          <a:p>
            <a:r>
              <a:rPr lang="el-GR" dirty="0" smtClean="0"/>
              <a:t>1014: μάχη </a:t>
            </a:r>
            <a:r>
              <a:rPr lang="el-GR" dirty="0" err="1" smtClean="0"/>
              <a:t>Κλειδίου</a:t>
            </a:r>
            <a:endParaRPr lang="el-GR" dirty="0" smtClean="0"/>
          </a:p>
          <a:p>
            <a:r>
              <a:rPr lang="el-GR" dirty="0" smtClean="0"/>
              <a:t>1018: οριστική υποταγή της Βουλγαρίας στο Βυζάντιο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22" y="3001209"/>
            <a:ext cx="7620000" cy="3438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57881" y="3572759"/>
            <a:ext cx="3299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Νίκη των Βυζαντινών στη μάχη του Σπερχειού, μικρογραφία από το χρονικό του </a:t>
            </a:r>
            <a:r>
              <a:rPr lang="el-GR" dirty="0" err="1"/>
              <a:t>Ιω</a:t>
            </a:r>
            <a:r>
              <a:rPr lang="el-GR" dirty="0"/>
              <a:t>. </a:t>
            </a:r>
            <a:r>
              <a:rPr lang="el-GR" dirty="0" err="1"/>
              <a:t>Σκυλίτζη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0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459</Words>
  <Application>Microsoft Office PowerPoint</Application>
  <PresentationFormat>Custom</PresentationFormat>
  <Paragraphs>69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Αγώνες με τους Άραβες</vt:lpstr>
      <vt:lpstr>Αγώνες με τους Άραβες</vt:lpstr>
      <vt:lpstr>PowerPoint Presentation</vt:lpstr>
      <vt:lpstr> Αγώνες με τους Βουλγάρους</vt:lpstr>
      <vt:lpstr>PowerPoint Presentation</vt:lpstr>
      <vt:lpstr>PowerPoint Presentation</vt:lpstr>
      <vt:lpstr>Αγώνες με τους Βουλγάρους</vt:lpstr>
      <vt:lpstr>Αγώνες με τους Βουλγάρους</vt:lpstr>
      <vt:lpstr>PowerPoint Presentation</vt:lpstr>
      <vt:lpstr>Αγώνες με τους Βουλγάρους</vt:lpstr>
      <vt:lpstr>PowerPoint Presentation</vt:lpstr>
      <vt:lpstr>PowerPoint Presentation</vt:lpstr>
      <vt:lpstr>Χρονολογικός πίνακας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yannis</dc:creator>
  <cp:lastModifiedBy>Yannis Sygkelos</cp:lastModifiedBy>
  <cp:revision>22</cp:revision>
  <dcterms:created xsi:type="dcterms:W3CDTF">2022-12-27T17:27:05Z</dcterms:created>
  <dcterms:modified xsi:type="dcterms:W3CDTF">2025-12-03T20:14:33Z</dcterms:modified>
</cp:coreProperties>
</file>