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7" r:id="rId8"/>
    <p:sldId id="268" r:id="rId9"/>
    <p:sldId id="272" r:id="rId10"/>
    <p:sldId id="274" r:id="rId11"/>
    <p:sldId id="264" r:id="rId12"/>
    <p:sldId id="265" r:id="rId13"/>
    <p:sldId id="269" r:id="rId14"/>
    <p:sldId id="270" r:id="rId15"/>
    <p:sldId id="273" r:id="rId16"/>
    <p:sldId id="271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Δυναστεία Ισαύρων (717-802)</a:t>
            </a:r>
            <a:endParaRPr lang="el-GR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086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551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336704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00B050"/>
                </a:solidFill>
              </a:rPr>
              <a:t>εισαγωγή</a:t>
            </a:r>
          </a:p>
          <a:p>
            <a:pPr marL="0" indent="0">
              <a:buNone/>
            </a:pPr>
            <a:r>
              <a:rPr lang="el-GR" sz="2400" dirty="0" smtClean="0"/>
              <a:t>Τι ήταν οι στρατιώτες-αγρότες; Πού υπηρετούσαν; Τι ήταν και πότε λειτούργησε αυτός ο θεσμός;</a:t>
            </a:r>
          </a:p>
          <a:p>
            <a:pPr marL="0" indent="0">
              <a:buNone/>
            </a:pPr>
            <a:r>
              <a:rPr lang="el-GR" sz="2400" i="1" u="sng" dirty="0" smtClean="0">
                <a:solidFill>
                  <a:srgbClr val="FF0000"/>
                </a:solidFill>
              </a:rPr>
              <a:t>βιβλίο σελ. 20, α + β </a:t>
            </a:r>
            <a:r>
              <a:rPr lang="el-GR" sz="2400" i="1" u="sng" dirty="0" err="1" smtClean="0">
                <a:solidFill>
                  <a:srgbClr val="FF0000"/>
                </a:solidFill>
              </a:rPr>
              <a:t>πργρ</a:t>
            </a:r>
            <a:r>
              <a:rPr lang="el-GR" sz="2400" i="1" u="sng" dirty="0" smtClean="0">
                <a:solidFill>
                  <a:srgbClr val="FF0000"/>
                </a:solidFill>
              </a:rPr>
              <a:t> του (γ)</a:t>
            </a:r>
            <a:endParaRPr lang="el-GR" sz="2400" i="1" u="sng" dirty="0">
              <a:solidFill>
                <a:srgbClr val="FF0000"/>
              </a:solidFill>
            </a:endParaRPr>
          </a:p>
          <a:p>
            <a:r>
              <a:rPr lang="el-GR" sz="2400" b="1" dirty="0" smtClean="0">
                <a:solidFill>
                  <a:srgbClr val="00B050"/>
                </a:solidFill>
              </a:rPr>
              <a:t>κυρίως θέμα </a:t>
            </a:r>
            <a:r>
              <a:rPr lang="el-GR" sz="2400" dirty="0" smtClean="0"/>
              <a:t>= υποχρεώσεις στρατιώτη-αγρότη</a:t>
            </a:r>
          </a:p>
          <a:p>
            <a:pPr marL="0" indent="0">
              <a:buNone/>
            </a:pPr>
            <a:r>
              <a:rPr lang="el-GR" sz="2400" i="1" u="sng" dirty="0">
                <a:solidFill>
                  <a:srgbClr val="FF0000"/>
                </a:solidFill>
              </a:rPr>
              <a:t>βιβλίο σελ. 20, </a:t>
            </a:r>
            <a:r>
              <a:rPr lang="el-GR" sz="2400" i="1" u="sng" dirty="0" smtClean="0">
                <a:solidFill>
                  <a:srgbClr val="FF0000"/>
                </a:solidFill>
              </a:rPr>
              <a:t>β </a:t>
            </a:r>
            <a:r>
              <a:rPr lang="el-GR" sz="2400" i="1" u="sng" dirty="0" err="1">
                <a:solidFill>
                  <a:srgbClr val="FF0000"/>
                </a:solidFill>
              </a:rPr>
              <a:t>πργρ</a:t>
            </a:r>
            <a:r>
              <a:rPr lang="el-GR" sz="2400" i="1" u="sng" dirty="0">
                <a:solidFill>
                  <a:srgbClr val="FF0000"/>
                </a:solidFill>
              </a:rPr>
              <a:t> του (γ</a:t>
            </a:r>
            <a:r>
              <a:rPr lang="el-GR" sz="2400" i="1" u="sng" dirty="0" smtClean="0">
                <a:solidFill>
                  <a:srgbClr val="FF0000"/>
                </a:solidFill>
              </a:rPr>
              <a:t>)</a:t>
            </a:r>
            <a:r>
              <a:rPr lang="en-GB" sz="2400" i="1" u="sng" dirty="0" smtClean="0">
                <a:solidFill>
                  <a:srgbClr val="FF0000"/>
                </a:solidFill>
              </a:rPr>
              <a:t> + </a:t>
            </a:r>
            <a:r>
              <a:rPr lang="el-GR" sz="2400" i="1" u="sng" dirty="0" smtClean="0">
                <a:solidFill>
                  <a:srgbClr val="FF0000"/>
                </a:solidFill>
              </a:rPr>
              <a:t>σελ. 32 δεξιά στήλη β </a:t>
            </a:r>
            <a:r>
              <a:rPr lang="el-GR" sz="2400" i="1" u="sng" dirty="0" err="1" smtClean="0">
                <a:solidFill>
                  <a:srgbClr val="FF0000"/>
                </a:solidFill>
              </a:rPr>
              <a:t>πργρ</a:t>
            </a:r>
            <a:endParaRPr lang="el-GR" sz="2400" i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400" i="1" u="sng" dirty="0" smtClean="0">
                <a:solidFill>
                  <a:srgbClr val="FF0000"/>
                </a:solidFill>
              </a:rPr>
              <a:t>πηγή: 1</a:t>
            </a:r>
            <a:r>
              <a:rPr lang="el-GR" sz="2400" i="1" u="sng" baseline="30000" dirty="0" smtClean="0">
                <a:solidFill>
                  <a:srgbClr val="FF0000"/>
                </a:solidFill>
              </a:rPr>
              <a:t>η</a:t>
            </a:r>
            <a:r>
              <a:rPr lang="el-GR" sz="2400" i="1" u="sng" dirty="0" smtClean="0">
                <a:solidFill>
                  <a:srgbClr val="FF0000"/>
                </a:solidFill>
              </a:rPr>
              <a:t> </a:t>
            </a:r>
            <a:r>
              <a:rPr lang="el-GR" sz="2400" i="1" u="sng" dirty="0" err="1" smtClean="0">
                <a:solidFill>
                  <a:srgbClr val="FF0000"/>
                </a:solidFill>
              </a:rPr>
              <a:t>πργρ</a:t>
            </a:r>
            <a:r>
              <a:rPr lang="el-GR" sz="2400" i="1" u="sng" dirty="0" smtClean="0">
                <a:solidFill>
                  <a:srgbClr val="FF0000"/>
                </a:solidFill>
              </a:rPr>
              <a:t> [οι αξιωματικοί </a:t>
            </a:r>
            <a:r>
              <a:rPr lang="el-GR" sz="2400" i="1" u="sng" dirty="0">
                <a:solidFill>
                  <a:srgbClr val="FF0000"/>
                </a:solidFill>
              </a:rPr>
              <a:t>του θεματικού στρατού] </a:t>
            </a:r>
            <a:r>
              <a:rPr lang="el-GR" sz="2400" i="1" u="sng" dirty="0">
                <a:solidFill>
                  <a:srgbClr val="0070C0"/>
                </a:solidFill>
              </a:rPr>
              <a:t>απαιτώντας αδιάκοπα από το πλήθος των στρατιωτών να παρουσιάζονται με τα άλογα και τις πολεμικές άμαξές τους</a:t>
            </a:r>
          </a:p>
          <a:p>
            <a:pPr marL="0" indent="0">
              <a:buNone/>
            </a:pPr>
            <a:r>
              <a:rPr lang="el-GR" sz="2400" i="1" u="sng" dirty="0" smtClean="0">
                <a:solidFill>
                  <a:srgbClr val="FF0000"/>
                </a:solidFill>
              </a:rPr>
              <a:t>2</a:t>
            </a:r>
            <a:r>
              <a:rPr lang="el-GR" sz="2400" i="1" u="sng" baseline="30000" dirty="0" smtClean="0">
                <a:solidFill>
                  <a:srgbClr val="FF0000"/>
                </a:solidFill>
              </a:rPr>
              <a:t>η</a:t>
            </a:r>
            <a:r>
              <a:rPr lang="el-GR" sz="2400" i="1" u="sng" dirty="0" smtClean="0">
                <a:solidFill>
                  <a:srgbClr val="FF0000"/>
                </a:solidFill>
              </a:rPr>
              <a:t> </a:t>
            </a:r>
            <a:r>
              <a:rPr lang="el-GR" sz="2400" i="1" u="sng" dirty="0" err="1" smtClean="0">
                <a:solidFill>
                  <a:srgbClr val="FF0000"/>
                </a:solidFill>
              </a:rPr>
              <a:t>πργρ</a:t>
            </a:r>
            <a:r>
              <a:rPr lang="el-GR" sz="2400" i="1" u="sng" dirty="0" smtClean="0">
                <a:solidFill>
                  <a:srgbClr val="FF0000"/>
                </a:solidFill>
              </a:rPr>
              <a:t> </a:t>
            </a:r>
            <a:r>
              <a:rPr lang="el-GR" sz="2400" i="1" u="sng" dirty="0">
                <a:solidFill>
                  <a:srgbClr val="0070C0"/>
                </a:solidFill>
              </a:rPr>
              <a:t>το άλογο του στρατιώτη </a:t>
            </a:r>
            <a:r>
              <a:rPr lang="el-GR" sz="2400" i="1" u="sng" dirty="0" err="1">
                <a:solidFill>
                  <a:srgbClr val="0070C0"/>
                </a:solidFill>
              </a:rPr>
              <a:t>Μουσούλιου</a:t>
            </a:r>
            <a:r>
              <a:rPr lang="el-GR" sz="2400" i="1" u="sng" dirty="0">
                <a:solidFill>
                  <a:srgbClr val="0070C0"/>
                </a:solidFill>
              </a:rPr>
              <a:t>… πάμφτωχος, … ψόφησε. Ο στρατιώτης δεν είχε χρήματα να αγοράσει άλλο άλογο … ο εκατόνταρχος τον απειλούσε οργισμένος</a:t>
            </a:r>
          </a:p>
          <a:p>
            <a:r>
              <a:rPr lang="el-GR" sz="2400" b="1" dirty="0">
                <a:solidFill>
                  <a:srgbClr val="00B050"/>
                </a:solidFill>
              </a:rPr>
              <a:t>επίλογος</a:t>
            </a:r>
          </a:p>
          <a:p>
            <a:pPr marL="0" indent="0">
              <a:buNone/>
            </a:pPr>
            <a:r>
              <a:rPr lang="el-GR" sz="2400" i="1" u="sng" dirty="0">
                <a:solidFill>
                  <a:srgbClr val="FF0000"/>
                </a:solidFill>
              </a:rPr>
              <a:t>βιβλίο σελ</a:t>
            </a:r>
            <a:r>
              <a:rPr lang="el-GR" sz="2400" i="1" u="sng" dirty="0" smtClean="0">
                <a:solidFill>
                  <a:srgbClr val="FF0000"/>
                </a:solidFill>
              </a:rPr>
              <a:t>. 32, </a:t>
            </a:r>
            <a:r>
              <a:rPr lang="el-GR" sz="2400" i="1" u="sng" dirty="0">
                <a:solidFill>
                  <a:srgbClr val="FF0000"/>
                </a:solidFill>
              </a:rPr>
              <a:t>δεξιά </a:t>
            </a:r>
            <a:r>
              <a:rPr lang="el-GR" sz="2400" i="1" u="sng">
                <a:solidFill>
                  <a:srgbClr val="FF0000"/>
                </a:solidFill>
              </a:rPr>
              <a:t>στήλη </a:t>
            </a:r>
            <a:r>
              <a:rPr lang="el-GR" sz="2400" i="1" u="sng" smtClean="0">
                <a:solidFill>
                  <a:srgbClr val="FF0000"/>
                </a:solidFill>
              </a:rPr>
              <a:t>γ </a:t>
            </a:r>
            <a:r>
              <a:rPr lang="el-GR" sz="2400" i="1" u="sng" dirty="0" err="1">
                <a:solidFill>
                  <a:srgbClr val="FF0000"/>
                </a:solidFill>
              </a:rPr>
              <a:t>πργρ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8659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l-GR" sz="3200" dirty="0"/>
              <a:t>Κωνσταντίνος Ε ́ (741-775, Δυναστεία Ισαύρων)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Οικονομική ανάκαμψη:</a:t>
            </a:r>
            <a:endParaRPr lang="el-GR" sz="2800" dirty="0"/>
          </a:p>
          <a:p>
            <a:r>
              <a:rPr lang="el-GR" sz="2800" dirty="0" smtClean="0"/>
              <a:t>ξεπεράστηκε </a:t>
            </a:r>
            <a:r>
              <a:rPr lang="el-GR" sz="2800" dirty="0"/>
              <a:t>η κρίση στην </a:t>
            </a:r>
            <a:r>
              <a:rPr lang="el-GR" sz="2800" dirty="0" smtClean="0"/>
              <a:t>οικονομία</a:t>
            </a:r>
            <a:endParaRPr lang="el-GR" sz="2800" dirty="0"/>
          </a:p>
          <a:p>
            <a:r>
              <a:rPr lang="el-GR" sz="2800" dirty="0" smtClean="0"/>
              <a:t>αυξήθηκαν </a:t>
            </a:r>
            <a:r>
              <a:rPr lang="el-GR" sz="2800" dirty="0"/>
              <a:t>τα κρατικά </a:t>
            </a:r>
            <a:r>
              <a:rPr lang="el-GR" sz="2800" dirty="0" smtClean="0"/>
              <a:t>έσοδα</a:t>
            </a:r>
            <a:endParaRPr lang="el-GR" sz="2800" dirty="0"/>
          </a:p>
          <a:p>
            <a:r>
              <a:rPr lang="el-GR" sz="2800" dirty="0" smtClean="0"/>
              <a:t>αναζωογονήθηκαν </a:t>
            </a:r>
            <a:r>
              <a:rPr lang="el-GR" sz="2800" dirty="0"/>
              <a:t>το εμπόριο και η </a:t>
            </a:r>
            <a:r>
              <a:rPr lang="el-GR" sz="2800" dirty="0" smtClean="0"/>
              <a:t>βιοτεχνία</a:t>
            </a: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Ο </a:t>
            </a:r>
            <a:r>
              <a:rPr lang="el-GR" sz="2800" dirty="0"/>
              <a:t>χαρακτήρας της οικονομίας παρέμεινε </a:t>
            </a:r>
            <a:r>
              <a:rPr lang="el-GR" sz="2800" dirty="0" smtClean="0"/>
              <a:t>αγροτικός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2561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l-GR" sz="3200" dirty="0"/>
              <a:t>Νικηφόρος Α ́ (802-811, Δυναστεία Αμορίου)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spc="190" dirty="0" smtClean="0">
                <a:solidFill>
                  <a:srgbClr val="FF0000"/>
                </a:solidFill>
              </a:rPr>
              <a:t>Κακώσεις </a:t>
            </a:r>
            <a:r>
              <a:rPr lang="el-GR" sz="2800" dirty="0" smtClean="0"/>
              <a:t>= δημοσιονομικά </a:t>
            </a:r>
            <a:r>
              <a:rPr lang="el-GR" sz="2800" dirty="0"/>
              <a:t>μέτρα για:</a:t>
            </a:r>
          </a:p>
          <a:p>
            <a:r>
              <a:rPr lang="el-GR" sz="2800" dirty="0" smtClean="0"/>
              <a:t>ανάκαμψη </a:t>
            </a:r>
            <a:r>
              <a:rPr lang="el-GR" sz="2800" dirty="0"/>
              <a:t>του </a:t>
            </a:r>
            <a:r>
              <a:rPr lang="el-GR" sz="2800" dirty="0" smtClean="0"/>
              <a:t>εμπορίου</a:t>
            </a:r>
            <a:endParaRPr lang="el-GR" sz="2800" dirty="0"/>
          </a:p>
          <a:p>
            <a:r>
              <a:rPr lang="el-GR" sz="2800" dirty="0" smtClean="0"/>
              <a:t>αύξηση των </a:t>
            </a:r>
            <a:r>
              <a:rPr lang="el-GR" sz="2800" dirty="0"/>
              <a:t>εσόδων του </a:t>
            </a:r>
            <a:r>
              <a:rPr lang="el-GR" sz="2800" dirty="0" smtClean="0"/>
              <a:t>κράτους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2561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endParaRPr lang="el-GR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Η δεύτερη κάκωση ήταν η διαταγή να στρατολογούνται οι φτωχοί και να εξοπλίζονται με έξοδα των </a:t>
            </a:r>
            <a:r>
              <a:rPr lang="el-GR" sz="2800" dirty="0" smtClean="0"/>
              <a:t>συγχωρια-νών </a:t>
            </a:r>
            <a:r>
              <a:rPr lang="el-GR" sz="2800" dirty="0"/>
              <a:t>τους, οι οποίοι όφειλαν να καταβάλουν στο δημόσιο ταμείο και 18.5 χρυσά νομίσματα (για κάθε φτωχό), επειδή το χωριό πλήρωνε στο δημόσιο με πνεύμα αλληλεγγύης τους φόρους των μελών </a:t>
            </a:r>
            <a:r>
              <a:rPr lang="el-GR" sz="2800" dirty="0" smtClean="0"/>
              <a:t>του…</a:t>
            </a:r>
          </a:p>
          <a:p>
            <a:pPr marL="0" indent="0" algn="r">
              <a:buNone/>
            </a:pPr>
            <a:r>
              <a:rPr lang="el-GR" sz="2800" dirty="0"/>
              <a:t>Θεοφάνης, Χρονογραφία, </a:t>
            </a:r>
            <a:r>
              <a:rPr lang="el-GR" sz="2800" dirty="0" smtClean="0"/>
              <a:t>812-813 μ.Χ.</a:t>
            </a:r>
          </a:p>
          <a:p>
            <a:pPr marL="0" indent="0">
              <a:buNone/>
            </a:pPr>
            <a:endParaRPr lang="el-GR" sz="24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sz="2400" i="1" dirty="0" smtClean="0">
                <a:solidFill>
                  <a:srgbClr val="FF0000"/>
                </a:solidFill>
              </a:rPr>
              <a:t>Με ποιον τρόπο οι κακώσεις ενίσχυσαν το Βυζάντιο;</a:t>
            </a:r>
            <a:endParaRPr lang="el-G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i="1" spc="190" dirty="0" smtClean="0">
                <a:solidFill>
                  <a:srgbClr val="0070C0"/>
                </a:solidFill>
              </a:rPr>
              <a:t>Α – μικρή εισαγωγή </a:t>
            </a:r>
            <a:r>
              <a:rPr lang="el-GR" sz="2800" i="1" dirty="0">
                <a:solidFill>
                  <a:srgbClr val="FF0000"/>
                </a:solidFill>
              </a:rPr>
              <a:t>Με ποιον τρόπο οι κακώσεις ενίσχυσαν το Βυζάντιο;</a:t>
            </a:r>
          </a:p>
          <a:p>
            <a:pPr marL="514350" indent="-514350">
              <a:buAutoNum type="arabicPeriod"/>
            </a:pPr>
            <a:r>
              <a:rPr lang="el-GR" sz="2800" dirty="0" smtClean="0"/>
              <a:t>Ποιο είναι το θέμα;</a:t>
            </a:r>
          </a:p>
          <a:p>
            <a:pPr marL="514350" indent="-514350">
              <a:buAutoNum type="arabicPeriod"/>
            </a:pPr>
            <a:r>
              <a:rPr lang="el-GR" sz="2800" dirty="0" smtClean="0"/>
              <a:t>Πώς μπορώ να ορίσω σύντομα το θέμα;</a:t>
            </a:r>
          </a:p>
          <a:p>
            <a:pPr marL="514350" indent="-514350">
              <a:buAutoNum type="arabicPeriod"/>
            </a:pPr>
            <a:r>
              <a:rPr lang="el-GR" sz="2800" dirty="0" smtClean="0"/>
              <a:t>Πότε;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Οι κακώσεις, </a:t>
            </a:r>
            <a:r>
              <a:rPr lang="el-GR" sz="2800" dirty="0"/>
              <a:t>όπως ονομάστηκαν από τους εχθρούς </a:t>
            </a:r>
            <a:r>
              <a:rPr lang="el-GR" sz="2800" dirty="0" smtClean="0"/>
              <a:t>του, ήταν </a:t>
            </a:r>
            <a:r>
              <a:rPr lang="el-GR" sz="2800" dirty="0"/>
              <a:t>τολμηρά οικονομικά </a:t>
            </a:r>
            <a:r>
              <a:rPr lang="el-GR" sz="2800" dirty="0" smtClean="0"/>
              <a:t>μέτρα του </a:t>
            </a:r>
            <a:r>
              <a:rPr lang="el-GR" sz="2800" dirty="0"/>
              <a:t>Νικηφόρου Α΄ (802-811</a:t>
            </a:r>
            <a:r>
              <a:rPr lang="el-GR" sz="2800" dirty="0" smtClean="0"/>
              <a:t>).</a:t>
            </a:r>
          </a:p>
          <a:p>
            <a:pPr marL="0" indent="0">
              <a:buNone/>
            </a:pP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407512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i="1" spc="190" dirty="0">
                <a:solidFill>
                  <a:srgbClr val="0070C0"/>
                </a:solidFill>
              </a:rPr>
              <a:t>Β – τρόπος ενίσχυσης του βυζαντινού κράτους από τις κακώσεις</a:t>
            </a:r>
          </a:p>
          <a:p>
            <a:pPr marL="514350" indent="-514350">
              <a:buAutoNum type="arabicPeriod"/>
            </a:pPr>
            <a:r>
              <a:rPr lang="el-GR" sz="2800" dirty="0" smtClean="0"/>
              <a:t>Πώς απαντάει το βιβλίο = Πώς ενισχύθηκε το βυζαντινό κράτος; Σε ποιον τομέα;</a:t>
            </a:r>
          </a:p>
          <a:p>
            <a:pPr marL="514350" indent="-514350">
              <a:buAutoNum type="arabicPeriod"/>
            </a:pPr>
            <a:r>
              <a:rPr lang="el-GR" sz="2800" dirty="0" smtClean="0"/>
              <a:t>Με ποιον τρόπο η πηγή συμπληρώνει το βιβλίο;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Οι κακώσεις απέβλεπαν </a:t>
            </a:r>
            <a:r>
              <a:rPr lang="el-GR" sz="2800" dirty="0"/>
              <a:t>στην ανάκαμψη του εμπορίου και την αύξηση των εσόδων του κράτους. Πράγματι, όπως αναφέρεται και στην χρονογραφία του Θεοφάνη, </a:t>
            </a:r>
            <a:r>
              <a:rPr lang="el-GR" sz="2800" i="1" spc="200" dirty="0"/>
              <a:t>το κάθε χωριό πλήρωνε συλλογικά, «με πνεύμα αλληλεγγύης», τους φόρους του στο κράτος</a:t>
            </a:r>
            <a:r>
              <a:rPr lang="el-GR" sz="2800" dirty="0"/>
              <a:t>. Έτσι, τα έσοδα του βυζαντινού κράτους εξασφαλίζονταν. 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4893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533400"/>
            <a:ext cx="85344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i="1" spc="190" dirty="0" smtClean="0">
                <a:solidFill>
                  <a:srgbClr val="0070C0"/>
                </a:solidFill>
              </a:rPr>
              <a:t>Γ </a:t>
            </a:r>
            <a:r>
              <a:rPr lang="el-GR" sz="2800" b="1" i="1" spc="190" dirty="0">
                <a:solidFill>
                  <a:srgbClr val="0070C0"/>
                </a:solidFill>
              </a:rPr>
              <a:t>– τρόπος ενίσχυσης του βυζαντινού κράτους από τις κακώσεις</a:t>
            </a:r>
          </a:p>
          <a:p>
            <a:pPr marL="0" indent="0">
              <a:buNone/>
            </a:pPr>
            <a:r>
              <a:rPr lang="el-GR" sz="2800" dirty="0" smtClean="0"/>
              <a:t>1. Υπάρχει επιπλέον τρόπος ενίσχυσης του βυζαντινού κράτους από τις </a:t>
            </a:r>
            <a:r>
              <a:rPr lang="el-GR" sz="2800" dirty="0"/>
              <a:t>κακώσεις; Σε ποιον τομέα</a:t>
            </a:r>
            <a:r>
              <a:rPr lang="el-GR" sz="2800" dirty="0" smtClean="0"/>
              <a:t>;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 smtClean="0"/>
              <a:t>Το ιστορικό παράθεμα προσθέτει επιπλέον την συνεισφορά των κακώσεων στον βυζαντινό στρατό. </a:t>
            </a:r>
            <a:r>
              <a:rPr lang="el-GR" sz="2800" i="1" spc="200" dirty="0"/>
              <a:t>Από την μια </a:t>
            </a:r>
            <a:r>
              <a:rPr lang="el-GR" sz="2800" i="1" spc="200" dirty="0" smtClean="0"/>
              <a:t>πλευρά, οι φτωχοί όφειλαν να στρατευθούν. Από την άλλη, τα </a:t>
            </a:r>
            <a:r>
              <a:rPr lang="el-GR" sz="2800" i="1" spc="200" dirty="0"/>
              <a:t>πλούσια μέλη </a:t>
            </a:r>
            <a:r>
              <a:rPr lang="el-GR" sz="2800" i="1" spc="200" dirty="0" smtClean="0"/>
              <a:t>κάθε κοινότητας </a:t>
            </a:r>
            <a:r>
              <a:rPr lang="el-GR" sz="2800" i="1" spc="200" dirty="0"/>
              <a:t>αναλάμβαναν την υποχρέωση να </a:t>
            </a:r>
            <a:r>
              <a:rPr lang="el-GR" sz="2800" i="1" spc="200" dirty="0" smtClean="0"/>
              <a:t>πληρώνουν τα έξοδα για τον εξοπλισμό και την στράτευση των φτωχότερων μελών</a:t>
            </a:r>
            <a:r>
              <a:rPr lang="el-GR" sz="2800" dirty="0" smtClean="0"/>
              <a:t>.</a:t>
            </a:r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74919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b="1" i="1" spc="190" dirty="0">
                <a:solidFill>
                  <a:srgbClr val="0070C0"/>
                </a:solidFill>
              </a:rPr>
              <a:t>Δ – σύντομος επίλογος</a:t>
            </a:r>
          </a:p>
          <a:p>
            <a:pPr marL="0" indent="0">
              <a:buNone/>
            </a:pPr>
            <a:r>
              <a:rPr lang="el-GR" sz="2800" dirty="0" smtClean="0"/>
              <a:t>ανακεφαλαίωση των τομέων του βυζαντινού κράτους, που ενισχύθηκαν από τις κακώσεις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Συμπερασματικά, οι κακώσεις συνέβαλαν </a:t>
            </a:r>
            <a:r>
              <a:rPr lang="el-GR" sz="2800" dirty="0"/>
              <a:t>στην ενίσχυση </a:t>
            </a:r>
            <a:r>
              <a:rPr lang="el-GR" sz="2800" dirty="0" smtClean="0"/>
              <a:t>του εμπορίου, των κρατικών εσόδων και </a:t>
            </a:r>
            <a:r>
              <a:rPr lang="el-GR" sz="2800" dirty="0"/>
              <a:t>του βυζαντινού στρατού.</a:t>
            </a:r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25610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Δυναστεία Αμορίου </a:t>
            </a:r>
            <a:r>
              <a:rPr lang="el-GR" sz="3200" smtClean="0"/>
              <a:t>(820-867</a:t>
            </a:r>
            <a:r>
              <a:rPr lang="el-GR" sz="3200" dirty="0" smtClean="0"/>
              <a:t>)</a:t>
            </a:r>
            <a:endParaRPr lang="el-GR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5943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57912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Σόλιδος των αυτοκρατόρων Μιχαήλ Β' και Θεοφίλου της Αμοριανής Δυναστείας</a:t>
            </a:r>
          </a:p>
        </p:txBody>
      </p:sp>
    </p:spTree>
    <p:extLst>
      <p:ext uri="{BB962C8B-B14F-4D97-AF65-F5344CB8AC3E}">
        <p14:creationId xmlns:p14="http://schemas.microsoft.com/office/powerpoint/2010/main" val="425610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Το βυζαντινό κράτος γύρω στα 800 μ.Χ.</a:t>
            </a:r>
            <a:endParaRPr lang="el-GR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458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107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l-GR" sz="3200" dirty="0"/>
              <a:t>Εξωτερική </a:t>
            </a:r>
            <a:r>
              <a:rPr lang="el-GR" sz="3200" dirty="0" smtClean="0"/>
              <a:t>πολιτική (8</a:t>
            </a:r>
            <a:r>
              <a:rPr lang="el-GR" sz="3200" baseline="30000" dirty="0" smtClean="0"/>
              <a:t>ος</a:t>
            </a:r>
            <a:r>
              <a:rPr lang="el-GR" sz="3200" dirty="0" smtClean="0"/>
              <a:t>-9</a:t>
            </a:r>
            <a:r>
              <a:rPr lang="el-GR" sz="3200" baseline="30000" dirty="0" smtClean="0"/>
              <a:t>ος</a:t>
            </a:r>
            <a:r>
              <a:rPr lang="el-GR" sz="3200" dirty="0" smtClean="0"/>
              <a:t> αιώνας)</a:t>
            </a:r>
            <a:endParaRPr lang="el-GR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1020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Σταθεροποίηση </a:t>
            </a:r>
            <a:r>
              <a:rPr lang="el-GR" sz="2800" dirty="0"/>
              <a:t>συνόρων Βυζαντίου </a:t>
            </a:r>
            <a:r>
              <a:rPr lang="el-GR" sz="2800" dirty="0" smtClean="0"/>
              <a:t>– Αραβικού Χαλιφάτου</a:t>
            </a:r>
            <a:r>
              <a:rPr lang="el-GR" sz="2800" dirty="0"/>
              <a:t>:</a:t>
            </a:r>
          </a:p>
          <a:p>
            <a:pPr marL="0" indent="0">
              <a:buNone/>
            </a:pPr>
            <a:r>
              <a:rPr lang="el-GR" sz="2800" dirty="0" smtClean="0"/>
              <a:t>παρυφές Μ</a:t>
            </a:r>
            <a:r>
              <a:rPr lang="el-GR" sz="2800" dirty="0"/>
              <a:t>. Ασίας (στεριά).</a:t>
            </a:r>
          </a:p>
          <a:p>
            <a:pPr marL="0" indent="0">
              <a:buNone/>
            </a:pPr>
            <a:r>
              <a:rPr lang="el-GR" sz="2800" dirty="0" smtClean="0"/>
              <a:t>Κιλικία </a:t>
            </a:r>
            <a:r>
              <a:rPr lang="el-GR" sz="2800" dirty="0"/>
              <a:t>- Κύπρος - Κρήτη (θάλασσα).</a:t>
            </a:r>
          </a:p>
          <a:p>
            <a:r>
              <a:rPr lang="el-GR" sz="2800" dirty="0" smtClean="0"/>
              <a:t>Αντεπίθεση </a:t>
            </a:r>
            <a:r>
              <a:rPr lang="el-GR" sz="2800" dirty="0"/>
              <a:t>Βυζαντινών στη Μ. Ασία (μέσα 9ου αιώνα).</a:t>
            </a:r>
          </a:p>
          <a:p>
            <a:r>
              <a:rPr lang="el-GR" sz="2800" dirty="0" smtClean="0"/>
              <a:t>Επιτυχής </a:t>
            </a:r>
            <a:r>
              <a:rPr lang="el-GR" sz="2800" dirty="0"/>
              <a:t>αντιμετώπιση των Βουλγάρων στα Βαλκάνια από τους Βυζαντινούς.</a:t>
            </a:r>
          </a:p>
          <a:p>
            <a:r>
              <a:rPr lang="el-GR" sz="2800" dirty="0" smtClean="0"/>
              <a:t>Αφομοίωση </a:t>
            </a:r>
            <a:r>
              <a:rPr lang="el-GR" sz="2800" dirty="0"/>
              <a:t>των σλαβικών πληθυσμών.</a:t>
            </a:r>
          </a:p>
        </p:txBody>
      </p:sp>
    </p:spTree>
    <p:extLst>
      <p:ext uri="{BB962C8B-B14F-4D97-AF65-F5344CB8AC3E}">
        <p14:creationId xmlns:p14="http://schemas.microsoft.com/office/powerpoint/2010/main" val="42561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Εσωτερική πολιτική</a:t>
            </a:r>
            <a:endParaRPr lang="el-GR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10200"/>
          </a:xfrm>
        </p:spPr>
        <p:txBody>
          <a:bodyPr>
            <a:normAutofit/>
          </a:bodyPr>
          <a:lstStyle/>
          <a:p>
            <a:r>
              <a:rPr lang="el-GR" sz="2800" dirty="0"/>
              <a:t>ελληνικός χαρακτήρας της </a:t>
            </a:r>
            <a:r>
              <a:rPr lang="el-GR" sz="2800" dirty="0" smtClean="0"/>
              <a:t>αυτοκρατορίας</a:t>
            </a:r>
          </a:p>
          <a:p>
            <a:r>
              <a:rPr lang="el-GR" sz="2800" dirty="0" smtClean="0"/>
              <a:t>ενίσχυση του θεσμού των θεμάτων</a:t>
            </a:r>
          </a:p>
          <a:p>
            <a:pPr marL="0" indent="0">
              <a:buNone/>
            </a:pPr>
            <a:r>
              <a:rPr lang="el-GR" sz="2800" b="1" dirty="0"/>
              <a:t>στρατηγοί</a:t>
            </a:r>
            <a:r>
              <a:rPr lang="el-GR" sz="2800" dirty="0"/>
              <a:t>:</a:t>
            </a:r>
          </a:p>
          <a:p>
            <a:pPr marL="0" indent="0">
              <a:buNone/>
            </a:pPr>
            <a:r>
              <a:rPr lang="el-GR" sz="2800" dirty="0"/>
              <a:t>- </a:t>
            </a:r>
            <a:r>
              <a:rPr lang="el-GR" sz="2800" dirty="0" smtClean="0"/>
              <a:t>διοικητές </a:t>
            </a:r>
            <a:r>
              <a:rPr lang="el-GR" sz="2800" dirty="0"/>
              <a:t>θεμάτων.</a:t>
            </a:r>
          </a:p>
          <a:p>
            <a:pPr marL="0" indent="0">
              <a:buNone/>
            </a:pPr>
            <a:r>
              <a:rPr lang="el-GR" sz="2800" dirty="0"/>
              <a:t>- </a:t>
            </a:r>
            <a:r>
              <a:rPr lang="el-GR" sz="2800" dirty="0" smtClean="0"/>
              <a:t>απέκτησαν </a:t>
            </a:r>
            <a:r>
              <a:rPr lang="el-GR" sz="2800" dirty="0"/>
              <a:t>μεγάλη δύναμη.</a:t>
            </a:r>
          </a:p>
          <a:p>
            <a:pPr>
              <a:buFontTx/>
              <a:buChar char="-"/>
            </a:pPr>
            <a:r>
              <a:rPr lang="el-GR" sz="2800" dirty="0" smtClean="0"/>
              <a:t>γίνονται </a:t>
            </a:r>
            <a:r>
              <a:rPr lang="el-GR" sz="2800" dirty="0"/>
              <a:t>επικίνδυνοι για την κεντρική εξουσία </a:t>
            </a:r>
            <a:r>
              <a:rPr lang="el-GR" sz="2800" dirty="0" smtClean="0"/>
              <a:t>επειδή </a:t>
            </a:r>
            <a:r>
              <a:rPr lang="el-GR" sz="2800" dirty="0"/>
              <a:t>οργάνωναν </a:t>
            </a:r>
            <a:r>
              <a:rPr lang="el-GR" sz="2800" dirty="0" smtClean="0"/>
              <a:t>εξεγέρσεις</a:t>
            </a:r>
          </a:p>
          <a:p>
            <a:pPr>
              <a:buFontTx/>
              <a:buChar char="-"/>
            </a:pPr>
            <a:endParaRPr lang="el-GR" sz="2800" dirty="0"/>
          </a:p>
          <a:p>
            <a:pPr marL="0" indent="0">
              <a:buNone/>
            </a:pPr>
            <a:r>
              <a:rPr lang="el-GR" sz="2800" dirty="0" smtClean="0">
                <a:solidFill>
                  <a:srgbClr val="FF0000"/>
                </a:solidFill>
              </a:rPr>
              <a:t>Να αποδώσετε τον ιστορικό όρο: στρατηγοί</a:t>
            </a:r>
            <a:endParaRPr lang="el-G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2561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Τα θέματα τον 9</a:t>
            </a:r>
            <a:r>
              <a:rPr lang="el-GR" sz="3200" baseline="30000" dirty="0" smtClean="0"/>
              <a:t>ο</a:t>
            </a:r>
            <a:r>
              <a:rPr lang="el-GR" sz="3200" dirty="0" smtClean="0"/>
              <a:t> αιώνα</a:t>
            </a:r>
            <a:endParaRPr lang="el-GR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79" y="1143000"/>
            <a:ext cx="7641441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107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endParaRPr lang="el-GR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στρατιώτες-αγρότες.</a:t>
            </a:r>
          </a:p>
          <a:p>
            <a:r>
              <a:rPr lang="el-GR" sz="2800" dirty="0"/>
              <a:t>ε</a:t>
            </a:r>
            <a:r>
              <a:rPr lang="el-GR" sz="2800" dirty="0" smtClean="0"/>
              <a:t>ίχαν </a:t>
            </a:r>
            <a:r>
              <a:rPr lang="el-GR" sz="2800" dirty="0"/>
              <a:t>δικά τους κτήματα </a:t>
            </a:r>
          </a:p>
          <a:p>
            <a:pPr marL="0" indent="0">
              <a:buNone/>
            </a:pPr>
            <a:r>
              <a:rPr lang="el-GR" sz="2800" dirty="0" smtClean="0"/>
              <a:t>(</a:t>
            </a:r>
            <a:r>
              <a:rPr lang="el-GR" sz="2800" dirty="0"/>
              <a:t>στρατιωτόπια</a:t>
            </a:r>
            <a:r>
              <a:rPr lang="el-GR" sz="2800" dirty="0" smtClean="0"/>
              <a:t>)</a:t>
            </a:r>
            <a:endParaRPr lang="el-GR" sz="2800" dirty="0"/>
          </a:p>
          <a:p>
            <a:r>
              <a:rPr lang="el-GR" sz="2800" dirty="0" smtClean="0"/>
              <a:t>υποχρεούνταν </a:t>
            </a:r>
            <a:r>
              <a:rPr lang="el-GR" sz="2800" dirty="0"/>
              <a:t>να παράσχουν </a:t>
            </a: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υπηρεσία </a:t>
            </a:r>
            <a:r>
              <a:rPr lang="el-GR" sz="2800" dirty="0"/>
              <a:t>σε περίπτωση </a:t>
            </a:r>
            <a:r>
              <a:rPr lang="el-GR" sz="2800" dirty="0" smtClean="0"/>
              <a:t>κινδύνου</a:t>
            </a:r>
            <a:endParaRPr lang="el-GR" sz="2800" dirty="0"/>
          </a:p>
          <a:p>
            <a:pPr marL="0" indent="0">
              <a:buNone/>
            </a:pPr>
            <a:endParaRPr lang="el-GR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"/>
            <a:ext cx="2286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5638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Εικόνες </a:t>
            </a:r>
            <a:r>
              <a:rPr lang="el-GR" dirty="0" smtClean="0"/>
              <a:t>από τη </a:t>
            </a:r>
            <a:r>
              <a:rPr lang="el-GR" dirty="0"/>
              <a:t>γεωργική </a:t>
            </a:r>
            <a:r>
              <a:rPr lang="el-GR" dirty="0" smtClean="0"/>
              <a:t>ζωή των Βυζαντινών, Βυζαντινή </a:t>
            </a:r>
            <a:r>
              <a:rPr lang="el-GR" dirty="0"/>
              <a:t>μικρογραφία.</a:t>
            </a:r>
          </a:p>
        </p:txBody>
      </p:sp>
    </p:spTree>
    <p:extLst>
      <p:ext uri="{BB962C8B-B14F-4D97-AF65-F5344CB8AC3E}">
        <p14:creationId xmlns:p14="http://schemas.microsoft.com/office/powerpoint/2010/main" val="130057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endParaRPr lang="el-GR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Αποτελέσματα ανάπτυξης «θεματικών» στρατών :</a:t>
            </a:r>
          </a:p>
          <a:p>
            <a:r>
              <a:rPr lang="el-GR" sz="2800" dirty="0"/>
              <a:t>π</a:t>
            </a:r>
            <a:r>
              <a:rPr lang="el-GR" sz="2800" dirty="0" smtClean="0"/>
              <a:t>εριορισμός μισθοφόρων</a:t>
            </a:r>
            <a:endParaRPr lang="el-GR" sz="2800" dirty="0"/>
          </a:p>
          <a:p>
            <a:r>
              <a:rPr lang="el-GR" sz="2800" dirty="0" smtClean="0"/>
              <a:t>ανάπτυξη </a:t>
            </a:r>
            <a:r>
              <a:rPr lang="el-GR" sz="2800" dirty="0"/>
              <a:t>μικρής και μεσαίας αγροτικής ιδιοκτησίας στη βυζαντινή </a:t>
            </a:r>
            <a:r>
              <a:rPr lang="el-GR" sz="2800" dirty="0" smtClean="0"/>
              <a:t>περίοδο</a:t>
            </a:r>
            <a:endParaRPr lang="el-GR" sz="2800" dirty="0"/>
          </a:p>
          <a:p>
            <a:endParaRPr lang="el-GR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43200"/>
            <a:ext cx="428625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5562600"/>
            <a:ext cx="3012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Κτηνοτρόφοι βόσκουν </a:t>
            </a:r>
            <a:r>
              <a:rPr lang="el-GR" sz="1600" dirty="0" smtClean="0"/>
              <a:t>το κοπάδι τους (βυζαντινή </a:t>
            </a:r>
            <a:r>
              <a:rPr lang="el-GR" sz="1600" dirty="0"/>
              <a:t>μικρογραφία)</a:t>
            </a:r>
          </a:p>
        </p:txBody>
      </p:sp>
    </p:spTree>
    <p:extLst>
      <p:ext uri="{BB962C8B-B14F-4D97-AF65-F5344CB8AC3E}">
        <p14:creationId xmlns:p14="http://schemas.microsoft.com/office/powerpoint/2010/main" val="1300573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Ένα σώμα </a:t>
            </a:r>
            <a:r>
              <a:rPr lang="el-GR" sz="2800" dirty="0"/>
              <a:t>του αυτοκρατορικού στρατού ήλθε </a:t>
            </a:r>
            <a:r>
              <a:rPr lang="el-GR" sz="2800" dirty="0" smtClean="0"/>
              <a:t>στην μικρασιατική Παφλαγονία, </a:t>
            </a:r>
            <a:r>
              <a:rPr lang="el-GR" sz="2800" dirty="0"/>
              <a:t>για να ετοιμάσει εκστρατεία κατά των Αράβων. Ο χιλίαρχος, ο εκατόνταρχος και ο πεντηκόνταρχος προχώρησαν σε </a:t>
            </a:r>
            <a:r>
              <a:rPr lang="el-GR" sz="2800" dirty="0" smtClean="0"/>
              <a:t>επιθεώρηση</a:t>
            </a:r>
            <a:r>
              <a:rPr lang="el-GR" sz="2800" dirty="0"/>
              <a:t>, απαιτώντας αδιάκοπα από το πλήθος των στρατιωτών να παρουσιάζονται με τα άλογα και τις πολεμικές άμαξές τους.</a:t>
            </a:r>
          </a:p>
          <a:p>
            <a:pPr marL="0" indent="0">
              <a:buNone/>
            </a:pPr>
            <a:r>
              <a:rPr lang="el-GR" sz="2800" dirty="0" smtClean="0"/>
              <a:t>Ενώ </a:t>
            </a:r>
            <a:r>
              <a:rPr lang="el-GR" sz="2800" dirty="0"/>
              <a:t>πλησίαζε η επιθεώρηση, το άλογο του στρατιώτη Μουσούλιου, που ήταν πάμφτωχος, </a:t>
            </a:r>
            <a:r>
              <a:rPr lang="el-GR" sz="2800" dirty="0" smtClean="0"/>
              <a:t>έπεσε </a:t>
            </a:r>
            <a:r>
              <a:rPr lang="el-GR" sz="2800" dirty="0"/>
              <a:t>κάτω και ψόφησε. Ο στρατιώτης δεν είχε χρήματα να αγοράσει άλλο άλογο και ήλθε σε πολύ δύσκολη θέση, ενώ ο εκατόνταρχος τον απειλούσε οργισμένος.</a:t>
            </a:r>
          </a:p>
          <a:p>
            <a:pPr marL="0" indent="0" algn="r">
              <a:buNone/>
            </a:pPr>
            <a:r>
              <a:rPr lang="el-GR" sz="2800" dirty="0" smtClean="0"/>
              <a:t>Βίος </a:t>
            </a:r>
            <a:r>
              <a:rPr lang="el-GR" sz="2800" dirty="0"/>
              <a:t>Αγίου </a:t>
            </a:r>
            <a:r>
              <a:rPr lang="el-GR" sz="2800" dirty="0" smtClean="0"/>
              <a:t>Φιλαρέτου </a:t>
            </a:r>
          </a:p>
          <a:p>
            <a:pPr marL="0" indent="0"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Ποιες ήταν οι υποχρεώσεις του στρατιώτη-αγρότη;</a:t>
            </a:r>
            <a:endParaRPr lang="el-G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770</Words>
  <Application>Microsoft Office PowerPoint</Application>
  <PresentationFormat>On-screen Show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Δυναστεία Ισαύρων (717-802)</vt:lpstr>
      <vt:lpstr>Δυναστεία Αμορίου (820-867)</vt:lpstr>
      <vt:lpstr>Το βυζαντινό κράτος γύρω στα 800 μ.Χ.</vt:lpstr>
      <vt:lpstr>Εξωτερική πολιτική (8ος-9ος αιώνας)</vt:lpstr>
      <vt:lpstr>Εσωτερική πολιτική</vt:lpstr>
      <vt:lpstr>Τα θέματα τον 9ο αιώνα</vt:lpstr>
      <vt:lpstr>PowerPoint Presentation</vt:lpstr>
      <vt:lpstr>PowerPoint Presentation</vt:lpstr>
      <vt:lpstr>PowerPoint Presentation</vt:lpstr>
      <vt:lpstr>PowerPoint Presentation</vt:lpstr>
      <vt:lpstr>Κωνσταντίνος Ε ́ (741-775, Δυναστεία Ισαύρων)</vt:lpstr>
      <vt:lpstr>Νικηφόρος Α ́ (802-811, Δυναστεία Αμορίου)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Yannis Sygkelos</dc:creator>
  <cp:lastModifiedBy>Yannis Sygkelos</cp:lastModifiedBy>
  <cp:revision>22</cp:revision>
  <dcterms:created xsi:type="dcterms:W3CDTF">2006-08-16T00:00:00Z</dcterms:created>
  <dcterms:modified xsi:type="dcterms:W3CDTF">2025-11-26T19:35:21Z</dcterms:modified>
</cp:coreProperties>
</file>