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06" r:id="rId4"/>
    <p:sldId id="316" r:id="rId5"/>
    <p:sldId id="308" r:id="rId6"/>
    <p:sldId id="307" r:id="rId7"/>
    <p:sldId id="317" r:id="rId8"/>
    <p:sldId id="329" r:id="rId9"/>
    <p:sldId id="310" r:id="rId10"/>
    <p:sldId id="279" r:id="rId11"/>
    <p:sldId id="309" r:id="rId12"/>
    <p:sldId id="330" r:id="rId13"/>
    <p:sldId id="312" r:id="rId14"/>
    <p:sldId id="313" r:id="rId15"/>
    <p:sldId id="314" r:id="rId16"/>
    <p:sldId id="271" r:id="rId17"/>
    <p:sldId id="315" r:id="rId18"/>
    <p:sldId id="328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Ο κόσμος του Ισλάμ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1800" dirty="0"/>
              <a:t>  </a:t>
            </a:r>
            <a:r>
              <a:rPr lang="el-GR" sz="1800" dirty="0" smtClean="0"/>
              <a:t>	Η </a:t>
            </a:r>
            <a:r>
              <a:rPr lang="el-GR" sz="1800" dirty="0"/>
              <a:t>επιστροφή του Μωάμεθ στη Μέκκα 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	(</a:t>
            </a:r>
            <a:r>
              <a:rPr lang="el-GR" sz="1800" dirty="0"/>
              <a:t>μικρογραφία </a:t>
            </a:r>
            <a:r>
              <a:rPr lang="el-GR" sz="1800" dirty="0" smtClean="0"/>
              <a:t>από αραβικό </a:t>
            </a:r>
            <a:r>
              <a:rPr lang="el-GR" sz="1800" dirty="0"/>
              <a:t>χειρόγραφο)</a:t>
            </a:r>
            <a:endParaRPr lang="el-G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Μωάμεθ 570-632 μ.Χ.</a:t>
            </a:r>
          </a:p>
          <a:p>
            <a:r>
              <a:rPr lang="el-GR" dirty="0" smtClean="0"/>
              <a:t>τελευταίος προφήτης του Αλλάχ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6703"/>
            <a:ext cx="50101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2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Οι αραβικές κατακτήσει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348"/>
            <a:ext cx="807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6192" y="576635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έως 661</a:t>
            </a:r>
            <a:endParaRPr lang="el-G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17714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έως 750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58592" y="5334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έως 632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7095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παράγοντες των αραβικών κατακτήσεων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</a:t>
            </a:r>
            <a:r>
              <a:rPr lang="el-GR" sz="2400" dirty="0"/>
              <a:t> εξάντληση Βυζαντινών και Περσών από τη μακροχρόνια πολεμική τους σύγκρουση στα χρόνια του Ηρακλείου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έντονη αντίθεση μεταξύ του κέντρου και των ανατολικών επαρχιών του Βυζαντίου που παρέμειναν προσκολλημένες στην αίρεση του </a:t>
            </a:r>
            <a:r>
              <a:rPr lang="el-GR" sz="2400" dirty="0" smtClean="0"/>
              <a:t>Μονοφυσιτισμού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6922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l-GR" sz="2800" b="1" i="1" dirty="0" smtClean="0">
                <a:solidFill>
                  <a:srgbClr val="FF0000"/>
                </a:solidFill>
              </a:rPr>
              <a:t>Για ποιους λόγους η </a:t>
            </a:r>
            <a:r>
              <a:rPr lang="el-GR" sz="2800" b="1" i="1" dirty="0">
                <a:solidFill>
                  <a:srgbClr val="FF0000"/>
                </a:solidFill>
              </a:rPr>
              <a:t>εξάπλωση των Αράβων </a:t>
            </a:r>
            <a:r>
              <a:rPr lang="el-GR" sz="2800" b="1" i="1" dirty="0" smtClean="0">
                <a:solidFill>
                  <a:srgbClr val="FF0000"/>
                </a:solidFill>
              </a:rPr>
              <a:t>υπήρξε ταχύτατη;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9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Αναχαίτιση της προέλασης των Αράβων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/>
              <a:t>αρχές του 8ου αι</a:t>
            </a:r>
            <a:r>
              <a:rPr lang="el-GR" sz="2400" dirty="0" smtClean="0"/>
              <a:t>.: οι Άραβες υπέταξαν </a:t>
            </a:r>
            <a:r>
              <a:rPr lang="el-GR" sz="2400" dirty="0"/>
              <a:t>το μεγαλύτερο μέρος της </a:t>
            </a:r>
            <a:r>
              <a:rPr lang="el-GR" sz="2400" dirty="0" smtClean="0"/>
              <a:t>Ισπανίας </a:t>
            </a:r>
          </a:p>
          <a:p>
            <a:r>
              <a:rPr lang="el-GR" sz="2400" dirty="0" smtClean="0"/>
              <a:t>732: ο </a:t>
            </a:r>
            <a:r>
              <a:rPr lang="el-GR" sz="2400" dirty="0"/>
              <a:t>Κάρολος Μαρτέλος, μαγιορδόμος (αυλάρχης) των Φράγκων, κατάφερε να αναχαιτίσει την προέλασή </a:t>
            </a:r>
            <a:r>
              <a:rPr lang="el-GR" sz="2400" dirty="0" smtClean="0"/>
              <a:t>των Αράβων στο Πουατιέ</a:t>
            </a:r>
          </a:p>
          <a:p>
            <a:r>
              <a:rPr lang="el-GR" sz="2400" dirty="0"/>
              <a:t>στην ανατολή: στην οροσειρά του Ταύρου (ΝΑ Τουρκία)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352800"/>
            <a:ext cx="6486525" cy="349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295400" y="4191000"/>
            <a:ext cx="56388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37477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ο</a:t>
            </a:r>
            <a:r>
              <a:rPr lang="el-GR" sz="1200" dirty="0" smtClean="0"/>
              <a:t>ροσειρά Ταύρου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9445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Προέλαση Αράβων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Άραβες </a:t>
            </a:r>
            <a:r>
              <a:rPr lang="el-GR" sz="2400" dirty="0" smtClean="0"/>
              <a:t>διεκδίκησαν </a:t>
            </a:r>
            <a:r>
              <a:rPr lang="el-GR" sz="2400" dirty="0"/>
              <a:t>από το Βυζάντιο την κυριαρχία στη </a:t>
            </a:r>
            <a:r>
              <a:rPr lang="el-GR" sz="2400" dirty="0" smtClean="0"/>
              <a:t>Μεσόγειο με τον αξιόμαχό τους στόλο</a:t>
            </a:r>
          </a:p>
          <a:p>
            <a:r>
              <a:rPr lang="el-GR" sz="2400" dirty="0"/>
              <a:t>οι Άραβες </a:t>
            </a:r>
            <a:r>
              <a:rPr lang="el-GR" sz="2400" dirty="0" smtClean="0"/>
              <a:t>κατέλαβαν την Κύπρο, την Ρόδο, την </a:t>
            </a:r>
            <a:r>
              <a:rPr lang="el-GR" sz="2400" dirty="0"/>
              <a:t>Κω, </a:t>
            </a:r>
            <a:r>
              <a:rPr lang="el-GR" sz="2400" dirty="0" smtClean="0"/>
              <a:t>την Χίο</a:t>
            </a:r>
          </a:p>
          <a:p>
            <a:r>
              <a:rPr lang="el-GR" sz="2400" dirty="0"/>
              <a:t>τον 9ο αι. </a:t>
            </a:r>
            <a:r>
              <a:rPr lang="el-GR" sz="2400" dirty="0" smtClean="0"/>
              <a:t>κατέκτησαν την Κρήτη </a:t>
            </a:r>
            <a:r>
              <a:rPr lang="el-GR" sz="2400" dirty="0"/>
              <a:t>και </a:t>
            </a:r>
            <a:r>
              <a:rPr lang="el-GR" sz="2400" dirty="0" smtClean="0"/>
              <a:t>την Σικελία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3805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Πολιορκίες </a:t>
            </a:r>
            <a:r>
              <a:rPr lang="el-GR" sz="2800" dirty="0" smtClean="0"/>
              <a:t>Κωνσταντινούπολης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674-678 </a:t>
            </a:r>
          </a:p>
          <a:p>
            <a:r>
              <a:rPr lang="el-GR" sz="2400" dirty="0" smtClean="0"/>
              <a:t>717-718 </a:t>
            </a:r>
          </a:p>
          <a:p>
            <a:r>
              <a:rPr lang="el-GR" sz="2400" dirty="0" smtClean="0"/>
              <a:t>Οι </a:t>
            </a:r>
            <a:r>
              <a:rPr lang="el-GR" sz="2400" dirty="0"/>
              <a:t>βυζαντινοί μαχητές απέκρουσαν </a:t>
            </a:r>
            <a:r>
              <a:rPr lang="el-GR" sz="2400" dirty="0" smtClean="0"/>
              <a:t>τους </a:t>
            </a:r>
            <a:r>
              <a:rPr lang="el-GR" sz="2400" dirty="0"/>
              <a:t>Άραβες με τη </a:t>
            </a:r>
            <a:r>
              <a:rPr lang="el-GR" sz="2400" dirty="0" smtClean="0"/>
              <a:t>βοήθεια</a:t>
            </a:r>
          </a:p>
          <a:p>
            <a:pPr lvl="1"/>
            <a:r>
              <a:rPr lang="el-GR" sz="2000" dirty="0" smtClean="0"/>
              <a:t> </a:t>
            </a:r>
            <a:r>
              <a:rPr lang="el-GR" sz="2000" dirty="0"/>
              <a:t>των απόρθητων τειχών της Βασιλεύουσας και </a:t>
            </a:r>
            <a:endParaRPr lang="el-GR" sz="2000" dirty="0" smtClean="0"/>
          </a:p>
          <a:p>
            <a:pPr lvl="1"/>
            <a:r>
              <a:rPr lang="el-GR" sz="2000" dirty="0" smtClean="0"/>
              <a:t>της χρήσης </a:t>
            </a:r>
            <a:r>
              <a:rPr lang="el-GR" sz="2000" dirty="0"/>
              <a:t>του υγρού πυρός</a:t>
            </a:r>
            <a:r>
              <a:rPr lang="el-GR" sz="2000" dirty="0" smtClean="0"/>
              <a:t>,</a:t>
            </a:r>
            <a:r>
              <a:rPr lang="el-GR" sz="2000" dirty="0"/>
              <a:t> </a:t>
            </a:r>
            <a:r>
              <a:rPr lang="el-GR" sz="2000" dirty="0" smtClean="0"/>
              <a:t>επινόησης </a:t>
            </a:r>
            <a:r>
              <a:rPr lang="el-GR" sz="2000" dirty="0"/>
              <a:t>του </a:t>
            </a:r>
            <a:r>
              <a:rPr lang="el-GR" sz="2000" dirty="0" smtClean="0"/>
              <a:t>Καλλίνικου</a:t>
            </a:r>
            <a:endParaRPr lang="el-G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8389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05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Autofit/>
          </a:bodyPr>
          <a:lstStyle/>
          <a:p>
            <a:pPr algn="just"/>
            <a:r>
              <a:rPr lang="el-GR" sz="2800" dirty="0" smtClean="0"/>
              <a:t>Να χαρακτηρίσετε τις παρακάτω προτάσεις ως σωστές (Σ) ή λάθος (Λ)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1. </a:t>
            </a:r>
            <a:r>
              <a:rPr lang="el-GR" sz="2400" dirty="0" smtClean="0"/>
              <a:t>Το </a:t>
            </a:r>
            <a:r>
              <a:rPr lang="el-GR" sz="2400" dirty="0"/>
              <a:t>Ισλάμ  είναι η μονοθεϊστική </a:t>
            </a:r>
            <a:r>
              <a:rPr lang="el-GR" sz="2400" dirty="0" smtClean="0"/>
              <a:t>θρησκεία.</a:t>
            </a:r>
          </a:p>
          <a:p>
            <a:pPr marL="0" indent="0">
              <a:buNone/>
            </a:pPr>
            <a:r>
              <a:rPr lang="el-GR" sz="2400" dirty="0" smtClean="0"/>
              <a:t>2. Ο Μωάμεθ επηρεάστηκε </a:t>
            </a:r>
            <a:r>
              <a:rPr lang="el-GR" sz="2400" dirty="0"/>
              <a:t>από το Χριστιανισμό και τον </a:t>
            </a:r>
            <a:r>
              <a:rPr lang="el-GR" sz="2400" dirty="0" smtClean="0"/>
              <a:t>Ιουδαϊσμό</a:t>
            </a:r>
          </a:p>
          <a:p>
            <a:pPr marL="0" indent="0">
              <a:buNone/>
            </a:pPr>
            <a:r>
              <a:rPr lang="el-GR" sz="2400" dirty="0"/>
              <a:t>3. </a:t>
            </a:r>
            <a:r>
              <a:rPr lang="el-GR" sz="2400" dirty="0" smtClean="0"/>
              <a:t>Ο </a:t>
            </a:r>
            <a:r>
              <a:rPr lang="el-GR" sz="2400" dirty="0"/>
              <a:t>Μωάμεθ διώχτηκε από τους ειδωλολάτρες της Μεδίνας και κατέφυγε στη Μέκκα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/>
              <a:t>4. </a:t>
            </a:r>
            <a:r>
              <a:rPr lang="el-GR" sz="2400" dirty="0" smtClean="0"/>
              <a:t>Ο </a:t>
            </a:r>
            <a:r>
              <a:rPr lang="el-GR" sz="2400" dirty="0"/>
              <a:t>βυζαντινός στρατός δεν κατάφερε να αποκρούσει την αραβική επίθεση λόγω της εξάντλησής του από τους συνεχείς πολέμους του Ηρακλείου με τους </a:t>
            </a:r>
            <a:r>
              <a:rPr lang="el-GR" sz="2400" dirty="0" smtClean="0"/>
              <a:t>Πέρσες</a:t>
            </a:r>
          </a:p>
          <a:p>
            <a:pPr marL="0" indent="0">
              <a:buNone/>
            </a:pPr>
            <a:r>
              <a:rPr lang="el-GR" sz="2400" dirty="0"/>
              <a:t>5. </a:t>
            </a:r>
            <a:r>
              <a:rPr lang="el-GR" sz="2400" dirty="0" smtClean="0"/>
              <a:t>Οι </a:t>
            </a:r>
            <a:r>
              <a:rPr lang="el-GR" sz="2400" dirty="0"/>
              <a:t>μονοφυσιτικές επαρχίες του Βυζαντίου αντιστάθηκαν </a:t>
            </a:r>
            <a:r>
              <a:rPr lang="el-GR" sz="2400" dirty="0" smtClean="0"/>
              <a:t>στην </a:t>
            </a:r>
            <a:r>
              <a:rPr lang="el-GR" sz="2400" dirty="0"/>
              <a:t>αραβική </a:t>
            </a:r>
            <a:r>
              <a:rPr lang="el-GR" sz="2400" dirty="0" smtClean="0"/>
              <a:t>εξάπλωση</a:t>
            </a:r>
          </a:p>
          <a:p>
            <a:pPr marL="0" indent="0">
              <a:buNone/>
            </a:pPr>
            <a:r>
              <a:rPr lang="el-GR" sz="2400" dirty="0"/>
              <a:t>6. </a:t>
            </a:r>
            <a:r>
              <a:rPr lang="el-GR" sz="2400" dirty="0" smtClean="0"/>
              <a:t>Η </a:t>
            </a:r>
            <a:r>
              <a:rPr lang="el-GR" sz="2400"/>
              <a:t>μάχη </a:t>
            </a:r>
            <a:r>
              <a:rPr lang="el-GR" sz="2400" smtClean="0"/>
              <a:t>της Γρανάδας </a:t>
            </a:r>
            <a:r>
              <a:rPr lang="el-GR" sz="2400" dirty="0" smtClean="0"/>
              <a:t>ανέκοψε </a:t>
            </a:r>
            <a:r>
              <a:rPr lang="el-GR" sz="2400" dirty="0"/>
              <a:t>την αραβική προέλαση </a:t>
            </a:r>
            <a:r>
              <a:rPr lang="el-GR" sz="2400" dirty="0" smtClean="0"/>
              <a:t>στην Ευρώπη</a:t>
            </a:r>
          </a:p>
          <a:p>
            <a:pPr marL="0" indent="0">
              <a:buNone/>
            </a:pPr>
            <a:r>
              <a:rPr lang="el-GR" sz="2400" dirty="0"/>
              <a:t>7. </a:t>
            </a:r>
            <a:r>
              <a:rPr lang="el-GR" sz="2400" dirty="0" smtClean="0"/>
              <a:t>Η πολιορκία της Κωνσταντινούπολης από τους άραβες αποφεύ-χθηκε χάρη </a:t>
            </a:r>
            <a:r>
              <a:rPr lang="el-GR" sz="2400" dirty="0"/>
              <a:t>στον ισχυρό </a:t>
            </a:r>
            <a:r>
              <a:rPr lang="el-GR" sz="2400" dirty="0" smtClean="0"/>
              <a:t>βυζαντινό στόλο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474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Συνέπειες Αραβικής εξάπλωσης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/>
              <a:t> διάσπαση του μεσογειακού κόσμου, που είχε ενοποιηθεί από τους </a:t>
            </a:r>
            <a:r>
              <a:rPr lang="el-GR" sz="2400" dirty="0" smtClean="0"/>
              <a:t>Ρωμαίους </a:t>
            </a:r>
          </a:p>
          <a:p>
            <a:r>
              <a:rPr lang="el-GR" sz="2400" dirty="0" smtClean="0"/>
              <a:t>εδαφική συρρίκνωση</a:t>
            </a:r>
            <a:r>
              <a:rPr lang="el-GR" sz="2400" dirty="0"/>
              <a:t> </a:t>
            </a:r>
            <a:r>
              <a:rPr lang="el-GR" sz="2400" dirty="0" smtClean="0"/>
              <a:t>Βυζαντίου</a:t>
            </a:r>
            <a:endParaRPr lang="el-GR" sz="2400" dirty="0"/>
          </a:p>
          <a:p>
            <a:r>
              <a:rPr lang="el-GR" sz="2400" dirty="0" smtClean="0"/>
              <a:t>απώλεια </a:t>
            </a:r>
            <a:r>
              <a:rPr lang="el-GR" sz="2400" dirty="0"/>
              <a:t>σημαντικών αστικών κέντρων </a:t>
            </a:r>
            <a:endParaRPr lang="el-GR" sz="2400" dirty="0" smtClean="0"/>
          </a:p>
          <a:p>
            <a:r>
              <a:rPr lang="el-GR" sz="2400" dirty="0" smtClean="0"/>
              <a:t>ερήμωση </a:t>
            </a:r>
            <a:r>
              <a:rPr lang="el-GR" sz="2400" dirty="0"/>
              <a:t>πολλών περιοχών της </a:t>
            </a:r>
            <a:r>
              <a:rPr lang="el-GR" sz="2400" dirty="0" smtClean="0"/>
              <a:t>βυζαντινής αυτοκρατορίας</a:t>
            </a:r>
          </a:p>
          <a:p>
            <a:r>
              <a:rPr lang="el-GR" sz="2400" dirty="0" smtClean="0"/>
              <a:t>μείωση </a:t>
            </a:r>
            <a:r>
              <a:rPr lang="el-GR" sz="2400" dirty="0"/>
              <a:t>της αγροτικής παραγωγής </a:t>
            </a:r>
            <a:endParaRPr lang="el-GR" sz="2400" dirty="0" smtClean="0"/>
          </a:p>
          <a:p>
            <a:r>
              <a:rPr lang="el-GR" sz="2400" dirty="0" smtClean="0"/>
              <a:t>αποδυνάμωση του εσωτερικού και του εξωτερικού εμπορίου </a:t>
            </a:r>
            <a:r>
              <a:rPr lang="el-GR" sz="2400" dirty="0"/>
              <a:t>του </a:t>
            </a:r>
            <a:r>
              <a:rPr lang="el-GR" sz="2400" dirty="0" smtClean="0"/>
              <a:t>Βυζαντίου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3805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Χρονολογικός πίνακας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/>
              <a:t>622, έτος της </a:t>
            </a:r>
            <a:r>
              <a:rPr lang="el-GR" sz="2400" b="1" dirty="0"/>
              <a:t>Εγίρας</a:t>
            </a:r>
            <a:r>
              <a:rPr lang="el-GR" sz="2400" dirty="0"/>
              <a:t> (αποδημίας): διωγμός του </a:t>
            </a:r>
            <a:r>
              <a:rPr lang="el-GR" sz="2400" dirty="0" smtClean="0"/>
              <a:t>Μωάμεθ</a:t>
            </a:r>
            <a:r>
              <a:rPr lang="en-GB" sz="2400" dirty="0" smtClean="0"/>
              <a:t> </a:t>
            </a:r>
            <a:r>
              <a:rPr lang="el-GR" sz="2400" dirty="0" smtClean="0"/>
              <a:t>από </a:t>
            </a:r>
            <a:r>
              <a:rPr lang="el-GR" sz="2400" dirty="0"/>
              <a:t>την πατρίδα του, τη Μέκκα</a:t>
            </a:r>
          </a:p>
          <a:p>
            <a:r>
              <a:rPr lang="el-GR" sz="2400" dirty="0" smtClean="0"/>
              <a:t>622-632</a:t>
            </a:r>
            <a:r>
              <a:rPr lang="el-GR" sz="2400" dirty="0"/>
              <a:t>: το Ισλάμ </a:t>
            </a:r>
            <a:r>
              <a:rPr lang="el-GR" sz="2400" dirty="0" smtClean="0"/>
              <a:t>σ</a:t>
            </a:r>
            <a:r>
              <a:rPr lang="el-GR" sz="2400" dirty="0"/>
              <a:t>' όλη την </a:t>
            </a:r>
            <a:r>
              <a:rPr lang="el-GR" sz="2400" dirty="0" smtClean="0"/>
              <a:t>Αραβική χερσόνησο</a:t>
            </a:r>
          </a:p>
          <a:p>
            <a:r>
              <a:rPr lang="el-GR" sz="2400" dirty="0" smtClean="0"/>
              <a:t>636: μάχη </a:t>
            </a:r>
            <a:r>
              <a:rPr lang="el-GR" sz="2400" dirty="0"/>
              <a:t>του </a:t>
            </a:r>
            <a:r>
              <a:rPr lang="el-GR" sz="2400" dirty="0" smtClean="0"/>
              <a:t>Γιαρμούκ</a:t>
            </a:r>
            <a:endParaRPr lang="en-GB" sz="2400" dirty="0" smtClean="0"/>
          </a:p>
          <a:p>
            <a:r>
              <a:rPr lang="el-GR" sz="2400" dirty="0"/>
              <a:t>732: </a:t>
            </a:r>
            <a:r>
              <a:rPr lang="el-GR" sz="2400" dirty="0" smtClean="0"/>
              <a:t>μάχη στο Πουατιέ</a:t>
            </a:r>
          </a:p>
          <a:p>
            <a:r>
              <a:rPr lang="el-GR" sz="2400" dirty="0"/>
              <a:t>674-678 </a:t>
            </a:r>
            <a:endParaRPr lang="el-GR" sz="2400" dirty="0" smtClean="0"/>
          </a:p>
          <a:p>
            <a:r>
              <a:rPr lang="el-GR" sz="2400" dirty="0" smtClean="0"/>
              <a:t>                     πολιορκίες </a:t>
            </a:r>
            <a:r>
              <a:rPr lang="el-GR" sz="2400" dirty="0"/>
              <a:t>Κωνσταντινούπολης από τους Άραβες</a:t>
            </a:r>
          </a:p>
          <a:p>
            <a:r>
              <a:rPr lang="el-GR" sz="2400" dirty="0" smtClean="0"/>
              <a:t>717-718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1905000" y="3276600"/>
            <a:ext cx="76200" cy="1066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5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Ανακεφαλαίωση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638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Άραβες ασπάστηκαν το Ισλάμ, θρησκεία που ίδρυσε ο Μωάμεθ</a:t>
            </a:r>
          </a:p>
          <a:p>
            <a:r>
              <a:rPr lang="el-GR" sz="2400" dirty="0" smtClean="0"/>
              <a:t>το έτος Εγίρας (622 μ.Χ.) ο Μωάμεθ διώχτηκε από την Μέκκα και μετανάστευσε στην Μεδίνα</a:t>
            </a:r>
          </a:p>
          <a:p>
            <a:r>
              <a:rPr lang="el-GR" sz="2400" dirty="0" smtClean="0"/>
              <a:t>όροι του Ισλάμ: Κοράνι, Μουσλίμ, τζιχάντ, μάρτυρες της πίστης</a:t>
            </a:r>
          </a:p>
          <a:p>
            <a:r>
              <a:rPr lang="el-GR" sz="2400" dirty="0" smtClean="0"/>
              <a:t>Μάχη του Γιαρμούκ, 636 μ.Χ.: οι Άραβες εδραιώνουν την κυριαρχία τους στην Εγγύς Ανατολή</a:t>
            </a:r>
          </a:p>
          <a:p>
            <a:r>
              <a:rPr lang="el-GR" sz="2400" dirty="0" smtClean="0"/>
              <a:t>Μάχη του Πουατιέ, 732 μ.Χ.: οι Φράγκοι ανακόπτουν τη εξάπλωση των Αράβων</a:t>
            </a:r>
          </a:p>
          <a:p>
            <a:r>
              <a:rPr lang="el-GR" sz="2400" dirty="0" smtClean="0"/>
              <a:t>Δύο φορές οι Άραβες αποτυγχάνουν να πολιορκήσουν την Κωνσταντινούπολη (τείχη και υγρό πυρ)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4665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48600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2206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Ο αραβικός κόσμος σήμερα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0021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Ίδρυση και αρχές του Ισλάμ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Ισλάμ: «</a:t>
            </a:r>
            <a:r>
              <a:rPr lang="el-GR" sz="2400" dirty="0"/>
              <a:t>αφοσίωση και πίστη στο θέλημα του Θεού</a:t>
            </a:r>
            <a:r>
              <a:rPr lang="el-GR" sz="2400" dirty="0" smtClean="0"/>
              <a:t>»</a:t>
            </a:r>
          </a:p>
          <a:p>
            <a:r>
              <a:rPr lang="el-GR" sz="2400" dirty="0" smtClean="0"/>
              <a:t>μoνοθεϊστική </a:t>
            </a:r>
            <a:r>
              <a:rPr lang="el-GR" sz="2400" dirty="0"/>
              <a:t>θρησκεία </a:t>
            </a:r>
            <a:endParaRPr lang="el-GR" sz="2400" dirty="0" smtClean="0"/>
          </a:p>
          <a:p>
            <a:r>
              <a:rPr lang="el-GR" sz="2400" dirty="0"/>
              <a:t>ι</a:t>
            </a:r>
            <a:r>
              <a:rPr lang="el-GR" sz="2400" dirty="0" smtClean="0"/>
              <a:t>δρυτής ο Μωάμεθ,</a:t>
            </a:r>
            <a:r>
              <a:rPr lang="el-GR" sz="2400" dirty="0"/>
              <a:t> οδηγός καραβανιών</a:t>
            </a:r>
          </a:p>
          <a:p>
            <a:r>
              <a:rPr lang="el-GR" sz="2400" dirty="0" smtClean="0"/>
              <a:t>επιρροές από το </a:t>
            </a:r>
            <a:r>
              <a:rPr lang="el-GR" sz="2400" dirty="0"/>
              <a:t>Χριστιανισμό και τον </a:t>
            </a:r>
            <a:r>
              <a:rPr lang="el-GR" sz="2400" dirty="0" smtClean="0"/>
              <a:t>Ιουδαϊσμό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84" y="2819400"/>
            <a:ext cx="3886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467600" y="1752600"/>
            <a:ext cx="68580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1383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Όρος Σινά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733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Αίγυπτος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001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Ίδρυση και αρχές του Ισλάμ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15129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Η αποκάλυψη του αγγέλου Γαβριήλ στον Μωάμεθ, περσική μινιατούρα, 1307</a:t>
            </a:r>
            <a:endParaRPr lang="el-G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172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Τι συμπεράσματα βγάζετε για το Ισλάμ, αν λάβετε υπόψη σας αυτή την εικόνα;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Ίδρυση και αρχές του Ισλάμ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622 μ.Χ, έτος </a:t>
            </a:r>
            <a:r>
              <a:rPr lang="el-GR" sz="2400" dirty="0"/>
              <a:t>της </a:t>
            </a:r>
            <a:r>
              <a:rPr lang="el-GR" sz="2400" b="1" dirty="0"/>
              <a:t>Εγίρας</a:t>
            </a:r>
            <a:r>
              <a:rPr lang="el-GR" sz="2400" dirty="0"/>
              <a:t> (αποδημίας</a:t>
            </a:r>
            <a:r>
              <a:rPr lang="el-GR" sz="2400" dirty="0" smtClean="0"/>
              <a:t>): διωγμός του Μωάμεθ από </a:t>
            </a:r>
            <a:r>
              <a:rPr lang="el-GR" sz="2400" dirty="0"/>
              <a:t>την πατρίδα του, τη Μέκκα</a:t>
            </a:r>
            <a:endParaRPr lang="el-GR" sz="2400" dirty="0" smtClean="0"/>
          </a:p>
          <a:p>
            <a:r>
              <a:rPr lang="el-GR" sz="2400" dirty="0" smtClean="0"/>
              <a:t>στη Μεδίνα </a:t>
            </a:r>
            <a:r>
              <a:rPr lang="el-GR" sz="2400" dirty="0"/>
              <a:t>απέκτησε έναν πυρήνα πιστών </a:t>
            </a:r>
            <a:r>
              <a:rPr lang="el-GR" sz="2400" dirty="0" smtClean="0"/>
              <a:t>οπαδών</a:t>
            </a:r>
          </a:p>
          <a:p>
            <a:r>
              <a:rPr lang="el-GR" sz="2400" dirty="0"/>
              <a:t>έτος της </a:t>
            </a:r>
            <a:r>
              <a:rPr lang="el-GR" sz="2400" b="1" dirty="0" smtClean="0"/>
              <a:t>Εγίρας</a:t>
            </a:r>
            <a:r>
              <a:rPr lang="el-GR" sz="2400" dirty="0" smtClean="0"/>
              <a:t> (622)</a:t>
            </a:r>
            <a:r>
              <a:rPr lang="el-GR" sz="2400" b="1" dirty="0" smtClean="0"/>
              <a:t>:</a:t>
            </a:r>
            <a:r>
              <a:rPr lang="el-GR" sz="2400" dirty="0" smtClean="0"/>
              <a:t> αφετηρία </a:t>
            </a:r>
            <a:r>
              <a:rPr lang="el-GR" sz="2400" dirty="0"/>
              <a:t>του χρονολογικού συστήματος των </a:t>
            </a:r>
            <a:r>
              <a:rPr lang="el-GR" sz="2400" dirty="0" smtClean="0"/>
              <a:t>Αράβων</a:t>
            </a:r>
          </a:p>
          <a:p>
            <a:r>
              <a:rPr lang="el-GR" sz="2400" dirty="0" smtClean="0"/>
              <a:t>622-632: </a:t>
            </a:r>
            <a:r>
              <a:rPr lang="el-GR" sz="2400" dirty="0"/>
              <a:t>το Ισλάμ κυριάρχησε σ' όλη την </a:t>
            </a:r>
            <a:r>
              <a:rPr lang="el-GR" sz="2400" dirty="0" smtClean="0"/>
              <a:t>Αραβία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Εάν σε μουσουλμανικό ημερολόγιο αναφέρεται το έτος 500, ποιο έτος είναι στο χριστιανικό ημερολόγιο;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Ίδρυση και αρχές του Ισλάμ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Κοράνι:</a:t>
            </a:r>
            <a:r>
              <a:rPr lang="el-GR" sz="2400" dirty="0" smtClean="0"/>
              <a:t> «απαγγελία» ή «λόγος </a:t>
            </a:r>
            <a:r>
              <a:rPr lang="el-GR" sz="2400" dirty="0"/>
              <a:t>θεού</a:t>
            </a:r>
            <a:r>
              <a:rPr lang="el-GR" sz="2400" dirty="0" smtClean="0"/>
              <a:t>», </a:t>
            </a:r>
            <a:r>
              <a:rPr lang="el-GR" sz="2400" dirty="0"/>
              <a:t>το ιερό βιβλίο </a:t>
            </a:r>
            <a:r>
              <a:rPr lang="el-GR" sz="2400" dirty="0" smtClean="0"/>
              <a:t>του Ισλάμ </a:t>
            </a:r>
          </a:p>
          <a:p>
            <a:r>
              <a:rPr lang="el-GR" sz="2400" b="1" dirty="0" smtClean="0"/>
              <a:t>Μουσλίμ</a:t>
            </a:r>
            <a:r>
              <a:rPr lang="el-GR" sz="2400" dirty="0" smtClean="0"/>
              <a:t>: πιστός </a:t>
            </a:r>
          </a:p>
          <a:p>
            <a:r>
              <a:rPr lang="el-GR" sz="2400" b="1" dirty="0" smtClean="0"/>
              <a:t>Τζιχάντ</a:t>
            </a:r>
            <a:r>
              <a:rPr lang="el-GR" sz="2400" dirty="0" smtClean="0"/>
              <a:t>: </a:t>
            </a:r>
            <a:r>
              <a:rPr lang="el-GR" sz="2400" dirty="0"/>
              <a:t>ιερός πόλεμος κατά των </a:t>
            </a:r>
            <a:r>
              <a:rPr lang="el-GR" sz="2400" dirty="0" smtClean="0"/>
              <a:t>απίστων για να διαδοθεί </a:t>
            </a:r>
            <a:r>
              <a:rPr lang="el-GR" sz="2400" dirty="0"/>
              <a:t>το Ισλάμ </a:t>
            </a:r>
            <a:r>
              <a:rPr lang="en-GB" sz="2400" dirty="0" smtClean="0"/>
              <a:t>[</a:t>
            </a:r>
            <a:r>
              <a:rPr lang="el-GR" sz="2400" dirty="0" smtClean="0"/>
              <a:t>610-622: «καρτερική αντοχή», 622-632: «άμυνα εναντίον των διωκτών του Μωάμεθ», γενικά: «ανθρώπινη πάλη για το καλό και το κακό»]</a:t>
            </a:r>
          </a:p>
          <a:p>
            <a:r>
              <a:rPr lang="el-GR" sz="2400" b="1" dirty="0"/>
              <a:t>ε</a:t>
            </a:r>
            <a:r>
              <a:rPr lang="el-GR" sz="2400" b="1" dirty="0" smtClean="0"/>
              <a:t>ξ αποκαλύψεως θρησκείες</a:t>
            </a:r>
            <a:r>
              <a:rPr lang="el-GR" sz="2400" dirty="0" smtClean="0"/>
              <a:t>: (χριστιανισμός και ιουδαϊσμός) απαγορευόταν ο βίαιος εξισλαμισμός </a:t>
            </a:r>
          </a:p>
          <a:p>
            <a:r>
              <a:rPr lang="el-GR" sz="2400" b="1" dirty="0"/>
              <a:t>μάρτυρες της </a:t>
            </a:r>
            <a:r>
              <a:rPr lang="el-GR" sz="2400" b="1" dirty="0" smtClean="0"/>
              <a:t>πίστης</a:t>
            </a:r>
            <a:r>
              <a:rPr lang="el-GR" sz="2400" dirty="0"/>
              <a:t>:</a:t>
            </a:r>
            <a:r>
              <a:rPr lang="el-GR" sz="2400" dirty="0" smtClean="0"/>
              <a:t> </a:t>
            </a:r>
            <a:r>
              <a:rPr lang="el-GR" sz="2400" dirty="0"/>
              <a:t>Όσοι έπεφταν στον πόλεμο </a:t>
            </a:r>
            <a:r>
              <a:rPr lang="el-GR" sz="2400" dirty="0" smtClean="0"/>
              <a:t>για την διάδοση της πίστης, εξασφάλιζαν </a:t>
            </a:r>
            <a:r>
              <a:rPr lang="el-GR" sz="2400" dirty="0"/>
              <a:t>μια θέση στον </a:t>
            </a:r>
            <a:r>
              <a:rPr lang="el-GR" sz="2400" dirty="0" smtClean="0"/>
              <a:t>Παράδεισο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020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Το Κοράνι για τον </a:t>
            </a:r>
            <a:r>
              <a:rPr lang="el-GR" sz="2800" dirty="0" smtClean="0"/>
              <a:t>πόλεμο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B050"/>
                </a:solidFill>
              </a:rPr>
              <a:t>Να </a:t>
            </a:r>
            <a:r>
              <a:rPr lang="el-GR" sz="2400" b="1" dirty="0">
                <a:solidFill>
                  <a:srgbClr val="00B050"/>
                </a:solidFill>
              </a:rPr>
              <a:t>μάχεστε εναντίον αυτών που μάχονται εναντίον </a:t>
            </a:r>
            <a:r>
              <a:rPr lang="el-GR" sz="2400" b="1" dirty="0" smtClean="0">
                <a:solidFill>
                  <a:srgbClr val="00B050"/>
                </a:solidFill>
              </a:rPr>
              <a:t>σας</a:t>
            </a:r>
            <a:r>
              <a:rPr lang="el-GR" sz="2400" dirty="0" smtClean="0"/>
              <a:t>, </a:t>
            </a:r>
            <a:r>
              <a:rPr lang="el-GR" sz="2400" dirty="0"/>
              <a:t>καθώς βαδίζετε στο δρόμο του Θεού, αλλά μην αμαρτάνετε, γιατί ο Θεός δεν αγαπά τους αμαρτωλούς.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Σκοτώστε </a:t>
            </a:r>
            <a:r>
              <a:rPr lang="el-GR" sz="2400" b="1" dirty="0">
                <a:solidFill>
                  <a:srgbClr val="0070C0"/>
                </a:solidFill>
              </a:rPr>
              <a:t>τους εχθρούς σας όσες φορές τους αντιμετωπίζετε• διώξτε τους από το μέρος που σας έδιωξαν</a:t>
            </a:r>
            <a:r>
              <a:rPr lang="el-GR" sz="2400" dirty="0"/>
              <a:t>. Γιατί (αν και ο φόνος είναι αμαρτία) οι άδικες διώξεις είναι χειρότερες από το φόνο [...]. </a:t>
            </a:r>
            <a:r>
              <a:rPr lang="el-GR" sz="2400" b="1" dirty="0">
                <a:solidFill>
                  <a:srgbClr val="00B050"/>
                </a:solidFill>
              </a:rPr>
              <a:t>Αν μάχονται εναντίον σας, σκοτώστε τους, γιατί αυτή είναι η ανταμοιβή που αρμόζει σ' αυτούς τους απίστους</a:t>
            </a:r>
            <a:r>
              <a:rPr lang="el-GR" sz="2400" dirty="0"/>
              <a:t>.</a:t>
            </a:r>
          </a:p>
          <a:p>
            <a:pPr marL="0" indent="0" algn="r">
              <a:buNone/>
            </a:pPr>
            <a:r>
              <a:rPr lang="el-GR" sz="2400" dirty="0" smtClean="0"/>
              <a:t>Κοράνι</a:t>
            </a:r>
            <a:r>
              <a:rPr lang="el-GR" sz="2400" dirty="0"/>
              <a:t>, 2, </a:t>
            </a:r>
            <a:r>
              <a:rPr lang="el-GR" sz="2400" dirty="0" smtClean="0"/>
              <a:t>190-191</a:t>
            </a:r>
            <a:endParaRPr lang="el-GR" sz="2400" dirty="0"/>
          </a:p>
          <a:p>
            <a:pPr marL="0" indent="0">
              <a:buNone/>
            </a:pPr>
            <a:r>
              <a:rPr lang="el-GR" sz="2400" i="1" dirty="0" smtClean="0">
                <a:solidFill>
                  <a:srgbClr val="FF0000"/>
                </a:solidFill>
              </a:rPr>
              <a:t>Τι ήταν ο ιερός πόλεμος;</a:t>
            </a:r>
          </a:p>
          <a:p>
            <a:pPr marL="0" indent="0">
              <a:buNone/>
            </a:pPr>
            <a:r>
              <a:rPr lang="el-GR" sz="2400" i="1" dirty="0" smtClean="0">
                <a:solidFill>
                  <a:srgbClr val="FF0000"/>
                </a:solidFill>
              </a:rPr>
              <a:t>Ταυτίζεται η πηγή με το βιβλίο;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3980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68362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2800" dirty="0" smtClean="0"/>
              <a:t>Να αντιστοιχίσετε τους όρους της στήλης Α με την ερμηνεία τους στην στήλη Β</a:t>
            </a:r>
            <a:endParaRPr lang="el-GR" sz="2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777679"/>
              </p:ext>
            </p:extLst>
          </p:nvPr>
        </p:nvGraphicFramePr>
        <p:xfrm>
          <a:off x="304800" y="1828800"/>
          <a:ext cx="8610600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3200"/>
                <a:gridCol w="586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Στήλη 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Στήλη Β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1. Εγίρα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Α. αποδημία του Μωάμεθ από τη Μέκκα στη Μεδίνα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2. Τζιχάντ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Β. ο λόγος του Θεού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3. Ισλάμ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Γ. αραβικό κράτος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4. Μουσλίμ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Δ. ιερός πόλεμος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5. χαλιφάτο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Ε. οι πιστοί</a:t>
                      </a:r>
                      <a:r>
                        <a:rPr lang="el-GR" baseline="0" dirty="0" smtClean="0"/>
                        <a:t> στο Ισλάμ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6. Κοράνι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ΣΤ. αφοσίωση στο θέλημα του Θεού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410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Να αποδώσετε τον ιστορικό όρο: «έτος Εγίρας».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4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Επέκταση του Ισλάμ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χαλίφης</a:t>
            </a:r>
            <a:r>
              <a:rPr lang="el-GR" sz="2400" dirty="0" smtClean="0"/>
              <a:t>: τοποτηρητής </a:t>
            </a:r>
            <a:r>
              <a:rPr lang="el-GR" sz="2400" dirty="0"/>
              <a:t>και </a:t>
            </a:r>
            <a:r>
              <a:rPr lang="el-GR" sz="2400" dirty="0" smtClean="0"/>
              <a:t>διάδοχος </a:t>
            </a:r>
            <a:r>
              <a:rPr lang="el-GR" sz="2400" dirty="0"/>
              <a:t>του </a:t>
            </a:r>
            <a:r>
              <a:rPr lang="el-GR" sz="2400" dirty="0" smtClean="0"/>
              <a:t>Προφήτη</a:t>
            </a:r>
          </a:p>
          <a:p>
            <a:r>
              <a:rPr lang="el-GR" sz="2400" b="1" dirty="0" smtClean="0"/>
              <a:t>Χαλιφάτο</a:t>
            </a:r>
            <a:r>
              <a:rPr lang="el-GR" sz="2400" dirty="0" smtClean="0"/>
              <a:t>: το </a:t>
            </a:r>
            <a:r>
              <a:rPr lang="el-GR" sz="2400" dirty="0"/>
              <a:t>Αραβικό Κράτος</a:t>
            </a:r>
            <a:endParaRPr lang="el-GR" sz="2400" dirty="0" smtClean="0"/>
          </a:p>
          <a:p>
            <a:r>
              <a:rPr lang="el-GR" sz="2400" dirty="0"/>
              <a:t>μάχη του Γιαρμούκ (</a:t>
            </a:r>
            <a:r>
              <a:rPr lang="el-GR" sz="2400" dirty="0" smtClean="0"/>
              <a:t>636 μ.Χ.): συντριβή βυζαντινού στρατού από τους Άραβες</a:t>
            </a:r>
            <a:endParaRPr lang="el-GR" sz="2400" dirty="0"/>
          </a:p>
        </p:txBody>
      </p:sp>
      <p:pic>
        <p:nvPicPr>
          <p:cNvPr id="5122" name="Picture 2" descr="File:JordanRiver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905250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315200" y="1752600"/>
            <a:ext cx="1219200" cy="1752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901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Ο κόσμος του Ισλάμ</vt:lpstr>
      <vt:lpstr>PowerPoint Presentation</vt:lpstr>
      <vt:lpstr>Ίδρυση και αρχές του Ισλάμ</vt:lpstr>
      <vt:lpstr>Ίδρυση και αρχές του Ισλάμ</vt:lpstr>
      <vt:lpstr>Ίδρυση και αρχές του Ισλάμ</vt:lpstr>
      <vt:lpstr>Ίδρυση και αρχές του Ισλάμ</vt:lpstr>
      <vt:lpstr>Το Κοράνι για τον πόλεμο</vt:lpstr>
      <vt:lpstr>Να αντιστοιχίσετε τους όρους της στήλης Α με την ερμηνεία τους στην στήλη Β</vt:lpstr>
      <vt:lpstr>Επέκταση του Ισλάμ</vt:lpstr>
      <vt:lpstr>PowerPoint Presentation</vt:lpstr>
      <vt:lpstr>παράγοντες των αραβικών κατακτήσεων </vt:lpstr>
      <vt:lpstr>PowerPoint Presentation</vt:lpstr>
      <vt:lpstr>Αναχαίτιση της προέλασης των Αράβων</vt:lpstr>
      <vt:lpstr>Προέλαση Αράβων</vt:lpstr>
      <vt:lpstr>Πολιορκίες Κωνσταντινούπολης</vt:lpstr>
      <vt:lpstr>Να χαρακτηρίσετε τις παρακάτω προτάσεις ως σωστές (Σ) ή λάθος (Λ)</vt:lpstr>
      <vt:lpstr>Συνέπειες Αραβικής εξάπλωσης</vt:lpstr>
      <vt:lpstr>Χρονολογικός πίνακας</vt:lpstr>
      <vt:lpstr>Ανακεφαλαίωση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 Sygkelos</dc:creator>
  <cp:lastModifiedBy>Yannis Sygkelos</cp:lastModifiedBy>
  <cp:revision>82</cp:revision>
  <dcterms:created xsi:type="dcterms:W3CDTF">2006-08-16T00:00:00Z</dcterms:created>
  <dcterms:modified xsi:type="dcterms:W3CDTF">2026-01-31T13:28:50Z</dcterms:modified>
</cp:coreProperties>
</file>