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3" r:id="rId4"/>
    <p:sldId id="311" r:id="rId5"/>
    <p:sldId id="310" r:id="rId6"/>
    <p:sldId id="257" r:id="rId7"/>
    <p:sldId id="259" r:id="rId8"/>
    <p:sldId id="261" r:id="rId9"/>
    <p:sldId id="312" r:id="rId10"/>
    <p:sldId id="309" r:id="rId11"/>
    <p:sldId id="298" r:id="rId12"/>
    <p:sldId id="305" r:id="rId13"/>
    <p:sldId id="299" r:id="rId14"/>
    <p:sldId id="300" r:id="rId15"/>
    <p:sldId id="313" r:id="rId16"/>
    <p:sldId id="302" r:id="rId17"/>
    <p:sldId id="287" r:id="rId18"/>
    <p:sldId id="303" r:id="rId19"/>
    <p:sldId id="304" r:id="rId20"/>
    <p:sldId id="264" r:id="rId21"/>
    <p:sldId id="28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Ηράκλειος και διάδοχοι (610-717) 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 smtClean="0"/>
              <a:t>Μεταρρυθμίσεις και αγώνας επιβίωσης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105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3276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Ηράκλειος 610-641 μ.Χ.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972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248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	Το ηθικό των χριστιανών δέχθηκε ισχυρό πλήγμα το 614, όταν </a:t>
            </a:r>
            <a:r>
              <a:rPr lang="el-GR" sz="2400" dirty="0"/>
              <a:t>έ</a:t>
            </a:r>
            <a:r>
              <a:rPr lang="el-GR" sz="2400" dirty="0" smtClean="0"/>
              <a:t>πεσε στα χέρια των Περσών η αγία πόλη Ιερουσαλήμ… μάλιστα οι κατακτητές εσύλησαν το ιερότερο κειμήλιο των χριστιανών, τον Τίμιο Σταυρό…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	Μετά από απουσία έξι χρόνων ο αυτοκράτορας Ηράκλειος επέστρεψε στην πρωτεύουσά του… αναχώρησε την άνοιξη του 630 για την Ιερουσαλήμ, όπου αναστήλωσε τον Τίμιο Σταυρό, που είχε ανακτήσει από τους Πέρσες.</a:t>
            </a:r>
            <a:endParaRPr lang="en-GB" sz="2400" dirty="0" smtClean="0"/>
          </a:p>
          <a:p>
            <a:pPr marL="0" indent="0" algn="r">
              <a:buNone/>
            </a:pPr>
            <a:r>
              <a:rPr lang="en-GB" sz="2400" dirty="0" err="1" smtClean="0"/>
              <a:t>Ostrogorsky</a:t>
            </a:r>
            <a:r>
              <a:rPr lang="en-GB" sz="2400" dirty="0" smtClean="0"/>
              <a:t>, G. </a:t>
            </a:r>
            <a:r>
              <a:rPr lang="el-GR" sz="2400" i="1" dirty="0" smtClean="0"/>
              <a:t>Ιστορία του Βυζαντινού Κράτους</a:t>
            </a:r>
            <a:r>
              <a:rPr lang="el-GR" sz="2400" dirty="0" smtClean="0"/>
              <a:t>, 1963</a:t>
            </a:r>
          </a:p>
          <a:p>
            <a:pPr marL="0" indent="0" algn="just">
              <a:buNone/>
            </a:pPr>
            <a:endParaRPr lang="el-GR" sz="2400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Να εξηγήσετε τον θρησκευτικό χαρακτήρα του πολέμου του Ηράκλειου εναντίον των Περσών </a:t>
            </a:r>
            <a:endParaRPr lang="el-G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70" y="404150"/>
            <a:ext cx="7886700" cy="5883528"/>
          </a:xfrm>
        </p:spPr>
        <p:txBody>
          <a:bodyPr/>
          <a:lstStyle/>
          <a:p>
            <a:pPr marL="0" indent="0">
              <a:buNone/>
            </a:pPr>
            <a:r>
              <a:rPr lang="el-GR" b="1" i="1" u="sng" dirty="0" smtClean="0">
                <a:solidFill>
                  <a:srgbClr val="FF0000"/>
                </a:solidFill>
              </a:rPr>
              <a:t>Θέματα</a:t>
            </a:r>
            <a:r>
              <a:rPr lang="el-GR" b="1" dirty="0">
                <a:solidFill>
                  <a:srgbClr val="FF0000"/>
                </a:solidFill>
              </a:rPr>
              <a:t>: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διοικητικές </a:t>
            </a:r>
            <a:r>
              <a:rPr lang="el-GR" sz="2800" dirty="0" smtClean="0"/>
              <a:t>περιφέρειες με δικό τους στρατό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Αρχικά </a:t>
            </a:r>
            <a:r>
              <a:rPr lang="el-GR" sz="2800" dirty="0" smtClean="0"/>
              <a:t>στη </a:t>
            </a:r>
            <a:r>
              <a:rPr lang="el-GR" sz="2800" dirty="0"/>
              <a:t>Μ. Ασία περί τα μέσα του 7ου </a:t>
            </a:r>
            <a:r>
              <a:rPr lang="el-GR" sz="2800" dirty="0" smtClean="0"/>
              <a:t>αιώνα (τα πρώτα θεματα δημιουργήθηκαν στο τέλος της βασιλείας του Ηράκλειου, περίπου το 640) </a:t>
            </a:r>
            <a:r>
              <a:rPr lang="el-GR" sz="2800" dirty="0"/>
              <a:t>Αργότερα ο θεσμός </a:t>
            </a:r>
            <a:r>
              <a:rPr lang="el-GR" sz="2800" dirty="0" smtClean="0"/>
              <a:t>επεκτάθηκε </a:t>
            </a:r>
            <a:r>
              <a:rPr lang="el-GR" sz="2800" dirty="0"/>
              <a:t>και στη Βαλκανική </a:t>
            </a:r>
            <a:r>
              <a:rPr lang="el-GR" sz="2800" dirty="0" smtClean="0"/>
              <a:t>Χερσόνησο</a:t>
            </a:r>
            <a:endParaRPr lang="en-GB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Λόγος </a:t>
            </a:r>
            <a:r>
              <a:rPr lang="el-GR" sz="2800" dirty="0" smtClean="0"/>
              <a:t>δημιουργίας: άμυνα εναντίον των Αράβων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141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2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473" y="204873"/>
            <a:ext cx="7886700" cy="718957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Χαρακτηριστικά θεμάτων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632" y="923830"/>
            <a:ext cx="8183055" cy="5580669"/>
          </a:xfrm>
        </p:spPr>
        <p:txBody>
          <a:bodyPr/>
          <a:lstStyle/>
          <a:p>
            <a:r>
              <a:rPr lang="el-GR" sz="2800" dirty="0" smtClean="0"/>
              <a:t>οι </a:t>
            </a:r>
            <a:r>
              <a:rPr lang="el-GR" sz="2800" dirty="0">
                <a:solidFill>
                  <a:srgbClr val="FF0000"/>
                </a:solidFill>
              </a:rPr>
              <a:t>στρατιώτες</a:t>
            </a:r>
            <a:r>
              <a:rPr lang="el-GR" sz="2800" dirty="0"/>
              <a:t> </a:t>
            </a:r>
            <a:r>
              <a:rPr lang="el-GR" sz="2800" dirty="0" smtClean="0"/>
              <a:t>(ελεύθεροι αγρότες) διέθεταν </a:t>
            </a:r>
            <a:r>
              <a:rPr lang="el-GR" sz="2800" b="1" i="1" spc="200" dirty="0" smtClean="0">
                <a:solidFill>
                  <a:srgbClr val="00B050"/>
                </a:solidFill>
              </a:rPr>
              <a:t>στρατιωτόπια</a:t>
            </a:r>
            <a:r>
              <a:rPr lang="el-GR" sz="2800" dirty="0" smtClean="0"/>
              <a:t>: κτήματα </a:t>
            </a:r>
            <a:r>
              <a:rPr lang="el-GR" sz="2800" dirty="0"/>
              <a:t>από τα </a:t>
            </a:r>
            <a:r>
              <a:rPr lang="el-GR" sz="2800" dirty="0" smtClean="0"/>
              <a:t>οποία</a:t>
            </a:r>
          </a:p>
          <a:p>
            <a:pPr lvl="1"/>
            <a:r>
              <a:rPr lang="el-GR" sz="2400" dirty="0" smtClean="0"/>
              <a:t> συντηρούσαν τις οικογένειές τους </a:t>
            </a:r>
          </a:p>
          <a:p>
            <a:pPr lvl="1"/>
            <a:r>
              <a:rPr lang="el-GR" sz="2400" dirty="0" smtClean="0"/>
              <a:t>εξασφάλιζαν τον </a:t>
            </a:r>
            <a:r>
              <a:rPr lang="el-GR" sz="2400" dirty="0"/>
              <a:t>οπλισμό </a:t>
            </a:r>
            <a:r>
              <a:rPr lang="el-GR" sz="2400" dirty="0" smtClean="0"/>
              <a:t>τους και</a:t>
            </a:r>
          </a:p>
          <a:p>
            <a:pPr lvl="1"/>
            <a:r>
              <a:rPr lang="el-GR" sz="2400" dirty="0" smtClean="0"/>
              <a:t>κάλυπταν τα έξοδα των εκστρατειών</a:t>
            </a:r>
          </a:p>
          <a:p>
            <a:r>
              <a:rPr lang="el-GR" sz="2800" dirty="0" smtClean="0"/>
              <a:t>το </a:t>
            </a:r>
            <a:r>
              <a:rPr lang="el-GR" sz="2800" dirty="0"/>
              <a:t>κτήμα και η υποχρέωση για στρατιωτική υπηρεσία </a:t>
            </a:r>
            <a:r>
              <a:rPr lang="el-GR" sz="2800" dirty="0" smtClean="0"/>
              <a:t>μεταβιβάζονταν </a:t>
            </a:r>
            <a:r>
              <a:rPr lang="el-GR" sz="2800" dirty="0"/>
              <a:t>από τον πατέρα στον πρωτότοκο </a:t>
            </a:r>
            <a:r>
              <a:rPr lang="el-GR" sz="2800" dirty="0" smtClean="0"/>
              <a:t>γιο</a:t>
            </a:r>
          </a:p>
          <a:p>
            <a:r>
              <a:rPr lang="el-GR" sz="2800" dirty="0" smtClean="0"/>
              <a:t>ο </a:t>
            </a:r>
            <a:r>
              <a:rPr lang="el-GR" sz="2800" dirty="0">
                <a:solidFill>
                  <a:srgbClr val="FF0000"/>
                </a:solidFill>
              </a:rPr>
              <a:t>στρατηγός</a:t>
            </a:r>
            <a:r>
              <a:rPr lang="el-GR" sz="2800" dirty="0"/>
              <a:t> ασκούσε την ανώτατη στρατιωτική και πολιτική εξουσία του </a:t>
            </a:r>
            <a:r>
              <a:rPr lang="el-GR" sz="2800" i="1" spc="200" dirty="0"/>
              <a:t>θέματος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96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86700" cy="718957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Συνέπειες της ίδρυσης των θεμάτων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2089" y="1219199"/>
            <a:ext cx="8254346" cy="5464405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για την άμυνα του Βυζαντίου</a:t>
            </a:r>
            <a:endParaRPr lang="el-GR" sz="2800" dirty="0"/>
          </a:p>
          <a:p>
            <a:r>
              <a:rPr lang="el-GR" sz="2800" dirty="0" smtClean="0"/>
              <a:t>εξάλειψη μισθοφόρων</a:t>
            </a:r>
          </a:p>
          <a:p>
            <a:r>
              <a:rPr lang="el-GR" sz="2800" dirty="0"/>
              <a:t>οι νέοι στρατιώτες-αγρότες αγωνίζονταν με αυταπάρνηση, επειδή παράλληλα υπερασπίζονταν την ιδιοκτησία τους</a:t>
            </a:r>
            <a:endParaRPr lang="el-GR" sz="2800" dirty="0" smtClean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Να χαρακτηρίσεις τις προτάσεις ως </a:t>
            </a:r>
            <a:r>
              <a:rPr lang="el-GR" sz="2400" b="1" dirty="0"/>
              <a:t>σωστές (Σ)</a:t>
            </a:r>
            <a:r>
              <a:rPr lang="el-GR" sz="2400" dirty="0"/>
              <a:t> ή </a:t>
            </a:r>
            <a:r>
              <a:rPr lang="el-GR" sz="2400" b="1" dirty="0"/>
              <a:t>λάθος (Λ)</a:t>
            </a:r>
            <a:r>
              <a:rPr lang="el-GR" sz="2400" dirty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1. Ο </a:t>
            </a:r>
            <a:r>
              <a:rPr lang="el-GR" sz="2400" dirty="0"/>
              <a:t>βυζαντινός αυτοκράτορας παραχωρούσε </a:t>
            </a:r>
            <a:r>
              <a:rPr lang="el-GR" sz="2400" dirty="0" smtClean="0"/>
              <a:t>τα «στρατιωτό-πια» σε </a:t>
            </a:r>
            <a:r>
              <a:rPr lang="el-GR" sz="2400" dirty="0"/>
              <a:t>ξένους </a:t>
            </a:r>
            <a:r>
              <a:rPr lang="el-GR" sz="2400" dirty="0" smtClean="0"/>
              <a:t>μισθοφόρους.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2</a:t>
            </a:r>
            <a:r>
              <a:rPr lang="el-GR" sz="2400" dirty="0"/>
              <a:t>. Τα έσοδα από τα «στρατιωτόπια» έδιναν στους στρατιώτες του Βυζαντίου τη δυνατότητα να συντηρήσουν το άλογο και τον οπλισμό </a:t>
            </a:r>
            <a:r>
              <a:rPr lang="el-GR" sz="2400" dirty="0" smtClean="0"/>
              <a:t>τους.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3. </a:t>
            </a:r>
            <a:r>
              <a:rPr lang="el-GR" sz="2400" dirty="0" smtClean="0"/>
              <a:t>Ο στρατηγός </a:t>
            </a:r>
            <a:r>
              <a:rPr lang="el-GR" sz="2400" dirty="0"/>
              <a:t>ασκούσε μόνο τη στρατιωτική </a:t>
            </a:r>
            <a:r>
              <a:rPr lang="el-GR" sz="2400" dirty="0" smtClean="0"/>
              <a:t>διοίκηση </a:t>
            </a:r>
            <a:r>
              <a:rPr lang="el-GR" sz="2400" dirty="0"/>
              <a:t>των </a:t>
            </a:r>
            <a:r>
              <a:rPr lang="el-GR" sz="2400" dirty="0" smtClean="0"/>
              <a:t>θεμάτων.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4. Τα πρώτα θέματα </a:t>
            </a:r>
            <a:r>
              <a:rPr lang="el-GR" sz="2400" dirty="0" smtClean="0"/>
              <a:t>οργανώθηκαν στη </a:t>
            </a:r>
            <a:r>
              <a:rPr lang="el-GR" sz="2400" dirty="0"/>
              <a:t>Μικρά </a:t>
            </a:r>
            <a:r>
              <a:rPr lang="el-GR" sz="2400" dirty="0" smtClean="0"/>
              <a:t>Ασία.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49536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941" y="171879"/>
            <a:ext cx="7886700" cy="718957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Εξελληνισμός του κράτους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3379" y="1159500"/>
            <a:ext cx="8183055" cy="512818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τα ελληνικά γίνονται επίσημη γλώσσα του κράτους</a:t>
            </a:r>
          </a:p>
          <a:p>
            <a:r>
              <a:rPr lang="el-GR" sz="2800" dirty="0" smtClean="0"/>
              <a:t>ο </a:t>
            </a:r>
            <a:r>
              <a:rPr lang="el-GR" sz="2800" dirty="0"/>
              <a:t>Ηράκλειος υιοθέτησε τον </a:t>
            </a:r>
            <a:r>
              <a:rPr lang="el-GR" sz="2800" dirty="0" smtClean="0"/>
              <a:t>τίτλο </a:t>
            </a:r>
            <a:r>
              <a:rPr lang="el-GR" sz="2800" i="1" spc="200" dirty="0"/>
              <a:t>βασιλεύς </a:t>
            </a:r>
            <a:r>
              <a:rPr lang="el-GR" sz="2800" i="1" spc="200" dirty="0" smtClean="0"/>
              <a:t>πιστός </a:t>
            </a:r>
            <a:r>
              <a:rPr lang="el-GR" sz="2800" i="1" spc="200" dirty="0"/>
              <a:t>εν </a:t>
            </a:r>
            <a:r>
              <a:rPr lang="el-GR" sz="2800" i="1" spc="200" dirty="0" smtClean="0"/>
              <a:t>Χριστώ </a:t>
            </a:r>
            <a:r>
              <a:rPr lang="el-GR" sz="2800" dirty="0" smtClean="0"/>
              <a:t>(ως τότε </a:t>
            </a:r>
            <a:r>
              <a:rPr lang="en-GB" sz="2800" dirty="0" smtClean="0"/>
              <a:t>imperator)</a:t>
            </a:r>
            <a:endParaRPr lang="en-GB" sz="2800" i="1" spc="200" dirty="0"/>
          </a:p>
        </p:txBody>
      </p:sp>
    </p:spTree>
    <p:extLst>
      <p:ext uri="{BB962C8B-B14F-4D97-AF65-F5344CB8AC3E}">
        <p14:creationId xmlns:p14="http://schemas.microsoft.com/office/powerpoint/2010/main" val="133553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Η λέξη «θέμα» σήμαινε βασικά ένα σώμα στρατού και έπειτα επεκτάθηκε και στις νέες στρατιωτικές </a:t>
            </a:r>
            <a:r>
              <a:rPr lang="el-GR" sz="2600" dirty="0" smtClean="0"/>
              <a:t>περιφέρειες</a:t>
            </a:r>
            <a:r>
              <a:rPr lang="el-GR" sz="2600" dirty="0"/>
              <a:t>, πράγμα που διαφωτίζει τη γένεση του νέου </a:t>
            </a:r>
            <a:r>
              <a:rPr lang="el-GR" sz="2600" dirty="0" smtClean="0"/>
              <a:t>συστήματος</a:t>
            </a:r>
            <a:r>
              <a:rPr lang="el-GR" sz="2600" dirty="0"/>
              <a:t>. Η </a:t>
            </a:r>
            <a:r>
              <a:rPr lang="el-GR" sz="2600" dirty="0" smtClean="0"/>
              <a:t>προέλευ-σή </a:t>
            </a:r>
            <a:r>
              <a:rPr lang="el-GR" sz="2600" dirty="0"/>
              <a:t>του σχετίζεται με τη συγκέντρωση των στρατιωτικών μονάδων, των «θεμάτων», στις επαρχίες της Μ. Ασίας, που για τον λόγο αυτό ονομάσθηκαν κι αυτές «θέματα». Δεν αποτελούσαν δηλαδή μόνο </a:t>
            </a:r>
            <a:r>
              <a:rPr lang="el-GR" sz="2600" dirty="0" smtClean="0"/>
              <a:t>διοικητικές </a:t>
            </a:r>
            <a:r>
              <a:rPr lang="el-GR" sz="2600" dirty="0"/>
              <a:t>ενότητες αλλά και περιοχές εγκαταστάσεως των στρατιωτικών μονάδων. Με την υποχρέωση της </a:t>
            </a:r>
            <a:r>
              <a:rPr lang="el-GR" sz="2600" dirty="0" smtClean="0"/>
              <a:t>κληρονομικής </a:t>
            </a:r>
            <a:r>
              <a:rPr lang="el-GR" sz="2600"/>
              <a:t>στρατιωτικής </a:t>
            </a:r>
            <a:r>
              <a:rPr lang="el-GR" sz="2600" smtClean="0"/>
              <a:t>θητείας, </a:t>
            </a:r>
            <a:r>
              <a:rPr lang="el-GR" sz="2600" dirty="0" smtClean="0"/>
              <a:t>απέκτη-σαν </a:t>
            </a:r>
            <a:r>
              <a:rPr lang="el-GR" sz="2600" dirty="0"/>
              <a:t>οι στρατιώτες κτήματα με δικαίωμα να τα κληροδοτούν στα παιδιά τους. Είναι τα γνωστά από τις μεταγενέστερες πηγές «στρατιωτικά κτήματα».</a:t>
            </a:r>
          </a:p>
          <a:p>
            <a:pPr marL="0" indent="0" algn="r">
              <a:buNone/>
            </a:pPr>
            <a:r>
              <a:rPr lang="el-GR" sz="2400" dirty="0"/>
              <a:t>Georg </a:t>
            </a:r>
            <a:r>
              <a:rPr lang="el-GR" sz="2400" dirty="0" smtClean="0"/>
              <a:t>Ostrogorsky, </a:t>
            </a:r>
            <a:r>
              <a:rPr lang="el-GR" sz="2400" i="1" dirty="0" smtClean="0"/>
              <a:t>Ιστορία </a:t>
            </a:r>
            <a:r>
              <a:rPr lang="el-GR" sz="2400" i="1" dirty="0"/>
              <a:t>του Βυζαντινού Κράτους</a:t>
            </a:r>
            <a:r>
              <a:rPr lang="el-GR" sz="2400" dirty="0"/>
              <a:t>, </a:t>
            </a:r>
            <a:r>
              <a:rPr lang="el-GR" sz="2400" dirty="0" smtClean="0"/>
              <a:t>1978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Τι ήταν τα θέματα;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Τι ήταν τα στρατιωτικά κτήματα;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2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329" y="263953"/>
            <a:ext cx="8307371" cy="633481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Επειδή η επικράτεια του Ρωμαϊκού Κράτους περιορίστηκε και </a:t>
            </a:r>
            <a:r>
              <a:rPr lang="el-GR" dirty="0" smtClean="0"/>
              <a:t>ακρωτηριάστηκε </a:t>
            </a:r>
            <a:r>
              <a:rPr lang="el-GR" dirty="0"/>
              <a:t>τόσο στην Ανατολή όσο και στη Δύση από τον καιρό του Λίβυου Ηρακλείου (610-641), οι αυτοκράτορες που τον διαδέχτηκαν, επειδή δεν ήξεραν πού και πώς να ασκήσουν την εξουσία τους, υποδιαίρεσαν σε μικρά τμήματα τη διοίκησή τους και τα μεγάλα </a:t>
            </a:r>
            <a:r>
              <a:rPr lang="el-GR"/>
              <a:t>στρατιωτικά </a:t>
            </a:r>
            <a:r>
              <a:rPr lang="el-GR" smtClean="0"/>
              <a:t>σώματα, </a:t>
            </a:r>
            <a:r>
              <a:rPr lang="el-GR" dirty="0"/>
              <a:t>εγκαταλείποντας τα προγονικά τους Λατινικά και υιοθετώντας τα Ελληνικά.</a:t>
            </a:r>
          </a:p>
          <a:p>
            <a:pPr marL="0" indent="0" algn="r">
              <a:buNone/>
            </a:pPr>
            <a:r>
              <a:rPr lang="el-GR" i="1" dirty="0"/>
              <a:t>Κωνσταντίνος Πορφυρογέννητος, Περί </a:t>
            </a:r>
            <a:r>
              <a:rPr lang="el-GR" i="1" dirty="0" smtClean="0"/>
              <a:t>θεμάτων (10</a:t>
            </a:r>
            <a:r>
              <a:rPr lang="el-GR" i="1" baseline="30000" dirty="0" smtClean="0"/>
              <a:t>ος</a:t>
            </a:r>
            <a:r>
              <a:rPr lang="el-GR" i="1" dirty="0" smtClean="0"/>
              <a:t> αιώνας)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Πότε δημιουργήθηκαν τα πρώτα θέματα; </a:t>
            </a:r>
            <a:endParaRPr lang="el-GR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i="1" dirty="0" smtClean="0">
                <a:solidFill>
                  <a:srgbClr val="FF0000"/>
                </a:solidFill>
              </a:rPr>
              <a:t>Ποια </a:t>
            </a:r>
            <a:r>
              <a:rPr lang="el-GR" i="1" dirty="0">
                <a:solidFill>
                  <a:srgbClr val="FF0000"/>
                </a:solidFill>
              </a:rPr>
              <a:t>ανάγκη οδήγησε στη δημιουργία τους;</a:t>
            </a:r>
            <a:endParaRPr lang="el-GR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28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329" y="263953"/>
            <a:ext cx="8307371" cy="633481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>
                <a:solidFill>
                  <a:srgbClr val="00B0F0"/>
                </a:solidFill>
              </a:rPr>
              <a:t>Επειδή η επικράτεια του Ρωμαϊκού Κράτους περιορίστηκε και </a:t>
            </a:r>
            <a:r>
              <a:rPr lang="el-GR" dirty="0" smtClean="0">
                <a:solidFill>
                  <a:srgbClr val="00B0F0"/>
                </a:solidFill>
              </a:rPr>
              <a:t>ακρωτηριάστηκε </a:t>
            </a:r>
            <a:r>
              <a:rPr lang="el-GR" dirty="0">
                <a:solidFill>
                  <a:srgbClr val="00B0F0"/>
                </a:solidFill>
              </a:rPr>
              <a:t>τόσο στην Ανατολή όσο και στη Δύση </a:t>
            </a:r>
            <a:r>
              <a:rPr lang="el-GR" dirty="0"/>
              <a:t>από τον καιρό του Λίβυου </a:t>
            </a:r>
            <a:r>
              <a:rPr lang="el-GR" dirty="0">
                <a:solidFill>
                  <a:srgbClr val="00B050"/>
                </a:solidFill>
              </a:rPr>
              <a:t>Ηρακλείου (610-641), οι αυτοκράτορες που τον διαδέχτηκαν</a:t>
            </a:r>
            <a:r>
              <a:rPr lang="el-GR" dirty="0"/>
              <a:t>, </a:t>
            </a:r>
            <a:r>
              <a:rPr lang="el-GR" dirty="0">
                <a:solidFill>
                  <a:srgbClr val="00B0F0"/>
                </a:solidFill>
              </a:rPr>
              <a:t>επειδή δεν ήξεραν πού και πώς να ασκήσουν την εξουσία τους</a:t>
            </a:r>
            <a:r>
              <a:rPr lang="el-GR" dirty="0"/>
              <a:t>, υποδιαίρεσαν σε μικρά τμήματα τη διοίκησή τους και τα μεγάλα στρατιωτικά σώματα (</a:t>
            </a:r>
            <a:r>
              <a:rPr lang="el-GR" dirty="0" smtClean="0"/>
              <a:t>τάγμα-τα</a:t>
            </a:r>
            <a:r>
              <a:rPr lang="el-GR" dirty="0"/>
              <a:t>), εγκαταλείποντας τα προγονικά τους Λατινικά και </a:t>
            </a:r>
            <a:r>
              <a:rPr lang="el-GR" dirty="0" smtClean="0"/>
              <a:t>υιοθετώ-ντας </a:t>
            </a:r>
            <a:r>
              <a:rPr lang="el-GR" dirty="0"/>
              <a:t>τα Ελληνικά.</a:t>
            </a:r>
          </a:p>
          <a:p>
            <a:pPr marL="0" indent="0" algn="r">
              <a:buNone/>
            </a:pPr>
            <a:r>
              <a:rPr lang="el-GR" i="1" dirty="0"/>
              <a:t>Κωνσταντίνος Πορφυρογέννητος, Περί </a:t>
            </a:r>
            <a:r>
              <a:rPr lang="el-GR" i="1" dirty="0" smtClean="0"/>
              <a:t>θεμάτων (10</a:t>
            </a:r>
            <a:r>
              <a:rPr lang="el-GR" i="1" baseline="30000" dirty="0" smtClean="0"/>
              <a:t>ος</a:t>
            </a:r>
            <a:r>
              <a:rPr lang="el-GR" i="1" dirty="0" smtClean="0"/>
              <a:t> αιώνας)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Πότε δημιουργήθηκαν τα πρώτα θέματα; </a:t>
            </a:r>
            <a:endParaRPr lang="el-GR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i="1" dirty="0" smtClean="0">
                <a:solidFill>
                  <a:srgbClr val="FF0000"/>
                </a:solidFill>
              </a:rPr>
              <a:t>Ποια </a:t>
            </a:r>
            <a:r>
              <a:rPr lang="el-GR" i="1" dirty="0">
                <a:solidFill>
                  <a:srgbClr val="FF0000"/>
                </a:solidFill>
              </a:rPr>
              <a:t>ανάγκη οδήγησε στη δημιουργία τους;</a:t>
            </a:r>
            <a:endParaRPr lang="el-GR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94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8001000" y="1219200"/>
            <a:ext cx="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2800" y="762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Καύκασος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09563"/>
            <a:ext cx="75438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95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Χρονολογικός πίνακας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622-628: Εκστρατείες </a:t>
            </a:r>
            <a:r>
              <a:rPr lang="el-GR" sz="2400" dirty="0"/>
              <a:t>κατά των </a:t>
            </a:r>
            <a:r>
              <a:rPr lang="el-GR" sz="2400" dirty="0" smtClean="0"/>
              <a:t>Περσών</a:t>
            </a:r>
            <a:endParaRPr lang="el-GR" sz="2400" dirty="0"/>
          </a:p>
          <a:p>
            <a:r>
              <a:rPr lang="el-GR" sz="2400" dirty="0" smtClean="0"/>
              <a:t>626: πολιορκία της </a:t>
            </a:r>
            <a:r>
              <a:rPr lang="el-GR" sz="2400" dirty="0"/>
              <a:t>Κωνσταντινούπολης </a:t>
            </a:r>
            <a:r>
              <a:rPr lang="el-GR" sz="2400" dirty="0" smtClean="0"/>
              <a:t>από Άβαρους </a:t>
            </a:r>
            <a:r>
              <a:rPr lang="el-GR" sz="2400" dirty="0"/>
              <a:t>και </a:t>
            </a:r>
            <a:r>
              <a:rPr lang="el-GR" sz="2400" dirty="0" smtClean="0"/>
              <a:t>Σλάβους σε συνεννόηση με τους Πέρσες</a:t>
            </a:r>
            <a:endParaRPr lang="el-GR" sz="2400" dirty="0"/>
          </a:p>
          <a:p>
            <a:r>
              <a:rPr lang="el-GR" sz="2400" dirty="0" smtClean="0"/>
              <a:t>627: </a:t>
            </a:r>
            <a:r>
              <a:rPr lang="el-GR" sz="2400" dirty="0"/>
              <a:t>μάχη της </a:t>
            </a:r>
            <a:r>
              <a:rPr lang="el-GR" sz="2400" dirty="0" smtClean="0"/>
              <a:t>Νινευί </a:t>
            </a:r>
          </a:p>
          <a:p>
            <a:r>
              <a:rPr lang="el-GR" sz="2400" dirty="0" smtClean="0"/>
              <a:t>7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αι. μ.Χ. δημιουργία θεμάτων</a:t>
            </a:r>
            <a:endParaRPr lang="el-GR" sz="2400" dirty="0"/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Ανακεφαλαίωση</a:t>
            </a:r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Μετά τον θάνατο του Ιουστινιανού, το Βυζάντιο βρέθηκε σε κρίση – ανάγκη μεταρρύθμισης</a:t>
            </a:r>
          </a:p>
          <a:p>
            <a:r>
              <a:rPr lang="el-GR" sz="2400" dirty="0" smtClean="0"/>
              <a:t>Εκστρατείες Ηράκλειου κατά Περσών – ανάκτηση Τιμίου Σταυρού</a:t>
            </a:r>
          </a:p>
          <a:p>
            <a:r>
              <a:rPr lang="el-GR" sz="2400" dirty="0" smtClean="0"/>
              <a:t>Θέματα: στρατιωτικές και διοικητικές περιφέρειες που ευνόησαν την άμυνα της αυτοκρατορίας</a:t>
            </a:r>
          </a:p>
          <a:p>
            <a:r>
              <a:rPr lang="el-GR" sz="2400" dirty="0" smtClean="0"/>
              <a:t>Εξελληνισμός</a:t>
            </a:r>
          </a:p>
          <a:p>
            <a:r>
              <a:rPr lang="el-GR" sz="2400" dirty="0" smtClean="0"/>
              <a:t>«βασιλεύς </a:t>
            </a:r>
            <a:r>
              <a:rPr lang="el-GR" sz="2400" dirty="0"/>
              <a:t>πιστός εν </a:t>
            </a:r>
            <a:r>
              <a:rPr lang="el-GR" sz="2400" dirty="0" smtClean="0"/>
              <a:t>Χριστώ»</a:t>
            </a:r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7503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sz="28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4"/>
            <a:ext cx="8786874" cy="4525963"/>
          </a:xfrm>
        </p:spPr>
        <p:txBody>
          <a:bodyPr>
            <a:normAutofit/>
          </a:bodyPr>
          <a:lstStyle/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2248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προβλήματα </a:t>
            </a:r>
            <a:r>
              <a:rPr lang="el-GR" sz="2800" dirty="0" smtClean="0"/>
              <a:t>του Βυζαντίου </a:t>
            </a:r>
            <a:br>
              <a:rPr lang="el-GR" sz="2800" dirty="0" smtClean="0"/>
            </a:br>
            <a:r>
              <a:rPr lang="el-GR" sz="2800" dirty="0" smtClean="0"/>
              <a:t>δεύτερο </a:t>
            </a:r>
            <a:r>
              <a:rPr lang="el-GR" sz="2800" dirty="0"/>
              <a:t>μισό του 6ου και </a:t>
            </a:r>
            <a:r>
              <a:rPr lang="el-GR" sz="2800" dirty="0" smtClean="0"/>
              <a:t>αρχές </a:t>
            </a:r>
            <a:r>
              <a:rPr lang="el-GR" sz="2800" dirty="0"/>
              <a:t>του 7ου αι.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λοιμοί </a:t>
            </a:r>
          </a:p>
          <a:p>
            <a:r>
              <a:rPr lang="el-GR" sz="2400" dirty="0" smtClean="0"/>
              <a:t>κακές σοδειές</a:t>
            </a:r>
          </a:p>
          <a:p>
            <a:r>
              <a:rPr lang="el-GR" sz="2400" dirty="0" smtClean="0"/>
              <a:t>σεισμοί</a:t>
            </a:r>
            <a:endParaRPr lang="el-GR" sz="2400" dirty="0"/>
          </a:p>
          <a:p>
            <a:r>
              <a:rPr lang="el-GR" sz="2400" dirty="0" smtClean="0"/>
              <a:t>εγκατάλειψη και </a:t>
            </a:r>
            <a:r>
              <a:rPr lang="el-GR" sz="2400" dirty="0"/>
              <a:t>παρακμή </a:t>
            </a:r>
            <a:r>
              <a:rPr lang="el-GR" sz="2400" dirty="0" smtClean="0"/>
              <a:t>πόλεων</a:t>
            </a:r>
          </a:p>
          <a:p>
            <a:r>
              <a:rPr lang="el-GR" sz="2400" dirty="0" smtClean="0"/>
              <a:t>μείωση πληθυσμού</a:t>
            </a:r>
          </a:p>
          <a:p>
            <a:r>
              <a:rPr lang="el-GR" sz="2400" dirty="0" smtClean="0"/>
              <a:t>υποχώρηση εμπορίου</a:t>
            </a:r>
            <a:endParaRPr lang="el-GR" sz="2400" dirty="0"/>
          </a:p>
          <a:p>
            <a:r>
              <a:rPr lang="el-GR" sz="2400" dirty="0" smtClean="0"/>
              <a:t>υποχώρηση </a:t>
            </a:r>
            <a:r>
              <a:rPr lang="el-GR" sz="2400" dirty="0"/>
              <a:t>νομισματικής κυκλοφορίας </a:t>
            </a:r>
          </a:p>
          <a:p>
            <a:r>
              <a:rPr lang="el-GR" sz="2400" dirty="0" smtClean="0"/>
              <a:t>κρίση στρατού</a:t>
            </a:r>
            <a:endParaRPr lang="el-GR" sz="2400" dirty="0"/>
          </a:p>
          <a:p>
            <a:r>
              <a:rPr lang="el-GR" sz="2400" dirty="0"/>
              <a:t>ε</a:t>
            </a:r>
            <a:r>
              <a:rPr lang="el-GR" sz="2400" dirty="0" smtClean="0"/>
              <a:t>ισβολές </a:t>
            </a:r>
            <a:r>
              <a:rPr lang="el-GR" sz="2400" dirty="0"/>
              <a:t>εχθρών στα εδάφη της αυτοκρατορίας (Σλάβων, </a:t>
            </a:r>
            <a:r>
              <a:rPr lang="el-GR" sz="2400" dirty="0" smtClean="0"/>
              <a:t>Αβάρων, Περσών)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                               </a:t>
            </a:r>
            <a:r>
              <a:rPr lang="el-GR" sz="2800" b="1" dirty="0" smtClean="0">
                <a:solidFill>
                  <a:srgbClr val="FF0000"/>
                </a:solidFill>
              </a:rPr>
              <a:t>μεταρρύθμιση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654698" y="5715000"/>
            <a:ext cx="16002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ight Brace 1"/>
          <p:cNvSpPr/>
          <p:nvPr/>
        </p:nvSpPr>
        <p:spPr>
          <a:xfrm>
            <a:off x="5848350" y="3429000"/>
            <a:ext cx="4572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400800" y="3549134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ο</a:t>
            </a:r>
            <a:r>
              <a:rPr lang="el-GR" sz="2400" dirty="0" smtClean="0"/>
              <a:t>ικονομική κρίση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0080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i="1" dirty="0"/>
              <a:t>Βρήκαμε το δημόσιο να είναι καταφορτωμένο με πολλά χρέη και να έχει φτάσει στη χειρότερη φτώχεια [...] και τον στρατό τόσο παραμελημένο από την έλλειψη των αναγκαίων, ώστε το κράτος να σφυροκοπείται από τις αδιάκοπες εισβολές και επιδρομές των βαρβάρων</a:t>
            </a:r>
            <a:r>
              <a:rPr lang="el-GR" sz="2800" i="1" dirty="0" smtClean="0"/>
              <a:t>.</a:t>
            </a:r>
            <a:endParaRPr lang="el-GR" sz="2400" dirty="0"/>
          </a:p>
          <a:p>
            <a:pPr marL="0" indent="0" algn="r">
              <a:buNone/>
            </a:pPr>
            <a:r>
              <a:rPr lang="el-GR" sz="2400" i="1" dirty="0" smtClean="0"/>
              <a:t>Νεαρά </a:t>
            </a:r>
            <a:r>
              <a:rPr lang="el-GR" sz="2400" i="1" dirty="0"/>
              <a:t>του Ιουστίνου Β΄ </a:t>
            </a:r>
            <a:r>
              <a:rPr lang="el-GR" sz="2400" dirty="0"/>
              <a:t>(566 μ. Χ</a:t>
            </a:r>
            <a:r>
              <a:rPr lang="el-GR" sz="2400" dirty="0" smtClean="0"/>
              <a:t>.)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b="1" i="1" dirty="0" smtClean="0">
                <a:solidFill>
                  <a:srgbClr val="FF0000"/>
                </a:solidFill>
              </a:rPr>
              <a:t>Σε ποια κατάσταση βρισκόταν το Βυζάντιο μετά τον θάνατο του Ιουστινιανού;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5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800" i="1" dirty="0"/>
              <a:t>Βρήκαμε το </a:t>
            </a:r>
            <a:r>
              <a:rPr lang="el-GR" sz="2800" b="1" i="1" dirty="0">
                <a:solidFill>
                  <a:srgbClr val="00B050"/>
                </a:solidFill>
              </a:rPr>
              <a:t>δημόσιο</a:t>
            </a:r>
            <a:r>
              <a:rPr lang="el-GR" sz="2800" i="1" dirty="0"/>
              <a:t> να είναι </a:t>
            </a:r>
            <a:r>
              <a:rPr lang="el-GR" sz="2800" b="1" i="1" dirty="0">
                <a:solidFill>
                  <a:srgbClr val="00B050"/>
                </a:solidFill>
              </a:rPr>
              <a:t>καταφορτωμένο</a:t>
            </a:r>
            <a:r>
              <a:rPr lang="el-GR" sz="2800" i="1" dirty="0"/>
              <a:t> με πολλά </a:t>
            </a:r>
            <a:r>
              <a:rPr lang="el-GR" sz="2800" b="1" i="1" dirty="0">
                <a:solidFill>
                  <a:srgbClr val="00B050"/>
                </a:solidFill>
              </a:rPr>
              <a:t>χρέη </a:t>
            </a:r>
            <a:r>
              <a:rPr lang="el-GR" sz="2800" i="1" dirty="0"/>
              <a:t>και να έχει φτάσει στη </a:t>
            </a:r>
            <a:r>
              <a:rPr lang="el-GR" sz="2800" b="1" i="1" dirty="0">
                <a:solidFill>
                  <a:srgbClr val="00B050"/>
                </a:solidFill>
              </a:rPr>
              <a:t>χειρότερη φτώχεια </a:t>
            </a:r>
            <a:r>
              <a:rPr lang="el-GR" sz="2800" i="1" dirty="0"/>
              <a:t>[...] και τον </a:t>
            </a:r>
            <a:r>
              <a:rPr lang="el-GR" sz="2800" b="1" i="1" dirty="0">
                <a:solidFill>
                  <a:srgbClr val="FF0000"/>
                </a:solidFill>
              </a:rPr>
              <a:t>στρατό</a:t>
            </a:r>
            <a:r>
              <a:rPr lang="el-GR" sz="2800" i="1" dirty="0"/>
              <a:t> τόσο παραμελημένο από την </a:t>
            </a:r>
            <a:r>
              <a:rPr lang="el-GR" sz="2800" b="1" i="1" dirty="0">
                <a:solidFill>
                  <a:srgbClr val="FF0000"/>
                </a:solidFill>
              </a:rPr>
              <a:t>έλλειψη των αναγκαίων</a:t>
            </a:r>
            <a:r>
              <a:rPr lang="el-GR" sz="2800" i="1" dirty="0"/>
              <a:t>, ώστε το </a:t>
            </a:r>
            <a:r>
              <a:rPr lang="el-GR" sz="2800" b="1" i="1" dirty="0">
                <a:solidFill>
                  <a:srgbClr val="0070C0"/>
                </a:solidFill>
              </a:rPr>
              <a:t>κράτος</a:t>
            </a:r>
            <a:r>
              <a:rPr lang="el-GR" sz="2800" i="1" dirty="0"/>
              <a:t> να σφυροκοπείται από τις </a:t>
            </a:r>
            <a:r>
              <a:rPr lang="el-GR" sz="2800" b="1" i="1" dirty="0">
                <a:solidFill>
                  <a:srgbClr val="0070C0"/>
                </a:solidFill>
              </a:rPr>
              <a:t>αδιάκοπες εισβολές και επιδρομές των βαρβάρων</a:t>
            </a:r>
            <a:r>
              <a:rPr lang="el-GR" sz="2800" i="1" dirty="0" smtClean="0"/>
              <a:t>.</a:t>
            </a:r>
            <a:endParaRPr lang="el-GR" sz="2400" dirty="0"/>
          </a:p>
          <a:p>
            <a:pPr marL="0" indent="0" algn="r">
              <a:buNone/>
            </a:pPr>
            <a:r>
              <a:rPr lang="el-GR" sz="2400" i="1" dirty="0" smtClean="0"/>
              <a:t>Νεαρά </a:t>
            </a:r>
            <a:r>
              <a:rPr lang="el-GR" sz="2400" i="1" dirty="0"/>
              <a:t>του Ιουστίνου Β΄ </a:t>
            </a:r>
            <a:r>
              <a:rPr lang="el-GR" sz="2400" dirty="0"/>
              <a:t>(566 μ. Χ.)</a:t>
            </a:r>
          </a:p>
        </p:txBody>
      </p:sp>
    </p:spTree>
    <p:extLst>
      <p:ext uri="{BB962C8B-B14F-4D97-AF65-F5344CB8AC3E}">
        <p14:creationId xmlns:p14="http://schemas.microsoft.com/office/powerpoint/2010/main" val="394781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endParaRPr lang="el-GR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54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Η αντεπίθεση του Ηρακλείου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Αναδιοργάνωση στρατού</a:t>
            </a:r>
          </a:p>
          <a:p>
            <a:r>
              <a:rPr lang="el-GR" sz="2400" dirty="0"/>
              <a:t>Εκστρατείες κατά των Περσών (622-628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Απόκρουση Αβάρων και Σλάβων, όταν πολιόρκησαν των Κωνσταντινούπολη (626)</a:t>
            </a:r>
          </a:p>
          <a:p>
            <a:r>
              <a:rPr lang="el-GR" sz="2400" dirty="0"/>
              <a:t>συντριβή </a:t>
            </a:r>
            <a:r>
              <a:rPr lang="el-GR" sz="2400" dirty="0" smtClean="0"/>
              <a:t>Περσών (μάχη </a:t>
            </a:r>
            <a:r>
              <a:rPr lang="el-GR" sz="2400" dirty="0"/>
              <a:t>της Νινευί, </a:t>
            </a:r>
            <a:r>
              <a:rPr lang="el-GR" sz="2400" dirty="0" smtClean="0"/>
              <a:t>627) και ανάκτηση των βυζαντινών επαρχιών </a:t>
            </a:r>
            <a:r>
              <a:rPr lang="el-GR" sz="2400" dirty="0"/>
              <a:t>στην Εγγύς </a:t>
            </a:r>
            <a:r>
              <a:rPr lang="el-GR" sz="2400" dirty="0" smtClean="0"/>
              <a:t>Ανατολή</a:t>
            </a:r>
            <a:endParaRPr lang="el-G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22" y="3200400"/>
            <a:ext cx="51054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dirty="0"/>
              <a:t>Η αντεπίθεση του Ηρακλείου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Εκστρατείες κατά των Περσών με θρησκευτικό χαρακτήρα – την ανάκτηση του Τιμίου Σταυρού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326 μ.Χ.: εύρεση και ύψωση του Τιμίου Σταυρού από την Ελένη, μητέρα του αυτοκράτορα Κωνσταντίνου Α </a:t>
            </a:r>
          </a:p>
          <a:p>
            <a:pPr marL="0" indent="0">
              <a:buNone/>
            </a:pPr>
            <a:r>
              <a:rPr lang="el-GR" sz="2400" dirty="0" smtClean="0"/>
              <a:t>628 μ.Χ.: δεύτερη ύψωση Τιμίου Σταυρού από τον Ηράκλειο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9243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Να χαρακτηρίσεις τις προτάσεις ως </a:t>
            </a:r>
            <a:r>
              <a:rPr lang="el-GR" sz="2400" b="1" dirty="0" smtClean="0"/>
              <a:t>σωστές (Σ)</a:t>
            </a:r>
            <a:r>
              <a:rPr lang="el-GR" sz="2400" dirty="0" smtClean="0"/>
              <a:t> ή </a:t>
            </a:r>
            <a:r>
              <a:rPr lang="el-GR" sz="2400" b="1" dirty="0" smtClean="0"/>
              <a:t>λάθος (Λ)</a:t>
            </a:r>
            <a:r>
              <a:rPr lang="el-GR" sz="2400" dirty="0" smtClean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1. Ο </a:t>
            </a:r>
            <a:r>
              <a:rPr lang="el-GR" sz="2400" dirty="0"/>
              <a:t>αμεσότερος κίνδυνος που απειλούσε το Βυζάντιο, όταν ο Ηράκλειος ανέβηκε στον θρόνο, ήταν οι </a:t>
            </a:r>
            <a:r>
              <a:rPr lang="el-GR" sz="2400" dirty="0" smtClean="0"/>
              <a:t>Άραβες.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2</a:t>
            </a:r>
            <a:r>
              <a:rPr lang="el-GR" sz="2400" dirty="0"/>
              <a:t>. Ο Ηράκλειος στους αγώνες του είχε την ηθική και υλική συμπαράσταση της </a:t>
            </a:r>
            <a:r>
              <a:rPr lang="el-GR" sz="2400" dirty="0" smtClean="0"/>
              <a:t>Εκκλησίας.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/>
              <a:t>3. Ο Ηράκλειος έδωσε θρησκευτικό χαρακτήρα στους πολέμους του εναντίον των Περσών</a:t>
            </a:r>
            <a:r>
              <a:rPr lang="el-G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400" dirty="0" smtClean="0"/>
              <a:t>4. Οι Πέρσες νίκησαν τους Βυζαντινούς στην μάχη της Νινευί το 627.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0575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910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Ηράκλειος και διάδοχοι (610-717) </vt:lpstr>
      <vt:lpstr>PowerPoint Presentation</vt:lpstr>
      <vt:lpstr>προβλήματα του Βυζαντίου  δεύτερο μισό του 6ου και αρχές του 7ου αι.</vt:lpstr>
      <vt:lpstr>PowerPoint Presentation</vt:lpstr>
      <vt:lpstr>PowerPoint Presentation</vt:lpstr>
      <vt:lpstr>PowerPoint Presentation</vt:lpstr>
      <vt:lpstr>Η αντεπίθεση του Ηρακλείου</vt:lpstr>
      <vt:lpstr>Η αντεπίθεση του Ηρακλείου</vt:lpstr>
      <vt:lpstr>PowerPoint Presentation</vt:lpstr>
      <vt:lpstr>PowerPoint Presentation</vt:lpstr>
      <vt:lpstr>PowerPoint Presentation</vt:lpstr>
      <vt:lpstr>PowerPoint Presentation</vt:lpstr>
      <vt:lpstr>Χαρακτηριστικά θεμάτων</vt:lpstr>
      <vt:lpstr>Συνέπειες της ίδρυσης των θεμάτων</vt:lpstr>
      <vt:lpstr>PowerPoint Presentation</vt:lpstr>
      <vt:lpstr>Εξελληνισμός του κράτους</vt:lpstr>
      <vt:lpstr>PowerPoint Presentation</vt:lpstr>
      <vt:lpstr>PowerPoint Presentation</vt:lpstr>
      <vt:lpstr>PowerPoint Presentation</vt:lpstr>
      <vt:lpstr>Χρονολογικός πίνακας</vt:lpstr>
      <vt:lpstr>Ανακεφαλαίωση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 Sygkelos</dc:creator>
  <cp:lastModifiedBy>Yannis Sygkelos</cp:lastModifiedBy>
  <cp:revision>62</cp:revision>
  <dcterms:created xsi:type="dcterms:W3CDTF">2006-08-16T00:00:00Z</dcterms:created>
  <dcterms:modified xsi:type="dcterms:W3CDTF">2025-10-17T17:24:10Z</dcterms:modified>
</cp:coreProperties>
</file>