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93" r:id="rId4"/>
    <p:sldId id="257" r:id="rId5"/>
    <p:sldId id="259" r:id="rId6"/>
    <p:sldId id="298" r:id="rId7"/>
    <p:sldId id="261" r:id="rId8"/>
    <p:sldId id="260" r:id="rId9"/>
    <p:sldId id="263" r:id="rId10"/>
    <p:sldId id="281" r:id="rId11"/>
    <p:sldId id="280" r:id="rId12"/>
    <p:sldId id="294" r:id="rId13"/>
    <p:sldId id="295" r:id="rId14"/>
    <p:sldId id="282" r:id="rId15"/>
    <p:sldId id="297" r:id="rId16"/>
    <p:sldId id="264" r:id="rId17"/>
    <p:sldId id="284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/>
              <a:t>Ιουστινιανός Α ́ (527-565)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 smtClean="0"/>
              <a:t>Ένα </a:t>
            </a:r>
            <a:r>
              <a:rPr lang="el-GR" sz="2800" dirty="0"/>
              <a:t>κράτος, </a:t>
            </a:r>
            <a:r>
              <a:rPr lang="el-GR" sz="2800" dirty="0" smtClean="0"/>
              <a:t>μία </a:t>
            </a:r>
            <a:r>
              <a:rPr lang="el-GR" sz="2800" dirty="0"/>
              <a:t>εκκλησία, </a:t>
            </a:r>
            <a:r>
              <a:rPr lang="el-GR" sz="2800" dirty="0" smtClean="0"/>
              <a:t>μία νομοθεσία.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41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6248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Πώς θα χαρακτηρίζατε την πολιτική που ακολούθησε ο Ιουστινιανός;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2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Απάντηση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[εισαγωγή]: Το νομοθετικό έργο του Ιουστινιανού υπήρξε εμβληματικό, καθώς </a:t>
            </a:r>
            <a:r>
              <a:rPr lang="el-GR" sz="2400" i="1" spc="200" dirty="0" smtClean="0"/>
              <a:t>η κωδικοποίηση του Ρωμαϊκού Δικαίου ήταν το διαρκέστερο έργο του</a:t>
            </a:r>
            <a:r>
              <a:rPr lang="el-GR" sz="2400" dirty="0" smtClean="0"/>
              <a:t>.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[Α] Ο </a:t>
            </a:r>
            <a:r>
              <a:rPr lang="el-GR" sz="2400" dirty="0"/>
              <a:t>Ιουστινιανός κωδικοποίησε το Ρωμαϊκό Δίκαιο, </a:t>
            </a:r>
            <a:r>
              <a:rPr lang="el-GR" sz="2400" i="1" spc="200" dirty="0"/>
              <a:t>επειδή το πλήθος και οι αντιφάσεις των νόμων δυσκόλευαν την ομαλή απονομή της </a:t>
            </a:r>
            <a:r>
              <a:rPr lang="el-GR" sz="2400" i="1" spc="200" dirty="0" smtClean="0"/>
              <a:t>δικαιοσύνης. </a:t>
            </a:r>
            <a:r>
              <a:rPr lang="el-GR" sz="2400" dirty="0" smtClean="0"/>
              <a:t>Αυτό επισημαίνεται και στο ιστορικό παράθεμα του βυζαντινού ιστορικού Προκόπιου. Σύμφωνα με αυτό, υπήρχε </a:t>
            </a:r>
            <a:r>
              <a:rPr lang="el-GR" sz="2400" dirty="0">
                <a:solidFill>
                  <a:srgbClr val="FF0000"/>
                </a:solidFill>
              </a:rPr>
              <a:t>ασάφεια στην νομοθεσία, πολυνομία και σύγχυση, καθώς οι νόμοι ήταν αντιφατικοί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7503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l-GR" sz="2800" dirty="0"/>
              <a:t>Απάντηση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[Β</a:t>
            </a:r>
            <a:r>
              <a:rPr lang="el-GR" sz="2400" dirty="0"/>
              <a:t>] Ο Ιουστινιανός </a:t>
            </a:r>
            <a:r>
              <a:rPr lang="el-GR" sz="2400" i="1" spc="200" dirty="0"/>
              <a:t>σ</a:t>
            </a:r>
            <a:r>
              <a:rPr lang="el-GR" sz="2400" i="1" spc="200" dirty="0" smtClean="0"/>
              <a:t>υνέστησε </a:t>
            </a:r>
            <a:r>
              <a:rPr lang="el-GR" sz="2400" i="1" spc="200" dirty="0"/>
              <a:t>επιτροπή ειδικών για την αναθεώρηση του ισχύοντος Δικαίου</a:t>
            </a:r>
            <a:r>
              <a:rPr lang="el-GR" sz="2400" dirty="0"/>
              <a:t>. </a:t>
            </a:r>
            <a:r>
              <a:rPr lang="el-GR" sz="2400" dirty="0" smtClean="0"/>
              <a:t>Κωδικοποίησε </a:t>
            </a:r>
            <a:r>
              <a:rPr lang="el-GR" sz="2400" dirty="0"/>
              <a:t>το Ρωμαϊκό </a:t>
            </a:r>
            <a:r>
              <a:rPr lang="el-GR" sz="2400" dirty="0" smtClean="0"/>
              <a:t>Δίκαιο, ώστε σ</a:t>
            </a:r>
            <a:r>
              <a:rPr lang="el-GR" sz="2400" i="1" spc="200" dirty="0" smtClean="0"/>
              <a:t>ε </a:t>
            </a:r>
            <a:r>
              <a:rPr lang="el-GR" sz="2400" i="1" spc="200" dirty="0"/>
              <a:t>μια </a:t>
            </a:r>
            <a:r>
              <a:rPr lang="el-GR" sz="2400" i="1" spc="200" dirty="0" smtClean="0"/>
              <a:t>πενταετία </a:t>
            </a:r>
            <a:r>
              <a:rPr lang="el-GR" sz="2400" i="1" spc="200" dirty="0"/>
              <a:t>(529-534) εκδόθηκαν ο Ιουστινιάνειος Κώδικας με τους πριν από τον Ιουστινιανό αυτοκρατορικούς νόμους, ο Πανδέκτης που περιλάμβανε γνώμες ρωμαίων νομικών και οι Εισηγήσεις, εγχειρίδιο για τους αρχάριους σπουδαστές της Νομικής. </a:t>
            </a:r>
            <a:r>
              <a:rPr lang="el-GR" sz="2400" dirty="0"/>
              <a:t>Το </a:t>
            </a:r>
            <a:r>
              <a:rPr lang="el-GR" sz="2400" dirty="0" smtClean="0"/>
              <a:t>παράθεμα προσθέτει πως ο Ιουστινιανός </a:t>
            </a:r>
            <a:r>
              <a:rPr lang="el-GR" sz="2400" dirty="0">
                <a:solidFill>
                  <a:srgbClr val="00B050"/>
                </a:solidFill>
              </a:rPr>
              <a:t>αποσαφήνισε την νομοθεσία, οργάνωσε το δίκαιο και του «έδωσε διαρκή ισχύ</a:t>
            </a:r>
            <a:r>
              <a:rPr lang="el-GR" sz="2400" dirty="0" smtClean="0"/>
              <a:t>.»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[Γ = επίλογος]. Η ιστορική σημασία της κωδικοποίησης του Ρωμαϊκού Δικαίου είναι μεγάλη, γιατί </a:t>
            </a:r>
            <a:r>
              <a:rPr lang="el-GR" sz="2400" i="1" spc="200" dirty="0"/>
              <a:t>τ</a:t>
            </a:r>
            <a:r>
              <a:rPr lang="el-GR" sz="2400" i="1" spc="200" dirty="0" smtClean="0"/>
              <a:t>ο </a:t>
            </a:r>
            <a:r>
              <a:rPr lang="el-GR" sz="2400" i="1" spc="200" dirty="0"/>
              <a:t>Ιουστινιάνειο Δίκαιο αποτέλεσε τη βάση του Δικαίου της Νεότερης Ευρώπης</a:t>
            </a:r>
            <a:r>
              <a:rPr lang="el-GR" sz="2400" dirty="0" smtClean="0"/>
              <a:t>.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35866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Οικοδομικό πρόγραμμα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Κατασκευή </a:t>
            </a:r>
            <a:r>
              <a:rPr lang="el-GR" sz="2400" dirty="0"/>
              <a:t>πολλών αμυντικών έργων (φρούρια, τείχη</a:t>
            </a:r>
            <a:r>
              <a:rPr lang="el-GR" sz="2400" dirty="0" smtClean="0"/>
              <a:t>)</a:t>
            </a:r>
            <a:endParaRPr lang="el-GR" sz="2400" dirty="0"/>
          </a:p>
          <a:p>
            <a:r>
              <a:rPr lang="el-GR" sz="2400" dirty="0"/>
              <a:t>Κατασκευή </a:t>
            </a:r>
            <a:r>
              <a:rPr lang="el-GR" sz="2400" dirty="0" smtClean="0"/>
              <a:t>ναών</a:t>
            </a:r>
            <a:endParaRPr lang="el-GR" sz="2400" dirty="0"/>
          </a:p>
          <a:p>
            <a:r>
              <a:rPr lang="el-GR" sz="2400" dirty="0" smtClean="0"/>
              <a:t>Κατασκευή </a:t>
            </a:r>
            <a:r>
              <a:rPr lang="el-GR" sz="2400" dirty="0"/>
              <a:t>έργων κοινής ωφέλειας (δρόμοι, γέφυρες, </a:t>
            </a:r>
            <a:r>
              <a:rPr lang="el-GR" sz="2400" dirty="0" smtClean="0"/>
              <a:t>υδραγωγεία, αποθήκες σιτηρών)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8088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/>
              <a:t>Αγία Σοφία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Ρυθμός</a:t>
            </a:r>
            <a:r>
              <a:rPr lang="el-GR" sz="2400" dirty="0"/>
              <a:t>: βασιλική μετά </a:t>
            </a:r>
            <a:r>
              <a:rPr lang="el-GR" sz="2400" dirty="0" smtClean="0"/>
              <a:t>τρούλου</a:t>
            </a:r>
          </a:p>
          <a:p>
            <a:pPr marL="0" indent="0">
              <a:buNone/>
            </a:pPr>
            <a:r>
              <a:rPr lang="el-GR" sz="2400" dirty="0"/>
              <a:t>Το κτίριο είναι σχεδόν </a:t>
            </a:r>
            <a:r>
              <a:rPr lang="el-GR" sz="2400" dirty="0" smtClean="0"/>
              <a:t>τετράγωνο. </a:t>
            </a:r>
            <a:r>
              <a:rPr lang="el-GR" sz="2400" dirty="0"/>
              <a:t>Τέσσερις ογκώδεις πεσσοί (τετράγωνοι κίονες) σχηματίζουν το κεντρικό τετράγωνο. Οι πεσσοί συνδέονται με τόξα που σχηματίζουν ημισφαιρικά τρίγωνα και δημιουργούν ένα στεφάνι, πάνω στο </a:t>
            </a:r>
            <a:r>
              <a:rPr lang="el-GR" sz="2400" dirty="0" smtClean="0"/>
              <a:t>οποίο στηρίζεται </a:t>
            </a:r>
            <a:r>
              <a:rPr lang="el-GR" sz="2400" dirty="0"/>
              <a:t>ο </a:t>
            </a:r>
            <a:r>
              <a:rPr lang="el-GR" sz="2400" dirty="0" smtClean="0"/>
              <a:t>τρούλος</a:t>
            </a:r>
            <a:r>
              <a:rPr lang="el-GR" sz="2400" dirty="0"/>
              <a:t>.</a:t>
            </a:r>
            <a:endParaRPr lang="el-GR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65" y="3352800"/>
            <a:ext cx="514353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36" y="3205476"/>
            <a:ext cx="3562350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542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/>
              <a:t>ο</a:t>
            </a:r>
            <a:r>
              <a:rPr lang="el-GR" sz="2800" dirty="0" smtClean="0"/>
              <a:t> τρούλος της Αγίας Σοφίας</a:t>
            </a:r>
            <a:endParaRPr lang="el-GR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62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031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/>
              <a:t>Αγία Σοφία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Αρχιτέκτονες</a:t>
            </a:r>
            <a:r>
              <a:rPr lang="el-GR" sz="2400" dirty="0"/>
              <a:t>: Ανθέμιος </a:t>
            </a:r>
            <a:r>
              <a:rPr lang="el-GR" sz="2400" dirty="0" smtClean="0"/>
              <a:t>(Τράλλεις) και Ισίδωρος (Μίλητος)</a:t>
            </a:r>
            <a:endParaRPr lang="el-GR" sz="2400" dirty="0"/>
          </a:p>
          <a:p>
            <a:r>
              <a:rPr lang="el-GR" sz="2400" dirty="0" smtClean="0"/>
              <a:t>Χρόνος </a:t>
            </a:r>
            <a:r>
              <a:rPr lang="el-GR" sz="2400" dirty="0"/>
              <a:t>κατασκευής: 532-537</a:t>
            </a:r>
          </a:p>
          <a:p>
            <a:r>
              <a:rPr lang="el-GR" sz="2400" dirty="0"/>
              <a:t>Τ</a:t>
            </a:r>
            <a:r>
              <a:rPr lang="el-GR" sz="2400" dirty="0" smtClean="0"/>
              <a:t>ο </a:t>
            </a:r>
            <a:r>
              <a:rPr lang="el-GR" sz="2400" dirty="0"/>
              <a:t>εντυπωσιακότερο στοιχείο </a:t>
            </a:r>
            <a:r>
              <a:rPr lang="el-GR" sz="2400" dirty="0" smtClean="0"/>
              <a:t>της: </a:t>
            </a:r>
            <a:r>
              <a:rPr lang="el-GR" sz="2400" dirty="0"/>
              <a:t>ο τρούλος </a:t>
            </a:r>
            <a:r>
              <a:rPr lang="el-GR" sz="2400" dirty="0" smtClean="0"/>
              <a:t>της</a:t>
            </a:r>
            <a:endParaRPr 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61341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706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Χρονολογικός πίνακας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529: αναστολή λειτουργίας Νεοπλατωνικής Ακαδημίας</a:t>
            </a:r>
          </a:p>
          <a:p>
            <a:r>
              <a:rPr lang="el-GR" sz="2400" dirty="0" smtClean="0"/>
              <a:t>529-534: κωδικοποίηση Ρωμαϊκού Δικαίου</a:t>
            </a:r>
          </a:p>
          <a:p>
            <a:r>
              <a:rPr lang="el-GR" sz="2400" dirty="0" smtClean="0"/>
              <a:t>532: στάση του Νίκα</a:t>
            </a:r>
          </a:p>
          <a:p>
            <a:r>
              <a:rPr lang="el-GR" sz="2400" dirty="0"/>
              <a:t>532-537: κατασκευή  Αγίας Σοφίας</a:t>
            </a:r>
          </a:p>
          <a:p>
            <a:r>
              <a:rPr lang="el-GR" sz="2400" dirty="0" smtClean="0"/>
              <a:t>562</a:t>
            </a:r>
            <a:r>
              <a:rPr lang="el-GR" sz="2400" dirty="0"/>
              <a:t>: Υπογραφή συνθήκης </a:t>
            </a:r>
            <a:r>
              <a:rPr lang="el-GR" sz="2400" dirty="0" smtClean="0"/>
              <a:t>μεταξύ Ιουστινιανού και Χοσρόη Α΄</a:t>
            </a:r>
          </a:p>
        </p:txBody>
      </p:sp>
    </p:spTree>
    <p:extLst>
      <p:ext uri="{BB962C8B-B14F-4D97-AF65-F5344CB8AC3E}">
        <p14:creationId xmlns:p14="http://schemas.microsoft.com/office/powerpoint/2010/main" val="339485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Ανακεφαλαίωση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r>
              <a:rPr lang="el-GR" sz="2400" dirty="0"/>
              <a:t>Κοινωνικός </a:t>
            </a:r>
            <a:r>
              <a:rPr lang="el-GR" sz="2400" dirty="0" smtClean="0"/>
              <a:t>τομέας</a:t>
            </a:r>
          </a:p>
          <a:p>
            <a:pPr marL="0" indent="0">
              <a:buNone/>
            </a:pPr>
            <a:r>
              <a:rPr lang="el-GR" sz="2400" dirty="0"/>
              <a:t>Καταστολή της Στάσης του </a:t>
            </a:r>
            <a:r>
              <a:rPr lang="el-GR" sz="2400" dirty="0" smtClean="0"/>
              <a:t>Νίκα – ενίσχυση της εξουσίας</a:t>
            </a:r>
          </a:p>
          <a:p>
            <a:r>
              <a:rPr lang="el-GR" sz="2400" dirty="0"/>
              <a:t>Θρησκευτικός </a:t>
            </a:r>
            <a:r>
              <a:rPr lang="el-GR" sz="2400" dirty="0" smtClean="0"/>
              <a:t>τομέας</a:t>
            </a:r>
          </a:p>
          <a:p>
            <a:pPr marL="0" indent="0">
              <a:buNone/>
            </a:pPr>
            <a:r>
              <a:rPr lang="el-GR" sz="2400" dirty="0" smtClean="0"/>
              <a:t>Μία εκκλησία – η ορθόδοξη</a:t>
            </a:r>
          </a:p>
          <a:p>
            <a:r>
              <a:rPr lang="el-GR" sz="2400" dirty="0" smtClean="0"/>
              <a:t>Νομοθεσία</a:t>
            </a:r>
          </a:p>
          <a:p>
            <a:pPr marL="0" indent="0">
              <a:buNone/>
            </a:pPr>
            <a:r>
              <a:rPr lang="el-GR" sz="2400" dirty="0" smtClean="0"/>
              <a:t>Ιουστινιάνειος Κώδικας – Πανδέκτης – Εισηγήσεις – Νεαρές</a:t>
            </a:r>
          </a:p>
          <a:p>
            <a:r>
              <a:rPr lang="el-GR" sz="2400" smtClean="0"/>
              <a:t>Εξωτερική πολιτική: απόπειρα </a:t>
            </a:r>
            <a:r>
              <a:rPr lang="el-GR" sz="2400" dirty="0" smtClean="0"/>
              <a:t>αποκατάστασης Ρωμαϊκής Αυτοκρατορίας</a:t>
            </a:r>
          </a:p>
          <a:p>
            <a:pPr marL="0" indent="0">
              <a:buNone/>
            </a:pPr>
            <a:r>
              <a:rPr lang="el-GR" sz="2400" dirty="0" smtClean="0"/>
              <a:t>Βάνδαλοι (Β. Αφρική) – Οστρογότθοι (Ιταλία) – Βησιγότθοι (Ισπανία) – Πέρσες (ειρήνη) – Σλάβοι (Βαλκάνια, άμυνα)</a:t>
            </a:r>
          </a:p>
          <a:p>
            <a:r>
              <a:rPr lang="el-GR" sz="2400" dirty="0" smtClean="0"/>
              <a:t>Κατασκευή Αγίας Σοφίας</a:t>
            </a:r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7503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9485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143932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>
            <a:off x="5029200" y="1417638"/>
            <a:ext cx="0" cy="24685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91000" y="103663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 smtClean="0"/>
              <a:t>Ταυρήσιο</a:t>
            </a:r>
            <a:r>
              <a:rPr lang="el-GR" dirty="0" smtClean="0"/>
              <a:t>, 483 μ.Χ.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095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77408"/>
          </a:xfrm>
        </p:spPr>
        <p:txBody>
          <a:bodyPr>
            <a:normAutofit/>
          </a:bodyPr>
          <a:lstStyle/>
          <a:p>
            <a:r>
              <a:rPr lang="el-GR" sz="2800" dirty="0"/>
              <a:t>Κοινωνικός </a:t>
            </a:r>
            <a:r>
              <a:rPr lang="el-GR" sz="2800" dirty="0" smtClean="0"/>
              <a:t>τομέας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400" i="1" dirty="0" smtClean="0"/>
              <a:t>καταστολή </a:t>
            </a:r>
            <a:r>
              <a:rPr lang="el-GR" sz="2400" i="1" dirty="0"/>
              <a:t>και έλεγχος του λαού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Καταστολή της Στάσης </a:t>
            </a:r>
            <a:r>
              <a:rPr lang="el-GR" sz="2400" dirty="0"/>
              <a:t>του Νίκα (</a:t>
            </a:r>
            <a:r>
              <a:rPr lang="el-GR" sz="2400" dirty="0" smtClean="0"/>
              <a:t>532): εξέγερσης των δήμων [Πράσινων και Βένετων]</a:t>
            </a:r>
            <a:endParaRPr lang="el-GR" sz="2400" dirty="0"/>
          </a:p>
          <a:p>
            <a:r>
              <a:rPr lang="el-GR" sz="2400" dirty="0" smtClean="0"/>
              <a:t>Ενίσχυση της αυτοκρατορικής εξουσίας</a:t>
            </a:r>
            <a:endParaRPr lang="el-GR" sz="2400" dirty="0"/>
          </a:p>
          <a:p>
            <a:r>
              <a:rPr lang="el-GR" sz="2400" dirty="0" smtClean="0"/>
              <a:t>Περιορισμός της δύναμης </a:t>
            </a:r>
            <a:r>
              <a:rPr lang="el-GR" sz="2400" dirty="0"/>
              <a:t>των </a:t>
            </a:r>
            <a:r>
              <a:rPr lang="el-GR" sz="2400" dirty="0" smtClean="0"/>
              <a:t>δήμων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99" y="2302324"/>
            <a:ext cx="314510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461518" y="6203422"/>
            <a:ext cx="338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Η αυτοκράτειρα Θεοδώρα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080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27125"/>
          </a:xfrm>
        </p:spPr>
        <p:txBody>
          <a:bodyPr>
            <a:normAutofit/>
          </a:bodyPr>
          <a:lstStyle/>
          <a:p>
            <a:r>
              <a:rPr lang="el-GR" sz="2800" dirty="0"/>
              <a:t>Κοινωνικός </a:t>
            </a:r>
            <a:r>
              <a:rPr lang="el-GR" sz="2800" dirty="0" smtClean="0"/>
              <a:t>τομέας</a:t>
            </a:r>
            <a:br>
              <a:rPr lang="el-GR" sz="2800" dirty="0" smtClean="0"/>
            </a:br>
            <a:r>
              <a:rPr lang="el-GR" sz="2400" dirty="0" smtClean="0"/>
              <a:t>αποδυνάμωση των οικονομικά ισχυρών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</p:spPr>
        <p:txBody>
          <a:bodyPr>
            <a:normAutofit/>
          </a:bodyPr>
          <a:lstStyle/>
          <a:p>
            <a:endParaRPr lang="el-GR" sz="2400" dirty="0"/>
          </a:p>
          <a:p>
            <a:r>
              <a:rPr lang="el-GR" sz="2400" dirty="0" smtClean="0"/>
              <a:t>Περιορισμός </a:t>
            </a:r>
            <a:r>
              <a:rPr lang="el-GR" sz="2400" dirty="0"/>
              <a:t>δύναμης μεγαλογαιοκτημόνων.</a:t>
            </a:r>
          </a:p>
          <a:p>
            <a:r>
              <a:rPr lang="el-GR" sz="2400" dirty="0" smtClean="0"/>
              <a:t>Προστασία (φορολογούμενων) ελεύθερων </a:t>
            </a:r>
            <a:r>
              <a:rPr lang="el-GR" sz="2400" dirty="0"/>
              <a:t>αγροτών</a:t>
            </a:r>
          </a:p>
          <a:p>
            <a:endParaRPr lang="el-GR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895600"/>
            <a:ext cx="379883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485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l-GR" sz="2800" dirty="0"/>
              <a:t>Θρησκευτικός </a:t>
            </a:r>
            <a:r>
              <a:rPr lang="el-GR" sz="2800" dirty="0" smtClean="0"/>
              <a:t>τομέας</a:t>
            </a:r>
            <a:br>
              <a:rPr lang="el-GR" sz="2800" dirty="0" smtClean="0"/>
            </a:br>
            <a:r>
              <a:rPr lang="el-GR" sz="2800" dirty="0" smtClean="0"/>
              <a:t>έλεγχος των ψυχών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295400"/>
            <a:ext cx="8610600" cy="5322332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επιβολή της Ορθοδοξίας </a:t>
            </a:r>
            <a:r>
              <a:rPr lang="el-GR" sz="2400" dirty="0"/>
              <a:t>σε όλη την αυτοκρατορία.</a:t>
            </a:r>
          </a:p>
          <a:p>
            <a:r>
              <a:rPr lang="el-GR" sz="2400" dirty="0" smtClean="0"/>
              <a:t>καταδίωξη αιρέσεων</a:t>
            </a:r>
          </a:p>
          <a:p>
            <a:r>
              <a:rPr lang="el-GR" sz="2400" dirty="0" smtClean="0"/>
              <a:t>καταδίωξη ειδωλολατρών - αναστολή </a:t>
            </a:r>
            <a:r>
              <a:rPr lang="el-GR" sz="2400" dirty="0"/>
              <a:t>λειτουργίας </a:t>
            </a:r>
            <a:r>
              <a:rPr lang="el-GR" sz="2400" dirty="0" smtClean="0"/>
              <a:t>Νεοπλατω-νικής </a:t>
            </a:r>
            <a:r>
              <a:rPr lang="el-GR" sz="2400" dirty="0"/>
              <a:t>Ακαδημίας Αθηνών (529</a:t>
            </a:r>
            <a:r>
              <a:rPr lang="el-GR" sz="2400" dirty="0" smtClean="0"/>
              <a:t>)</a:t>
            </a:r>
          </a:p>
          <a:p>
            <a:r>
              <a:rPr lang="el-GR" sz="2400" dirty="0" smtClean="0"/>
              <a:t>διάδοση του χριστιανισμού </a:t>
            </a:r>
            <a:r>
              <a:rPr lang="el-GR" sz="2400" dirty="0"/>
              <a:t>σε λαούς Καυκάσου και </a:t>
            </a:r>
            <a:r>
              <a:rPr lang="el-GR" sz="2400" dirty="0" smtClean="0"/>
              <a:t>Ανατολικής Αφρικής</a:t>
            </a:r>
            <a:endParaRPr lang="el-GR" sz="2400" dirty="0"/>
          </a:p>
          <a:p>
            <a:endParaRPr lang="el-G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48050"/>
            <a:ext cx="4090988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6248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Η Ακαδημία Πλάτωνος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485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457200"/>
            <a:ext cx="86106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Να χαρακτηρίσετε τις προτάσεις ως σωστές [Σ] ή λάθος [Λ]</a:t>
            </a:r>
          </a:p>
          <a:p>
            <a:pPr marL="0" indent="0">
              <a:buNone/>
            </a:pPr>
            <a:r>
              <a:rPr lang="el-GR" sz="2400" dirty="0" smtClean="0"/>
              <a:t>1. Η Στάση του Νίκα ανέτρεψε από τον θρόνο τον Ιουστινιανό.</a:t>
            </a:r>
          </a:p>
          <a:p>
            <a:pPr marL="0" indent="0">
              <a:buNone/>
            </a:pPr>
            <a:r>
              <a:rPr lang="el-GR" sz="2400" dirty="0" smtClean="0"/>
              <a:t>2</a:t>
            </a:r>
            <a:r>
              <a:rPr lang="el-GR" sz="2400" dirty="0"/>
              <a:t>. Οι δήμοι του Ιπποδρόμου </a:t>
            </a:r>
            <a:r>
              <a:rPr lang="el-GR" sz="2400" dirty="0" smtClean="0"/>
              <a:t>διέθεταν πολιτική </a:t>
            </a:r>
            <a:r>
              <a:rPr lang="el-GR" sz="2400" dirty="0"/>
              <a:t>ισχύ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r>
              <a:rPr lang="el-GR" sz="2400" dirty="0"/>
              <a:t>3. Μετά τη Στάση του Νίκα, ο Ιουστινιανός αύξησε τα προνόμια και τη δύναμη των δήμων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r>
              <a:rPr lang="el-GR" sz="2400" dirty="0" smtClean="0"/>
              <a:t>4. Η πολιτική του Ιουστινιανού ενίσχυσε τους </a:t>
            </a:r>
            <a:r>
              <a:rPr lang="el-GR" sz="2400" dirty="0" smtClean="0"/>
              <a:t>μεγαλογαιοκτήμονες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r>
              <a:rPr lang="el-GR" sz="2400" dirty="0" smtClean="0"/>
              <a:t>5. Η Νεοπλατωνική Ακαδημία λειτουργούσε στην </a:t>
            </a:r>
            <a:r>
              <a:rPr lang="el-GR" sz="2400" dirty="0" smtClean="0"/>
              <a:t>Κωνσταντινού-πολη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r>
              <a:rPr lang="el-GR" sz="2400" dirty="0" smtClean="0"/>
              <a:t>6. Ο Ιουστινιανός απαγόρευσε την λειτουργία της Νεοπλατωνικής Ακαδημίας.</a:t>
            </a:r>
          </a:p>
          <a:p>
            <a:pPr marL="0" indent="0">
              <a:buNone/>
            </a:pPr>
            <a:r>
              <a:rPr lang="el-GR" sz="2400" dirty="0" smtClean="0"/>
              <a:t>7. Ο Ιουστινιανός εφάρμοσε ανεξιθρησκεία.</a:t>
            </a:r>
          </a:p>
          <a:p>
            <a:pPr marL="0" indent="0">
              <a:buNone/>
            </a:pPr>
            <a:r>
              <a:rPr lang="el-GR" sz="2400" dirty="0" smtClean="0"/>
              <a:t>8. Η Στάση του Νίκα ξέσπασε το 582 μ.Χ.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130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Νομοθεσία - </a:t>
            </a:r>
            <a:r>
              <a:rPr lang="en-GB" sz="2800" dirty="0"/>
              <a:t>Corpus Juris </a:t>
            </a:r>
            <a:r>
              <a:rPr lang="en-GB" sz="2800" dirty="0" err="1" smtClean="0"/>
              <a:t>Civilis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Κωδικοποίηση Ρωμαϊκού Δικαίου (529-534 μ.Χ.)</a:t>
            </a:r>
          </a:p>
          <a:p>
            <a:r>
              <a:rPr lang="el-GR" sz="2400" dirty="0" smtClean="0"/>
              <a:t>Ιουστινιάνειος Κώδικας (529 μ.Χ., νόμοι πριν από τον Ιουστινιανό)</a:t>
            </a:r>
            <a:endParaRPr lang="el-GR" sz="2400" dirty="0"/>
          </a:p>
          <a:p>
            <a:r>
              <a:rPr lang="el-GR" sz="2400" dirty="0" smtClean="0"/>
              <a:t>Πανδέκτης</a:t>
            </a:r>
            <a:r>
              <a:rPr lang="el-GR" sz="2400" dirty="0"/>
              <a:t> </a:t>
            </a:r>
            <a:r>
              <a:rPr lang="el-GR" sz="2400" dirty="0" smtClean="0"/>
              <a:t>(533 μ.Χ., γνώμες νομικών)</a:t>
            </a:r>
            <a:endParaRPr lang="el-GR" sz="2400" dirty="0"/>
          </a:p>
          <a:p>
            <a:r>
              <a:rPr lang="el-GR" sz="2400" dirty="0" smtClean="0"/>
              <a:t>Εισηγήσεις</a:t>
            </a:r>
            <a:r>
              <a:rPr lang="el-GR" sz="2400" dirty="0"/>
              <a:t> </a:t>
            </a:r>
            <a:r>
              <a:rPr lang="el-GR" sz="2400" dirty="0" smtClean="0"/>
              <a:t>(βιβλίο κατάλληλο για φοιτητές  Νομικής)</a:t>
            </a:r>
            <a:endParaRPr lang="el-GR" sz="2400" dirty="0"/>
          </a:p>
          <a:p>
            <a:r>
              <a:rPr lang="el-GR" sz="2400" dirty="0" smtClean="0"/>
              <a:t>Νεαρές</a:t>
            </a:r>
            <a:r>
              <a:rPr lang="el-GR" sz="2400" dirty="0"/>
              <a:t> </a:t>
            </a:r>
            <a:r>
              <a:rPr lang="el-GR" sz="2400" dirty="0" smtClean="0"/>
              <a:t>(μετά το 534 μ.Χ., νέοι νόμοι που θεσπίστηκαν επί Ιουστινιανού)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Τριβωνιανός: βασικός συντελεστής της κωδικοποίησης της νομοθεσίας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9485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 smtClean="0"/>
              <a:t>Με βάση τ</a:t>
            </a:r>
            <a:r>
              <a:rPr lang="en-GB" sz="2400" dirty="0" err="1" smtClean="0"/>
              <a:t>i</a:t>
            </a:r>
            <a:r>
              <a:rPr lang="el-GR" sz="2400" dirty="0" smtClean="0"/>
              <a:t>ς ιστορικές σας γνώσεις και το παράθεμα στην σελ. 16 του βιβλίου σας, να απαντήσετε στις παρακάτω ερωτήσεις: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l-GR" sz="2400" dirty="0" smtClean="0"/>
              <a:t>Α) γιατί ο Ιουστινιανός κωδικοποίησε το ρωμαϊκό δίκαιο;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l-GR" sz="2400" dirty="0" smtClean="0"/>
              <a:t>Β) με ποιον </a:t>
            </a:r>
            <a:r>
              <a:rPr lang="el-GR" sz="2400" dirty="0"/>
              <a:t>τρόπο ο Ιουστινιανός κωδικοποίησε το ρωμαϊκό </a:t>
            </a:r>
            <a:r>
              <a:rPr lang="el-GR" sz="2400" dirty="0" smtClean="0"/>
              <a:t>δίκαιο;</a:t>
            </a:r>
            <a:endParaRPr lang="el-GR" sz="2400" dirty="0"/>
          </a:p>
          <a:p>
            <a:pPr marL="0" indent="0">
              <a:lnSpc>
                <a:spcPct val="200000"/>
              </a:lnSpc>
              <a:buNone/>
            </a:pPr>
            <a:r>
              <a:rPr lang="el-GR" sz="2400" dirty="0" smtClean="0"/>
              <a:t>Γ) ποια είναι η σημασία της κωδικοποίησης αυτής;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9485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/>
              <a:t>Κωδικοποίηση του </a:t>
            </a:r>
            <a:r>
              <a:rPr lang="el-GR" sz="2800" dirty="0" smtClean="0"/>
              <a:t>Δικαίου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400" dirty="0"/>
          </a:p>
          <a:p>
            <a:pPr marL="0" indent="0">
              <a:lnSpc>
                <a:spcPct val="200000"/>
              </a:lnSpc>
              <a:buNone/>
            </a:pPr>
            <a:r>
              <a:rPr lang="el-GR" sz="2400" dirty="0"/>
              <a:t>Ο Ιουστινιανός, επειδή βρήκε τους νόμους </a:t>
            </a:r>
            <a:r>
              <a:rPr lang="el-GR" sz="2400" dirty="0">
                <a:solidFill>
                  <a:srgbClr val="FF0000"/>
                </a:solidFill>
              </a:rPr>
              <a:t>σκοτεινούς λόγω </a:t>
            </a:r>
            <a:r>
              <a:rPr lang="el-GR" sz="2400" dirty="0"/>
              <a:t>της ανεπίτρεπτης </a:t>
            </a:r>
            <a:r>
              <a:rPr lang="el-GR" sz="2400" dirty="0">
                <a:solidFill>
                  <a:srgbClr val="FF0000"/>
                </a:solidFill>
              </a:rPr>
              <a:t>πληθώρας</a:t>
            </a:r>
            <a:r>
              <a:rPr lang="el-GR" sz="2400" dirty="0"/>
              <a:t> τους και σε εμφανή σύγχυση εξαιτίας των </a:t>
            </a:r>
            <a:r>
              <a:rPr lang="el-GR" sz="2400" dirty="0">
                <a:solidFill>
                  <a:srgbClr val="FF0000"/>
                </a:solidFill>
              </a:rPr>
              <a:t>αντιφάσεών</a:t>
            </a:r>
            <a:r>
              <a:rPr lang="el-GR" sz="2400" dirty="0"/>
              <a:t> τους, τους </a:t>
            </a:r>
            <a:r>
              <a:rPr lang="el-GR" sz="2400" dirty="0">
                <a:solidFill>
                  <a:srgbClr val="00B050"/>
                </a:solidFill>
              </a:rPr>
              <a:t>απάλλαξε από την αταξία των απατηλών λέξεων</a:t>
            </a:r>
            <a:r>
              <a:rPr lang="el-GR" sz="2400" dirty="0"/>
              <a:t>. </a:t>
            </a:r>
            <a:r>
              <a:rPr lang="el-GR" sz="2400" dirty="0">
                <a:solidFill>
                  <a:srgbClr val="00B050"/>
                </a:solidFill>
              </a:rPr>
              <a:t>Παραμέρισε τις αποκλίσεις τους </a:t>
            </a:r>
            <a:r>
              <a:rPr lang="el-GR" sz="2400" dirty="0"/>
              <a:t>και τους </a:t>
            </a:r>
            <a:r>
              <a:rPr lang="el-GR" sz="2400" dirty="0">
                <a:solidFill>
                  <a:srgbClr val="00B050"/>
                </a:solidFill>
              </a:rPr>
              <a:t>έδωσε διαρκή ισχύ.</a:t>
            </a:r>
          </a:p>
          <a:p>
            <a:pPr marL="0" indent="0">
              <a:buNone/>
            </a:pPr>
            <a:endParaRPr lang="el-GR" sz="2400" dirty="0"/>
          </a:p>
          <a:p>
            <a:pPr marL="0" indent="0" algn="r">
              <a:buNone/>
            </a:pPr>
            <a:r>
              <a:rPr lang="el-GR" sz="2400" dirty="0"/>
              <a:t>Προκόπιος, Κτίσματα I 1, </a:t>
            </a:r>
            <a:r>
              <a:rPr lang="el-GR" sz="2400" dirty="0" smtClean="0"/>
              <a:t>560 μ.Χ.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94858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773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Ιουστινιανός Α ́ (527-565) </vt:lpstr>
      <vt:lpstr>PowerPoint Presentation</vt:lpstr>
      <vt:lpstr>Κοινωνικός τομέας καταστολή και έλεγχος του λαού</vt:lpstr>
      <vt:lpstr>Κοινωνικός τομέας αποδυνάμωση των οικονομικά ισχυρών</vt:lpstr>
      <vt:lpstr>Θρησκευτικός τομέας έλεγχος των ψυχών</vt:lpstr>
      <vt:lpstr>PowerPoint Presentation</vt:lpstr>
      <vt:lpstr>Νομοθεσία - Corpus Juris Civilis</vt:lpstr>
      <vt:lpstr>PowerPoint Presentation</vt:lpstr>
      <vt:lpstr>Κωδικοποίηση του Δικαίου</vt:lpstr>
      <vt:lpstr>Απάντηση</vt:lpstr>
      <vt:lpstr>Απάντηση</vt:lpstr>
      <vt:lpstr>Οικοδομικό πρόγραμμα</vt:lpstr>
      <vt:lpstr>Αγία Σοφία</vt:lpstr>
      <vt:lpstr>ο τρούλος της Αγίας Σοφίας</vt:lpstr>
      <vt:lpstr>Αγία Σοφία</vt:lpstr>
      <vt:lpstr>Χρονολογικός πίνακας</vt:lpstr>
      <vt:lpstr>Ανακεφαλαίωση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Yannis Sygkelos</dc:creator>
  <cp:lastModifiedBy>Yannis Sygkelos</cp:lastModifiedBy>
  <cp:revision>46</cp:revision>
  <dcterms:created xsi:type="dcterms:W3CDTF">2006-08-16T00:00:00Z</dcterms:created>
  <dcterms:modified xsi:type="dcterms:W3CDTF">2026-01-21T18:38:01Z</dcterms:modified>
</cp:coreProperties>
</file>