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71" r:id="rId8"/>
    <p:sldId id="266" r:id="rId9"/>
    <p:sldId id="270" r:id="rId10"/>
    <p:sldId id="261" r:id="rId11"/>
    <p:sldId id="263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821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80DB-71F1-4646-9EC2-F62631F2BC47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F6D-452C-4531-9059-D451E37F3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66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80DB-71F1-4646-9EC2-F62631F2BC47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F6D-452C-4531-9059-D451E37F3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6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80DB-71F1-4646-9EC2-F62631F2BC47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F6D-452C-4531-9059-D451E37F3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2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80DB-71F1-4646-9EC2-F62631F2BC47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F6D-452C-4531-9059-D451E37F3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72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80DB-71F1-4646-9EC2-F62631F2BC47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F6D-452C-4531-9059-D451E37F3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47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80DB-71F1-4646-9EC2-F62631F2BC47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F6D-452C-4531-9059-D451E37F3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68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80DB-71F1-4646-9EC2-F62631F2BC47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F6D-452C-4531-9059-D451E37F3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9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80DB-71F1-4646-9EC2-F62631F2BC47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F6D-452C-4531-9059-D451E37F3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74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80DB-71F1-4646-9EC2-F62631F2BC47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F6D-452C-4531-9059-D451E37F3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1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80DB-71F1-4646-9EC2-F62631F2BC47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F6D-452C-4531-9059-D451E37F3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70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80DB-71F1-4646-9EC2-F62631F2BC47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4F6D-452C-4531-9059-D451E37F3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9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080DB-71F1-4646-9EC2-F62631F2BC47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74F6D-452C-4531-9059-D451E37F3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86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hotodentro.edu.gr/v/item/ds/8521/936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728" y="65987"/>
            <a:ext cx="9492792" cy="651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52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9683"/>
            <a:ext cx="10515600" cy="772998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/>
              <a:t>Σχίσμα των δύο Εκκλησιών (1054)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767" y="1140642"/>
            <a:ext cx="11378153" cy="5476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αιτία: η κυριαρχία επί της χριστιανικής οικουμένης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Το γεγονός: στην Κωνσταντινούπολη συναντήθηκαν οι </a:t>
            </a:r>
          </a:p>
          <a:p>
            <a:r>
              <a:rPr lang="el-GR" sz="2400" dirty="0" err="1" smtClean="0"/>
              <a:t>Ουμβέρτος</a:t>
            </a:r>
            <a:r>
              <a:rPr lang="el-GR" sz="2400" dirty="0" smtClean="0"/>
              <a:t> (καρδινάλιος, αρχηγός παπικής πρεσβείας)</a:t>
            </a:r>
          </a:p>
          <a:p>
            <a:r>
              <a:rPr lang="el-GR" sz="2400" dirty="0" smtClean="0"/>
              <a:t>Μιχαήλ </a:t>
            </a:r>
            <a:r>
              <a:rPr lang="el-GR" sz="2400" dirty="0" err="1" smtClean="0"/>
              <a:t>Κηρουλάριος</a:t>
            </a:r>
            <a:r>
              <a:rPr lang="el-GR" sz="2400" dirty="0" smtClean="0"/>
              <a:t> (1043-1059, πατριάρχης Κωνσταντινούπολης)</a:t>
            </a:r>
          </a:p>
          <a:p>
            <a:pPr marL="0" indent="0">
              <a:buNone/>
            </a:pPr>
            <a:r>
              <a:rPr lang="el-GR" sz="2400" dirty="0" smtClean="0"/>
              <a:t>για να επιλύσουν λειτουργικά και δογματικά θέματα </a:t>
            </a:r>
          </a:p>
          <a:p>
            <a:pPr marL="0" indent="0">
              <a:buNone/>
            </a:pPr>
            <a:r>
              <a:rPr lang="el-GR" sz="2400" dirty="0" smtClean="0"/>
              <a:t>αποτυχία συνάντησης λόγω της αλαζονείας των δύο διαπραγματευτών</a:t>
            </a:r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 </a:t>
            </a:r>
          </a:p>
          <a:p>
            <a:pPr marL="0" indent="0">
              <a:buNone/>
            </a:pPr>
            <a:r>
              <a:rPr lang="el-GR" sz="2400" dirty="0" smtClean="0"/>
              <a:t>Σχίσμα δύο Εκκλησιών: Ορθόδοξη – Ρωμαιοκαθολική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n-GB" sz="2400" dirty="0" smtClean="0">
                <a:hlinkClick r:id="rId2"/>
              </a:rPr>
              <a:t>http://photodentro.edu.gr/v/item/ds/8521/9361</a:t>
            </a:r>
            <a:r>
              <a:rPr lang="el-GR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39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9683"/>
            <a:ext cx="10515600" cy="772998"/>
          </a:xfrm>
        </p:spPr>
        <p:txBody>
          <a:bodyPr>
            <a:normAutofit/>
          </a:bodyPr>
          <a:lstStyle/>
          <a:p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767" y="1140642"/>
            <a:ext cx="11378153" cy="5476973"/>
          </a:xfrm>
        </p:spPr>
        <p:txBody>
          <a:bodyPr>
            <a:normAutofit/>
          </a:bodyPr>
          <a:lstStyle/>
          <a:p>
            <a:endParaRPr lang="el-GR" sz="2400" dirty="0" smtClean="0"/>
          </a:p>
          <a:p>
            <a:endParaRPr lang="el-GR" sz="2400" dirty="0"/>
          </a:p>
          <a:p>
            <a:endParaRPr lang="el-GR" sz="2400" dirty="0" smtClean="0"/>
          </a:p>
          <a:p>
            <a:endParaRPr lang="el-GR" sz="2400" dirty="0"/>
          </a:p>
          <a:p>
            <a:pPr marL="0" indent="0"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Κάτω από ποιες συνθήκες έγινε το Σχίσμα και τι αποτέλεσμα είχε;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37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9683"/>
            <a:ext cx="10515600" cy="772998"/>
          </a:xfrm>
        </p:spPr>
        <p:txBody>
          <a:bodyPr>
            <a:normAutofit/>
          </a:bodyPr>
          <a:lstStyle/>
          <a:p>
            <a:pPr algn="ctr"/>
            <a:r>
              <a:rPr lang="el-GR" sz="2800" dirty="0"/>
              <a:t>προσπάθειες για την επανένωση των Εκκλησιών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767" y="1140642"/>
            <a:ext cx="11378153" cy="5476973"/>
          </a:xfrm>
        </p:spPr>
        <p:txBody>
          <a:bodyPr>
            <a:normAutofit/>
          </a:bodyPr>
          <a:lstStyle/>
          <a:p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Σύνοδος </a:t>
            </a:r>
            <a:r>
              <a:rPr lang="el-GR" sz="2400" dirty="0"/>
              <a:t>της </a:t>
            </a:r>
            <a:r>
              <a:rPr lang="el-GR" sz="2400" dirty="0" err="1"/>
              <a:t>Λυόν</a:t>
            </a:r>
            <a:r>
              <a:rPr lang="el-GR" sz="2400" dirty="0"/>
              <a:t> (1274) 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Σύνοδος </a:t>
            </a:r>
            <a:r>
              <a:rPr lang="el-GR" sz="2400" dirty="0"/>
              <a:t>της Φεράρας - Φλωρεντίας (1438-1445)</a:t>
            </a:r>
          </a:p>
          <a:p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972" t="6872" r="57280" b="17352"/>
          <a:stretch/>
        </p:blipFill>
        <p:spPr>
          <a:xfrm>
            <a:off x="6853287" y="942681"/>
            <a:ext cx="4760535" cy="55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68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9683"/>
            <a:ext cx="10515600" cy="772998"/>
          </a:xfrm>
        </p:spPr>
        <p:txBody>
          <a:bodyPr>
            <a:normAutofit/>
          </a:bodyPr>
          <a:lstStyle/>
          <a:p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767" y="1140642"/>
            <a:ext cx="11378153" cy="5476973"/>
          </a:xfrm>
        </p:spPr>
        <p:txBody>
          <a:bodyPr>
            <a:normAutofit/>
          </a:bodyPr>
          <a:lstStyle/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53960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9683"/>
            <a:ext cx="10515600" cy="772998"/>
          </a:xfrm>
        </p:spPr>
        <p:txBody>
          <a:bodyPr>
            <a:normAutofit/>
          </a:bodyPr>
          <a:lstStyle/>
          <a:p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767" y="1140642"/>
            <a:ext cx="11378153" cy="5476973"/>
          </a:xfrm>
        </p:spPr>
        <p:txBody>
          <a:bodyPr>
            <a:normAutofit/>
          </a:bodyPr>
          <a:lstStyle/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6291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9683"/>
            <a:ext cx="10515600" cy="772998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/>
              <a:t>εμπορικά προνόμια Ενετών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6923" y="829557"/>
            <a:ext cx="11378153" cy="5476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Μετά την βοήθεια των Ενετών προς τον Αλέξιο Α΄ να αποκρούσει τους Νορμανδούς στην Ήπειρο, με το χρυσόβουλο του 1082 παραχωρήθηκαν στους Βενετούς τα εξής προνόμια:</a:t>
            </a:r>
          </a:p>
          <a:p>
            <a:pPr marL="0" indent="0">
              <a:buNone/>
            </a:pPr>
            <a:r>
              <a:rPr lang="el-GR" sz="2400" dirty="0" smtClean="0"/>
              <a:t>1. Τίτλοι και χρηματικές χορηγίες σε κοσμικούς και εκκλησιαστικούς άρχοντες</a:t>
            </a:r>
          </a:p>
          <a:p>
            <a:pPr marL="0" indent="0">
              <a:buNone/>
            </a:pPr>
            <a:r>
              <a:rPr lang="el-GR" sz="2400" dirty="0" smtClean="0"/>
              <a:t>της Βενετίας.</a:t>
            </a:r>
          </a:p>
          <a:p>
            <a:pPr marL="0" indent="0">
              <a:buNone/>
            </a:pPr>
            <a:r>
              <a:rPr lang="el-GR" sz="2400" dirty="0" smtClean="0"/>
              <a:t>2. Σκάλες (= αποβάθρες) και εμπορικά καταστήματα στην προκυμαία της</a:t>
            </a:r>
          </a:p>
          <a:p>
            <a:pPr marL="0" indent="0">
              <a:buNone/>
            </a:pPr>
            <a:r>
              <a:rPr lang="el-GR" sz="2400" dirty="0" smtClean="0"/>
              <a:t>Κωνσταντινούπολης.</a:t>
            </a:r>
          </a:p>
          <a:p>
            <a:pPr marL="0" indent="0">
              <a:buNone/>
            </a:pPr>
            <a:r>
              <a:rPr lang="el-GR" sz="2400" dirty="0" smtClean="0"/>
              <a:t>3. Ελευθερία εμπορίου στους Βενετούς, χωρίς φορολογικές υποχρεώσεις σε όλα τα</a:t>
            </a:r>
          </a:p>
          <a:p>
            <a:pPr marL="0" indent="0">
              <a:buNone/>
            </a:pPr>
            <a:r>
              <a:rPr lang="el-GR" sz="2400" dirty="0" smtClean="0"/>
              <a:t>σημαντικά βυζαντινά λιμάνια.</a:t>
            </a:r>
          </a:p>
          <a:p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148" y="3893270"/>
            <a:ext cx="3258925" cy="276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6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9683"/>
            <a:ext cx="10515600" cy="772998"/>
          </a:xfrm>
        </p:spPr>
        <p:txBody>
          <a:bodyPr>
            <a:normAutofit/>
          </a:bodyPr>
          <a:lstStyle/>
          <a:p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767" y="1140642"/>
            <a:ext cx="11378153" cy="5476973"/>
          </a:xfrm>
        </p:spPr>
        <p:txBody>
          <a:bodyPr>
            <a:normAutofit/>
          </a:bodyPr>
          <a:lstStyle/>
          <a:p>
            <a:endParaRPr lang="el-GR" sz="2400" dirty="0" smtClean="0"/>
          </a:p>
          <a:p>
            <a:endParaRPr lang="el-GR" sz="2400" dirty="0"/>
          </a:p>
          <a:p>
            <a:endParaRPr lang="el-GR" sz="2400" dirty="0" smtClean="0"/>
          </a:p>
          <a:p>
            <a:endParaRPr lang="el-GR" sz="2400" dirty="0"/>
          </a:p>
          <a:p>
            <a:pPr marL="0" indent="0"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Ποια προνόμια δόθηκαν στους Βενετούς με το χρυσόβουλο του 1082;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9683"/>
            <a:ext cx="10515600" cy="772998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/>
              <a:t>Σημασία χρυσόβουλου 1082 για το Βυζάντιο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767" y="1197204"/>
            <a:ext cx="11378153" cy="5420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1. παραιτήθηκε εκούσια από τα δικαιώματά του (φορολογικά, ναυτιλιακά, οικονομικά)</a:t>
            </a:r>
          </a:p>
          <a:p>
            <a:pPr marL="0" indent="0">
              <a:buNone/>
            </a:pPr>
            <a:r>
              <a:rPr lang="el-GR" sz="2400" dirty="0" smtClean="0"/>
              <a:t>2. έχασε το ρόλο του μεσάζοντα μεταξύ Αράβων και Δυτικής Ευρώπης</a:t>
            </a:r>
          </a:p>
          <a:p>
            <a:pPr marL="0" indent="0">
              <a:buNone/>
            </a:pPr>
            <a:r>
              <a:rPr lang="el-GR" sz="2400" dirty="0" smtClean="0"/>
              <a:t>3. έχασε την κυριαρχία του στο εμπόριο της Μεσογείου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076" y="3403075"/>
            <a:ext cx="3810000" cy="3214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6135" y="5475533"/>
            <a:ext cx="4347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Βενετοί έμποροι στις προκυμαίες της </a:t>
            </a:r>
            <a:r>
              <a:rPr lang="el-GR" sz="1600" dirty="0" err="1" smtClean="0"/>
              <a:t>Κων</a:t>
            </a:r>
            <a:r>
              <a:rPr lang="el-GR" sz="1600" dirty="0" smtClean="0"/>
              <a:t>/</a:t>
            </a:r>
            <a:r>
              <a:rPr lang="el-GR" sz="1600" dirty="0" err="1" smtClean="0"/>
              <a:t>λης</a:t>
            </a:r>
            <a:r>
              <a:rPr lang="el-GR" sz="1600" dirty="0" smtClean="0"/>
              <a:t>. Μικρογραφία από το Βιβλίο των Θαυμάτων του Μάρκο Πόλο. Χειρόγραφο του 15ου αι.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5774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9683"/>
            <a:ext cx="10515600" cy="772998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/>
              <a:t>Σημασία χρυσόβουλου 1082 για τους Βενετούς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767" y="1140642"/>
            <a:ext cx="11378153" cy="5476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1. διείσδυσαν οικονομικά στην Ανατολή</a:t>
            </a:r>
          </a:p>
          <a:p>
            <a:pPr marL="0" indent="0">
              <a:buNone/>
            </a:pPr>
            <a:r>
              <a:rPr lang="el-GR" sz="2400" dirty="0" smtClean="0"/>
              <a:t>2. ίδρυσαν πανίσχυρη αποικιακή αυτοκρατορία (στην Ανατολή)</a:t>
            </a:r>
          </a:p>
          <a:p>
            <a:pPr marL="0" indent="0">
              <a:buNone/>
            </a:pPr>
            <a:r>
              <a:rPr lang="el-GR" sz="2400" dirty="0" smtClean="0"/>
              <a:t>3. απόκτησαν την κυριαρχία του εμπορίου στη Μεσόγειο</a:t>
            </a:r>
            <a:endParaRPr lang="en-GB" sz="2400" dirty="0" smtClean="0"/>
          </a:p>
          <a:p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81" y="2678391"/>
            <a:ext cx="5724525" cy="297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3393" y="5663486"/>
            <a:ext cx="505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ενετικό πλοίο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97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9683"/>
            <a:ext cx="10515600" cy="772998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/>
              <a:t>μέτρα διάδοχοι Αλεξίου Α΄ 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767" y="1140642"/>
            <a:ext cx="11378153" cy="5476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1. δήμευση περιουσιών των Ενετών</a:t>
            </a:r>
          </a:p>
          <a:p>
            <a:pPr marL="0" indent="0">
              <a:buNone/>
            </a:pPr>
            <a:r>
              <a:rPr lang="el-GR" sz="2400" dirty="0" smtClean="0"/>
              <a:t>2. υποκίνηση βιαιοτήτων του πληθυσμού της Κωνσταντινούπολης εναντίον των Ενετών</a:t>
            </a:r>
          </a:p>
          <a:p>
            <a:pPr marL="0" indent="0">
              <a:buNone/>
            </a:pPr>
            <a:r>
              <a:rPr lang="el-GR" sz="2400" dirty="0" smtClean="0"/>
              <a:t>3. παραχώρηση προνομίων και σε άλλες ιταλικές πόλεις (Πίζα, Γένουα) για ανταγωνισμό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b="1" dirty="0" smtClean="0"/>
              <a:t>Μανουήλ Κομνηνός </a:t>
            </a:r>
            <a:r>
              <a:rPr lang="el-GR" sz="2400" dirty="0" smtClean="0"/>
              <a:t>(1143-1180):</a:t>
            </a:r>
          </a:p>
          <a:p>
            <a:pPr marL="0" indent="0">
              <a:buNone/>
            </a:pPr>
            <a:r>
              <a:rPr lang="el-GR" sz="2400" dirty="0" smtClean="0"/>
              <a:t>1. παραχώρηση εμπορικών προνομίων στους εμπόρους της Πίζας και της Γένουας</a:t>
            </a:r>
          </a:p>
          <a:p>
            <a:pPr marL="0" indent="0">
              <a:buNone/>
            </a:pPr>
            <a:r>
              <a:rPr lang="el-GR" sz="2400" dirty="0" smtClean="0"/>
              <a:t>2. διχασμός των αντίπαλων ιταλικών πόλεων</a:t>
            </a:r>
          </a:p>
          <a:p>
            <a:pPr marL="0" indent="0">
              <a:buNone/>
            </a:pPr>
            <a:r>
              <a:rPr lang="el-GR" sz="2400" dirty="0" smtClean="0"/>
              <a:t>3. στρατιωτική παρέμβαση στην Ιταλία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2540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9683"/>
            <a:ext cx="10515600" cy="772998"/>
          </a:xfrm>
        </p:spPr>
        <p:txBody>
          <a:bodyPr>
            <a:normAutofit/>
          </a:bodyPr>
          <a:lstStyle/>
          <a:p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767" y="1140642"/>
            <a:ext cx="11378153" cy="5476973"/>
          </a:xfrm>
        </p:spPr>
        <p:txBody>
          <a:bodyPr>
            <a:normAutofit/>
          </a:bodyPr>
          <a:lstStyle/>
          <a:p>
            <a:r>
              <a:rPr lang="el-GR" dirty="0" smtClean="0"/>
              <a:t>Τι είναι το σχίσμα; Πότε έγινε;</a:t>
            </a:r>
          </a:p>
          <a:p>
            <a:endParaRPr lang="el-GR" dirty="0"/>
          </a:p>
          <a:p>
            <a:r>
              <a:rPr lang="el-GR" dirty="0" smtClean="0"/>
              <a:t>Ποια δύο από τα πατριαρχεία ήρθαν σε σύγκρουση;</a:t>
            </a:r>
          </a:p>
          <a:p>
            <a:endParaRPr lang="el-GR" dirty="0"/>
          </a:p>
          <a:p>
            <a:r>
              <a:rPr lang="el-GR" dirty="0" smtClean="0"/>
              <a:t>Ποια ήταν η πιο σημαντική θεολογική διαφορά;</a:t>
            </a:r>
          </a:p>
          <a:p>
            <a:endParaRPr lang="el-GR" dirty="0"/>
          </a:p>
          <a:p>
            <a:r>
              <a:rPr lang="el-GR" dirty="0" smtClean="0"/>
              <a:t>Ποια ήταν η πιο σημαντική διαφορά ως προς την διοίκηση της εκκλησίας;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21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941" y="320675"/>
            <a:ext cx="11195756" cy="629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19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69683"/>
            <a:ext cx="10515600" cy="772998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/>
              <a:t>θεολογικές διαφορές Ανατολής και Δύσης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767" y="1140642"/>
            <a:ext cx="11378153" cy="5476973"/>
          </a:xfrm>
        </p:spPr>
        <p:txBody>
          <a:bodyPr>
            <a:normAutofit/>
          </a:bodyPr>
          <a:lstStyle/>
          <a:p>
            <a:r>
              <a:rPr lang="el-GR" sz="2400" dirty="0"/>
              <a:t>Συνοδικό σύστημα στην Ανατολή, μονοκρατορία του Πάπα στη </a:t>
            </a:r>
            <a:r>
              <a:rPr lang="el-GR" sz="2400" dirty="0" smtClean="0"/>
              <a:t>Δύση</a:t>
            </a:r>
          </a:p>
          <a:p>
            <a:r>
              <a:rPr lang="en-GB" sz="2400" dirty="0" err="1" smtClean="0"/>
              <a:t>Filioque</a:t>
            </a:r>
            <a:endParaRPr lang="el-GR" sz="2400" dirty="0" smtClean="0"/>
          </a:p>
          <a:p>
            <a:r>
              <a:rPr lang="el-GR" sz="2400" dirty="0" smtClean="0"/>
              <a:t>εικονομαχία</a:t>
            </a:r>
          </a:p>
          <a:p>
            <a:r>
              <a:rPr lang="el-GR" sz="2400" dirty="0"/>
              <a:t>διαφορές στη </a:t>
            </a:r>
            <a:r>
              <a:rPr lang="el-GR" sz="2400" dirty="0" smtClean="0"/>
              <a:t>νηστεία </a:t>
            </a:r>
          </a:p>
          <a:p>
            <a:r>
              <a:rPr lang="el-GR" sz="2400" dirty="0" smtClean="0"/>
              <a:t>υποχρεωτική </a:t>
            </a:r>
            <a:r>
              <a:rPr lang="el-GR" sz="2400" dirty="0"/>
              <a:t>αγαμία για όλο τον κλήρο στη </a:t>
            </a:r>
            <a:r>
              <a:rPr lang="el-GR" sz="2400" dirty="0" smtClean="0"/>
              <a:t>Δύση</a:t>
            </a:r>
          </a:p>
          <a:p>
            <a:endParaRPr lang="el-GR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18630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416</Words>
  <Application>Microsoft Office PowerPoint</Application>
  <PresentationFormat>Custom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εμπορικά προνόμια Ενετών</vt:lpstr>
      <vt:lpstr>PowerPoint Presentation</vt:lpstr>
      <vt:lpstr>Σημασία χρυσόβουλου 1082 για το Βυζάντιο</vt:lpstr>
      <vt:lpstr>Σημασία χρυσόβουλου 1082 για τους Βενετούς</vt:lpstr>
      <vt:lpstr>μέτρα διάδοχοι Αλεξίου Α΄ </vt:lpstr>
      <vt:lpstr>PowerPoint Presentation</vt:lpstr>
      <vt:lpstr>PowerPoint Presentation</vt:lpstr>
      <vt:lpstr>θεολογικές διαφορές Ανατολής και Δύσης</vt:lpstr>
      <vt:lpstr>Σχίσμα των δύο Εκκλησιών (1054)</vt:lpstr>
      <vt:lpstr>PowerPoint Presentation</vt:lpstr>
      <vt:lpstr>προσπάθειες για την επανένωση των Εκκλησιών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yannis</dc:creator>
  <cp:lastModifiedBy>Yannis Sygkelos</cp:lastModifiedBy>
  <cp:revision>16</cp:revision>
  <dcterms:created xsi:type="dcterms:W3CDTF">2023-03-02T17:40:07Z</dcterms:created>
  <dcterms:modified xsi:type="dcterms:W3CDTF">2026-04-28T13:09:10Z</dcterms:modified>
</cp:coreProperties>
</file>