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70" r:id="rId6"/>
    <p:sldId id="260" r:id="rId7"/>
    <p:sldId id="261" r:id="rId8"/>
    <p:sldId id="259" r:id="rId9"/>
    <p:sldId id="272" r:id="rId10"/>
    <p:sldId id="262" r:id="rId11"/>
    <p:sldId id="263" r:id="rId12"/>
    <p:sldId id="266" r:id="rId13"/>
    <p:sldId id="264" r:id="rId14"/>
    <p:sldId id="265"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2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159403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288448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246939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222773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257785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258515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45865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419499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262021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317082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A3A58-5A52-4693-B21C-939F7609CCC7}" type="datetimeFigureOut">
              <a:rPr lang="en-GB" smtClean="0"/>
              <a:t>22/04/2026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348E4C-63FD-424C-820F-CB6A2DB2F829}" type="slidenum">
              <a:rPr lang="en-GB" smtClean="0"/>
              <a:t>‹#›</a:t>
            </a:fld>
            <a:endParaRPr lang="en-GB" dirty="0"/>
          </a:p>
        </p:txBody>
      </p:sp>
    </p:spTree>
    <p:extLst>
      <p:ext uri="{BB962C8B-B14F-4D97-AF65-F5344CB8AC3E}">
        <p14:creationId xmlns:p14="http://schemas.microsoft.com/office/powerpoint/2010/main" val="269021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A3A58-5A52-4693-B21C-939F7609CCC7}" type="datetimeFigureOut">
              <a:rPr lang="en-GB" smtClean="0"/>
              <a:t>22/04/2026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48E4C-63FD-424C-820F-CB6A2DB2F829}" type="slidenum">
              <a:rPr lang="en-GB" smtClean="0"/>
              <a:t>‹#›</a:t>
            </a:fld>
            <a:endParaRPr lang="en-GB" dirty="0"/>
          </a:p>
        </p:txBody>
      </p:sp>
    </p:spTree>
    <p:extLst>
      <p:ext uri="{BB962C8B-B14F-4D97-AF65-F5344CB8AC3E}">
        <p14:creationId xmlns:p14="http://schemas.microsoft.com/office/powerpoint/2010/main" val="162077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782424"/>
          </a:xfrm>
        </p:spPr>
        <p:txBody>
          <a:bodyPr>
            <a:normAutofit/>
          </a:bodyPr>
          <a:lstStyle/>
          <a:p>
            <a:pPr algn="ctr"/>
            <a:r>
              <a:rPr lang="el-GR" sz="3200" dirty="0" smtClean="0"/>
              <a:t>Μακεδονική </a:t>
            </a:r>
            <a:r>
              <a:rPr lang="el-GR" sz="3200" dirty="0"/>
              <a:t>δυναστεία </a:t>
            </a:r>
            <a:r>
              <a:rPr lang="el-GR" sz="3200" dirty="0" smtClean="0"/>
              <a:t>(</a:t>
            </a:r>
            <a:r>
              <a:rPr lang="el-GR" sz="3200" dirty="0"/>
              <a:t>867-1057)</a:t>
            </a:r>
            <a:endParaRPr lang="en-GB"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218" y="982494"/>
            <a:ext cx="9144000" cy="565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752946" y="5613019"/>
            <a:ext cx="1770434" cy="369332"/>
          </a:xfrm>
          <a:prstGeom prst="rect">
            <a:avLst/>
          </a:prstGeom>
          <a:noFill/>
        </p:spPr>
        <p:txBody>
          <a:bodyPr wrap="square" rtlCol="0">
            <a:spAutoFit/>
          </a:bodyPr>
          <a:lstStyle/>
          <a:p>
            <a:r>
              <a:rPr lang="el-GR" dirty="0" smtClean="0">
                <a:solidFill>
                  <a:schemeClr val="bg1"/>
                </a:solidFill>
              </a:rPr>
              <a:t>δουλοπάροικοι</a:t>
            </a:r>
            <a:endParaRPr lang="el-GR" dirty="0">
              <a:solidFill>
                <a:schemeClr val="bg1"/>
              </a:solidFill>
            </a:endParaRPr>
          </a:p>
        </p:txBody>
      </p:sp>
    </p:spTree>
    <p:extLst>
      <p:ext uri="{BB962C8B-B14F-4D97-AF65-F5344CB8AC3E}">
        <p14:creationId xmlns:p14="http://schemas.microsoft.com/office/powerpoint/2010/main" val="339238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r>
              <a:rPr lang="el-GR" sz="3200" dirty="0" smtClean="0"/>
              <a:t>Αστική οικονομία και κοινωνία</a:t>
            </a:r>
            <a:endParaRPr lang="en-GB" sz="3200" dirty="0"/>
          </a:p>
        </p:txBody>
      </p:sp>
      <p:sp>
        <p:nvSpPr>
          <p:cNvPr id="5" name="Content Placeholder 4"/>
          <p:cNvSpPr>
            <a:spLocks noGrp="1"/>
          </p:cNvSpPr>
          <p:nvPr>
            <p:ph idx="1"/>
          </p:nvPr>
        </p:nvSpPr>
        <p:spPr>
          <a:xfrm>
            <a:off x="358219" y="1070044"/>
            <a:ext cx="11547835" cy="5491012"/>
          </a:xfrm>
        </p:spPr>
        <p:txBody>
          <a:bodyPr/>
          <a:lstStyle/>
          <a:p>
            <a:r>
              <a:rPr lang="el-GR" dirty="0" err="1" smtClean="0"/>
              <a:t>εκχρηματισμένη</a:t>
            </a:r>
            <a:r>
              <a:rPr lang="el-GR" dirty="0" smtClean="0"/>
              <a:t> οικονομία</a:t>
            </a:r>
          </a:p>
          <a:p>
            <a:pPr marL="0" indent="0">
              <a:buNone/>
            </a:pPr>
            <a:r>
              <a:rPr lang="el-GR" dirty="0" smtClean="0"/>
              <a:t>9</a:t>
            </a:r>
            <a:r>
              <a:rPr lang="el-GR" baseline="30000" dirty="0" smtClean="0"/>
              <a:t>ος</a:t>
            </a:r>
            <a:r>
              <a:rPr lang="el-GR" dirty="0" smtClean="0"/>
              <a:t> - 11</a:t>
            </a:r>
            <a:r>
              <a:rPr lang="el-GR" baseline="30000" dirty="0" smtClean="0"/>
              <a:t>ος</a:t>
            </a:r>
            <a:r>
              <a:rPr lang="el-GR" dirty="0" smtClean="0"/>
              <a:t> αιώνας:</a:t>
            </a:r>
          </a:p>
          <a:p>
            <a:r>
              <a:rPr lang="el-GR" dirty="0" smtClean="0"/>
              <a:t>ανοικοδόμηση παλαιών πόλεων (π.χ. Πάτρα, Σπάρτη) και ίδρυση νέων πόλεων</a:t>
            </a:r>
          </a:p>
          <a:p>
            <a:r>
              <a:rPr lang="el-GR" b="1" dirty="0" smtClean="0"/>
              <a:t>αστυκώμαι ή αγροτοπόλεις</a:t>
            </a:r>
            <a:r>
              <a:rPr lang="el-GR" dirty="0"/>
              <a:t>:</a:t>
            </a:r>
            <a:r>
              <a:rPr lang="el-GR" dirty="0" smtClean="0"/>
              <a:t> </a:t>
            </a:r>
            <a:r>
              <a:rPr lang="el-GR" dirty="0"/>
              <a:t>αστικά κέντρα με ημιαγροτικό </a:t>
            </a:r>
            <a:r>
              <a:rPr lang="el-GR" dirty="0" smtClean="0"/>
              <a:t>χαρακτήρα</a:t>
            </a:r>
            <a:r>
              <a:rPr lang="en-GB" dirty="0" smtClean="0"/>
              <a:t>,</a:t>
            </a:r>
          </a:p>
          <a:p>
            <a:pPr marL="0" indent="0">
              <a:buNone/>
            </a:pPr>
            <a:r>
              <a:rPr lang="el-GR" dirty="0"/>
              <a:t>ό</a:t>
            </a:r>
            <a:r>
              <a:rPr lang="el-GR" dirty="0" smtClean="0"/>
              <a:t>πως τα κάστρα Άρτζε στην Γεωργία και Άνιον</a:t>
            </a:r>
            <a:r>
              <a:rPr lang="el-GR" dirty="0"/>
              <a:t> </a:t>
            </a:r>
            <a:r>
              <a:rPr lang="el-GR" dirty="0" smtClean="0"/>
              <a:t>στην Αρμενία</a:t>
            </a:r>
          </a:p>
          <a:p>
            <a:r>
              <a:rPr lang="el-GR" b="1" dirty="0" smtClean="0"/>
              <a:t>εμποροπανηγύρεις</a:t>
            </a:r>
            <a:r>
              <a:rPr lang="el-GR" dirty="0" smtClean="0"/>
              <a:t>: ετήσιες (π.χ. Έφεσος, </a:t>
            </a:r>
            <a:r>
              <a:rPr lang="el-GR" dirty="0" err="1" smtClean="0"/>
              <a:t>Τραπεζούς</a:t>
            </a:r>
            <a:r>
              <a:rPr lang="el-GR" dirty="0" smtClean="0"/>
              <a:t>)</a:t>
            </a:r>
            <a:endParaRPr lang="en-GB" dirty="0"/>
          </a:p>
        </p:txBody>
      </p:sp>
    </p:spTree>
    <p:extLst>
      <p:ext uri="{BB962C8B-B14F-4D97-AF65-F5344CB8AC3E}">
        <p14:creationId xmlns:p14="http://schemas.microsoft.com/office/powerpoint/2010/main" val="207778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r>
              <a:rPr lang="el-GR" sz="3200" dirty="0" smtClean="0"/>
              <a:t>Εμπόριο και βιοτεχνία</a:t>
            </a:r>
            <a:endParaRPr lang="en-GB" sz="3200" dirty="0"/>
          </a:p>
        </p:txBody>
      </p:sp>
      <p:sp>
        <p:nvSpPr>
          <p:cNvPr id="5" name="Content Placeholder 4"/>
          <p:cNvSpPr>
            <a:spLocks noGrp="1"/>
          </p:cNvSpPr>
          <p:nvPr>
            <p:ph idx="1"/>
          </p:nvPr>
        </p:nvSpPr>
        <p:spPr>
          <a:xfrm>
            <a:off x="358219" y="1282044"/>
            <a:ext cx="11547835" cy="5279011"/>
          </a:xfrm>
        </p:spPr>
        <p:txBody>
          <a:bodyPr/>
          <a:lstStyle/>
          <a:p>
            <a:r>
              <a:rPr lang="el-GR" b="1" dirty="0" smtClean="0"/>
              <a:t>συστήματα </a:t>
            </a:r>
            <a:r>
              <a:rPr lang="el-GR" dirty="0" smtClean="0"/>
              <a:t>(συντεχνίες): επαγγελματικά σωματεία εμπόρων και βιοτεχνών</a:t>
            </a:r>
          </a:p>
          <a:p>
            <a:r>
              <a:rPr lang="el-GR" b="1" dirty="0"/>
              <a:t>ε</a:t>
            </a:r>
            <a:r>
              <a:rPr lang="el-GR" b="1" dirty="0" smtClean="0"/>
              <a:t>παρχικόν βιβλίον </a:t>
            </a:r>
            <a:r>
              <a:rPr lang="el-GR" dirty="0" smtClean="0"/>
              <a:t>(αρχές 10</a:t>
            </a:r>
            <a:r>
              <a:rPr lang="el-GR" baseline="30000" dirty="0" smtClean="0"/>
              <a:t>ου</a:t>
            </a:r>
            <a:r>
              <a:rPr lang="el-GR" dirty="0" smtClean="0"/>
              <a:t> αι.): συλλογή νομικών διατάξεων που καθόριζε τη λειτουργία των συστημάτων/συντεχνιών στην Κωνσταντινούπολη – προκαθορισμένες τιμές προϊόντων</a:t>
            </a:r>
          </a:p>
          <a:p>
            <a:r>
              <a:rPr lang="el-GR" dirty="0"/>
              <a:t>β</a:t>
            </a:r>
            <a:r>
              <a:rPr lang="el-GR" dirty="0" smtClean="0"/>
              <a:t>ιοτεχνίες: τροφίμων και επεξεργασίας ειδών πολυτελείας (μετάξι, μπαχαρικά, πολύτιμοι λίθοι)</a:t>
            </a:r>
            <a:endParaRPr lang="en-GB" dirty="0"/>
          </a:p>
        </p:txBody>
      </p:sp>
    </p:spTree>
    <p:extLst>
      <p:ext uri="{BB962C8B-B14F-4D97-AF65-F5344CB8AC3E}">
        <p14:creationId xmlns:p14="http://schemas.microsoft.com/office/powerpoint/2010/main" val="62098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219" y="424206"/>
            <a:ext cx="11547835" cy="6136849"/>
          </a:xfrm>
        </p:spPr>
        <p:txBody>
          <a:bodyPr/>
          <a:lstStyle/>
          <a:p>
            <a:pPr marL="0" indent="0">
              <a:buNone/>
            </a:pPr>
            <a:endParaRPr lang="el-GR" dirty="0" smtClean="0"/>
          </a:p>
          <a:p>
            <a:pPr marL="0" indent="0">
              <a:buNone/>
            </a:pPr>
            <a:endParaRPr lang="el-GR" dirty="0" smtClean="0"/>
          </a:p>
          <a:p>
            <a:pPr marL="0" indent="0">
              <a:buNone/>
            </a:pPr>
            <a:endParaRPr lang="el-GR" dirty="0"/>
          </a:p>
          <a:p>
            <a:pPr marL="0" indent="0">
              <a:lnSpc>
                <a:spcPct val="200000"/>
              </a:lnSpc>
              <a:buNone/>
            </a:pPr>
            <a:r>
              <a:rPr lang="el-GR" dirty="0" smtClean="0">
                <a:solidFill>
                  <a:srgbClr val="FF0000"/>
                </a:solidFill>
              </a:rPr>
              <a:t>Να δώσετε το περιεχόμενο των όρων:</a:t>
            </a:r>
          </a:p>
          <a:p>
            <a:pPr marL="0" indent="0">
              <a:lnSpc>
                <a:spcPct val="200000"/>
              </a:lnSpc>
              <a:buNone/>
            </a:pPr>
            <a:r>
              <a:rPr lang="el-GR" dirty="0" err="1" smtClean="0">
                <a:solidFill>
                  <a:srgbClr val="FF0000"/>
                </a:solidFill>
              </a:rPr>
              <a:t>αστυκώμαι</a:t>
            </a:r>
            <a:endParaRPr lang="el-GR" dirty="0" smtClean="0">
              <a:solidFill>
                <a:srgbClr val="FF0000"/>
              </a:solidFill>
            </a:endParaRPr>
          </a:p>
          <a:p>
            <a:pPr marL="0" indent="0">
              <a:lnSpc>
                <a:spcPct val="200000"/>
              </a:lnSpc>
              <a:buNone/>
            </a:pPr>
            <a:r>
              <a:rPr lang="el-GR" dirty="0" err="1" smtClean="0">
                <a:solidFill>
                  <a:srgbClr val="FF0000"/>
                </a:solidFill>
              </a:rPr>
              <a:t>Επαρχικόν</a:t>
            </a:r>
            <a:r>
              <a:rPr lang="el-GR" dirty="0" smtClean="0">
                <a:solidFill>
                  <a:srgbClr val="FF0000"/>
                </a:solidFill>
              </a:rPr>
              <a:t> </a:t>
            </a:r>
            <a:r>
              <a:rPr lang="el-GR" dirty="0" err="1" smtClean="0">
                <a:solidFill>
                  <a:srgbClr val="FF0000"/>
                </a:solidFill>
              </a:rPr>
              <a:t>Βιβλίον</a:t>
            </a:r>
            <a:endParaRPr lang="en-GB" dirty="0">
              <a:solidFill>
                <a:srgbClr val="FF0000"/>
              </a:solidFill>
            </a:endParaRPr>
          </a:p>
        </p:txBody>
      </p:sp>
    </p:spTree>
    <p:extLst>
      <p:ext uri="{BB962C8B-B14F-4D97-AF65-F5344CB8AC3E}">
        <p14:creationId xmlns:p14="http://schemas.microsoft.com/office/powerpoint/2010/main" val="200884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r>
              <a:rPr lang="el-GR" sz="3200" dirty="0" smtClean="0"/>
              <a:t>Εμπόριο (10</a:t>
            </a:r>
            <a:r>
              <a:rPr lang="el-GR" sz="3200" baseline="30000" dirty="0" smtClean="0"/>
              <a:t>ος</a:t>
            </a:r>
            <a:r>
              <a:rPr lang="el-GR" sz="3200" dirty="0" smtClean="0"/>
              <a:t> αιώνας)</a:t>
            </a:r>
            <a:endParaRPr lang="en-GB" sz="3200" dirty="0"/>
          </a:p>
        </p:txBody>
      </p:sp>
      <p:sp>
        <p:nvSpPr>
          <p:cNvPr id="5" name="Content Placeholder 4"/>
          <p:cNvSpPr>
            <a:spLocks noGrp="1"/>
          </p:cNvSpPr>
          <p:nvPr>
            <p:ph idx="1"/>
          </p:nvPr>
        </p:nvSpPr>
        <p:spPr>
          <a:xfrm>
            <a:off x="358219" y="1282044"/>
            <a:ext cx="11547835" cy="5279011"/>
          </a:xfrm>
        </p:spPr>
        <p:txBody>
          <a:bodyPr/>
          <a:lstStyle/>
          <a:p>
            <a:r>
              <a:rPr lang="el-GR" dirty="0"/>
              <a:t>ε</a:t>
            </a:r>
            <a:r>
              <a:rPr lang="el-GR" dirty="0" smtClean="0"/>
              <a:t>μπορικές σχέσεις βυζαντινών με Βούλγαρους, Ρώσους, ιταλικές πόλεις (Βενετία), Χαλιφάτο</a:t>
            </a:r>
          </a:p>
          <a:p>
            <a:r>
              <a:rPr lang="el-GR" dirty="0" smtClean="0"/>
              <a:t>εισαγωγές μπαχαρικών, βαφικών υλών, αρωμάτων</a:t>
            </a:r>
          </a:p>
          <a:p>
            <a:r>
              <a:rPr lang="el-GR" dirty="0" smtClean="0"/>
              <a:t>Τραπεζούντα: εμπορική πύλη της Μ. Ασίας προς </a:t>
            </a:r>
            <a:r>
              <a:rPr lang="el-GR" dirty="0" err="1" smtClean="0"/>
              <a:t>Ανατολάς</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795" y="3249037"/>
            <a:ext cx="7515225" cy="328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37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r>
              <a:rPr lang="el-GR" sz="3200" dirty="0" smtClean="0"/>
              <a:t>Κοινωνικές τάξεις πόλεων</a:t>
            </a:r>
            <a:endParaRPr lang="en-GB" sz="3200" dirty="0"/>
          </a:p>
        </p:txBody>
      </p:sp>
      <p:sp>
        <p:nvSpPr>
          <p:cNvPr id="5" name="Content Placeholder 4"/>
          <p:cNvSpPr>
            <a:spLocks noGrp="1"/>
          </p:cNvSpPr>
          <p:nvPr>
            <p:ph idx="1"/>
          </p:nvPr>
        </p:nvSpPr>
        <p:spPr>
          <a:xfrm>
            <a:off x="358219" y="1282044"/>
            <a:ext cx="11547835" cy="5279011"/>
          </a:xfrm>
        </p:spPr>
        <p:txBody>
          <a:bodyPr/>
          <a:lstStyle/>
          <a:p>
            <a:pPr marL="0" indent="0">
              <a:buNone/>
            </a:pPr>
            <a:r>
              <a:rPr lang="el-GR" b="1" dirty="0" smtClean="0"/>
              <a:t>Μεσαία τάξη </a:t>
            </a:r>
            <a:r>
              <a:rPr lang="el-GR" dirty="0" smtClean="0"/>
              <a:t>(τάξη επιχειρηματιών)</a:t>
            </a:r>
          </a:p>
          <a:p>
            <a:r>
              <a:rPr lang="el-GR" dirty="0" smtClean="0"/>
              <a:t>εμποροβιοτέχνες, </a:t>
            </a:r>
          </a:p>
          <a:p>
            <a:r>
              <a:rPr lang="el-GR" dirty="0" smtClean="0"/>
              <a:t>ναύκληροι, </a:t>
            </a:r>
          </a:p>
          <a:p>
            <a:r>
              <a:rPr lang="el-GR" dirty="0" smtClean="0"/>
              <a:t>τραπεζίτες</a:t>
            </a:r>
          </a:p>
          <a:p>
            <a:pPr marL="0" indent="0">
              <a:buNone/>
            </a:pPr>
            <a:r>
              <a:rPr lang="el-GR" dirty="0" smtClean="0"/>
              <a:t>Ήταν οργανωμένη σε συντεχνίες ή αδελφότητες και υποκινούσε λαϊκά κινήματα κατά των ευγενών.</a:t>
            </a:r>
          </a:p>
          <a:p>
            <a:pPr marL="0" indent="0">
              <a:buNone/>
            </a:pPr>
            <a:r>
              <a:rPr lang="el-GR" b="1" dirty="0" smtClean="0"/>
              <a:t>Δήμος</a:t>
            </a:r>
            <a:r>
              <a:rPr lang="el-GR" dirty="0"/>
              <a:t> </a:t>
            </a:r>
            <a:r>
              <a:rPr lang="el-GR" dirty="0" smtClean="0"/>
              <a:t>(πολυάριθμες λαϊκές μάζες) </a:t>
            </a:r>
          </a:p>
          <a:p>
            <a:r>
              <a:rPr lang="el-GR" dirty="0" smtClean="0"/>
              <a:t>φτωχοί</a:t>
            </a:r>
          </a:p>
          <a:p>
            <a:r>
              <a:rPr lang="el-GR" dirty="0" smtClean="0"/>
              <a:t>άνεργοι</a:t>
            </a:r>
            <a:endParaRPr lang="en-GB" dirty="0"/>
          </a:p>
        </p:txBody>
      </p:sp>
    </p:spTree>
    <p:extLst>
      <p:ext uri="{BB962C8B-B14F-4D97-AF65-F5344CB8AC3E}">
        <p14:creationId xmlns:p14="http://schemas.microsoft.com/office/powerpoint/2010/main" val="298159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endParaRPr lang="en-GB" sz="3200" dirty="0"/>
          </a:p>
        </p:txBody>
      </p:sp>
      <p:sp>
        <p:nvSpPr>
          <p:cNvPr id="5" name="Content Placeholder 4"/>
          <p:cNvSpPr>
            <a:spLocks noGrp="1"/>
          </p:cNvSpPr>
          <p:nvPr>
            <p:ph idx="1"/>
          </p:nvPr>
        </p:nvSpPr>
        <p:spPr>
          <a:xfrm>
            <a:off x="358219" y="1282044"/>
            <a:ext cx="11547835" cy="5279011"/>
          </a:xfrm>
        </p:spPr>
        <p:txBody>
          <a:bodyPr/>
          <a:lstStyle/>
          <a:p>
            <a:endParaRPr lang="en-GB" dirty="0"/>
          </a:p>
        </p:txBody>
      </p:sp>
    </p:spTree>
    <p:extLst>
      <p:ext uri="{BB962C8B-B14F-4D97-AF65-F5344CB8AC3E}">
        <p14:creationId xmlns:p14="http://schemas.microsoft.com/office/powerpoint/2010/main" val="3813617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endParaRPr lang="en-GB" sz="3200" dirty="0"/>
          </a:p>
        </p:txBody>
      </p:sp>
      <p:sp>
        <p:nvSpPr>
          <p:cNvPr id="5" name="Content Placeholder 4"/>
          <p:cNvSpPr>
            <a:spLocks noGrp="1"/>
          </p:cNvSpPr>
          <p:nvPr>
            <p:ph idx="1"/>
          </p:nvPr>
        </p:nvSpPr>
        <p:spPr>
          <a:xfrm>
            <a:off x="358219" y="1282044"/>
            <a:ext cx="11547835" cy="5279011"/>
          </a:xfrm>
        </p:spPr>
        <p:txBody>
          <a:bodyPr/>
          <a:lstStyle/>
          <a:p>
            <a:endParaRPr lang="en-GB" dirty="0"/>
          </a:p>
        </p:txBody>
      </p:sp>
    </p:spTree>
    <p:extLst>
      <p:ext uri="{BB962C8B-B14F-4D97-AF65-F5344CB8AC3E}">
        <p14:creationId xmlns:p14="http://schemas.microsoft.com/office/powerpoint/2010/main" val="493730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endParaRPr lang="en-GB" sz="3200" dirty="0"/>
          </a:p>
        </p:txBody>
      </p:sp>
      <p:sp>
        <p:nvSpPr>
          <p:cNvPr id="5" name="Content Placeholder 4"/>
          <p:cNvSpPr>
            <a:spLocks noGrp="1"/>
          </p:cNvSpPr>
          <p:nvPr>
            <p:ph idx="1"/>
          </p:nvPr>
        </p:nvSpPr>
        <p:spPr>
          <a:xfrm>
            <a:off x="358219" y="1282044"/>
            <a:ext cx="11547835" cy="5279011"/>
          </a:xfrm>
        </p:spPr>
        <p:txBody>
          <a:bodyPr/>
          <a:lstStyle/>
          <a:p>
            <a:endParaRPr lang="en-GB" dirty="0"/>
          </a:p>
        </p:txBody>
      </p:sp>
    </p:spTree>
    <p:extLst>
      <p:ext uri="{BB962C8B-B14F-4D97-AF65-F5344CB8AC3E}">
        <p14:creationId xmlns:p14="http://schemas.microsoft.com/office/powerpoint/2010/main" val="10684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r>
              <a:rPr lang="el-GR" sz="3200" dirty="0" smtClean="0"/>
              <a:t>Οικονομία και κοινωνία της υπαίθρου </a:t>
            </a:r>
            <a:endParaRPr lang="en-GB" sz="3200" dirty="0"/>
          </a:p>
        </p:txBody>
      </p:sp>
      <p:sp>
        <p:nvSpPr>
          <p:cNvPr id="5" name="Content Placeholder 4"/>
          <p:cNvSpPr>
            <a:spLocks noGrp="1"/>
          </p:cNvSpPr>
          <p:nvPr>
            <p:ph idx="1"/>
          </p:nvPr>
        </p:nvSpPr>
        <p:spPr>
          <a:xfrm>
            <a:off x="358219" y="1282044"/>
            <a:ext cx="11547835" cy="5279011"/>
          </a:xfrm>
        </p:spPr>
        <p:txBody>
          <a:bodyPr/>
          <a:lstStyle/>
          <a:p>
            <a:pPr marL="0" indent="0">
              <a:buNone/>
            </a:pPr>
            <a:r>
              <a:rPr lang="el-GR" dirty="0" smtClean="0"/>
              <a:t>8</a:t>
            </a:r>
            <a:r>
              <a:rPr lang="el-GR" baseline="30000" dirty="0" smtClean="0"/>
              <a:t>ος</a:t>
            </a:r>
            <a:r>
              <a:rPr lang="el-GR" dirty="0" smtClean="0"/>
              <a:t> - 9</a:t>
            </a:r>
            <a:r>
              <a:rPr lang="el-GR" baseline="30000" dirty="0" smtClean="0"/>
              <a:t>ος</a:t>
            </a:r>
            <a:r>
              <a:rPr lang="el-GR" dirty="0" smtClean="0"/>
              <a:t> αιώνας</a:t>
            </a:r>
          </a:p>
          <a:p>
            <a:r>
              <a:rPr lang="el-GR" dirty="0" smtClean="0"/>
              <a:t>νέα αριστοκρατία γης (ή επαρχιακή)</a:t>
            </a:r>
          </a:p>
          <a:p>
            <a:r>
              <a:rPr lang="el-GR" dirty="0" smtClean="0"/>
              <a:t>νέα αριστοκρατία αξιωμάτων (ή αστική)</a:t>
            </a:r>
          </a:p>
          <a:p>
            <a:endParaRPr lang="el-GR" dirty="0"/>
          </a:p>
          <a:p>
            <a:pPr marL="0" indent="0">
              <a:buNone/>
            </a:pPr>
            <a:r>
              <a:rPr lang="el-GR" dirty="0" smtClean="0"/>
              <a:t>8</a:t>
            </a:r>
            <a:r>
              <a:rPr lang="el-GR" baseline="30000" dirty="0" smtClean="0"/>
              <a:t>ος</a:t>
            </a:r>
            <a:r>
              <a:rPr lang="el-GR" dirty="0" smtClean="0"/>
              <a:t> - 11</a:t>
            </a:r>
            <a:r>
              <a:rPr lang="el-GR" baseline="30000" dirty="0" smtClean="0"/>
              <a:t>ος</a:t>
            </a:r>
            <a:r>
              <a:rPr lang="el-GR" dirty="0" smtClean="0"/>
              <a:t> αιώνας: </a:t>
            </a:r>
          </a:p>
          <a:p>
            <a:r>
              <a:rPr lang="el-GR" dirty="0" smtClean="0"/>
              <a:t>επέκταση οικογενειακών επωνύμων            νέα </a:t>
            </a:r>
            <a:r>
              <a:rPr lang="el-GR" dirty="0" smtClean="0"/>
              <a:t>αριστοκρατία</a:t>
            </a:r>
            <a:endParaRPr lang="el-GR" dirty="0" smtClean="0"/>
          </a:p>
          <a:p>
            <a:r>
              <a:rPr lang="el-GR" dirty="0" smtClean="0"/>
              <a:t>επιγαμίες: αριστοκρατία γης + αριστοκρατία αξιωμάτων              νέα αριστοκρατία</a:t>
            </a:r>
            <a:endParaRPr lang="en-GB" dirty="0"/>
          </a:p>
        </p:txBody>
      </p:sp>
      <p:cxnSp>
        <p:nvCxnSpPr>
          <p:cNvPr id="3" name="Straight Arrow Connector 2"/>
          <p:cNvCxnSpPr/>
          <p:nvPr/>
        </p:nvCxnSpPr>
        <p:spPr>
          <a:xfrm>
            <a:off x="6004874" y="4110087"/>
            <a:ext cx="772998" cy="94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985316" y="4592425"/>
            <a:ext cx="772998" cy="94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82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r>
              <a:rPr lang="el-GR" sz="3200" dirty="0" smtClean="0"/>
              <a:t>Κοινωνικές τάξεις</a:t>
            </a:r>
            <a:endParaRPr lang="en-GB" sz="3200" dirty="0"/>
          </a:p>
        </p:txBody>
      </p:sp>
      <p:sp>
        <p:nvSpPr>
          <p:cNvPr id="5" name="Content Placeholder 4"/>
          <p:cNvSpPr>
            <a:spLocks noGrp="1"/>
          </p:cNvSpPr>
          <p:nvPr>
            <p:ph idx="1"/>
          </p:nvPr>
        </p:nvSpPr>
        <p:spPr>
          <a:xfrm>
            <a:off x="329036" y="914400"/>
            <a:ext cx="11547835" cy="5607745"/>
          </a:xfrm>
        </p:spPr>
        <p:txBody>
          <a:bodyPr/>
          <a:lstStyle/>
          <a:p>
            <a:pPr marL="0" indent="0">
              <a:buNone/>
            </a:pPr>
            <a:r>
              <a:rPr lang="el-GR" dirty="0" smtClean="0"/>
              <a:t>Δυνατοί: </a:t>
            </a:r>
          </a:p>
          <a:p>
            <a:r>
              <a:rPr lang="el-GR" dirty="0" smtClean="0"/>
              <a:t>αριστοκρατία γης και αξιωμάτων</a:t>
            </a:r>
          </a:p>
          <a:p>
            <a:r>
              <a:rPr lang="el-GR" dirty="0" smtClean="0"/>
              <a:t>πολιτικοί, στρατιωτικοί και θρησκευτικοί άρχοντες, </a:t>
            </a:r>
          </a:p>
          <a:p>
            <a:r>
              <a:rPr lang="el-GR" dirty="0" smtClean="0"/>
              <a:t>διαχειριστές της κρατικής, της αυτοκρατορικής, της εκκλησιαστικής και της μοναστικής περιουσίας</a:t>
            </a:r>
          </a:p>
          <a:p>
            <a:pPr marL="0" indent="0">
              <a:buNone/>
            </a:pPr>
            <a:endParaRPr lang="el-GR" dirty="0"/>
          </a:p>
          <a:p>
            <a:pPr marL="0" indent="0">
              <a:buNone/>
            </a:pPr>
            <a:endParaRPr lang="el-G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030" y="3229583"/>
            <a:ext cx="6536987" cy="328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12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r>
              <a:rPr lang="el-GR" sz="3200" dirty="0" smtClean="0"/>
              <a:t>Κοινωνικές τάξεις</a:t>
            </a:r>
            <a:endParaRPr lang="en-GB" sz="3200" dirty="0"/>
          </a:p>
        </p:txBody>
      </p:sp>
      <p:sp>
        <p:nvSpPr>
          <p:cNvPr id="5" name="Content Placeholder 4"/>
          <p:cNvSpPr>
            <a:spLocks noGrp="1"/>
          </p:cNvSpPr>
          <p:nvPr>
            <p:ph idx="1"/>
          </p:nvPr>
        </p:nvSpPr>
        <p:spPr>
          <a:xfrm>
            <a:off x="377675" y="939057"/>
            <a:ext cx="11547835" cy="5675752"/>
          </a:xfrm>
        </p:spPr>
        <p:txBody>
          <a:bodyPr/>
          <a:lstStyle/>
          <a:p>
            <a:pPr marL="0" indent="0">
              <a:buNone/>
            </a:pPr>
            <a:r>
              <a:rPr lang="el-GR" dirty="0" smtClean="0"/>
              <a:t>Πένητες: </a:t>
            </a:r>
          </a:p>
          <a:p>
            <a:r>
              <a:rPr lang="el-GR" dirty="0" smtClean="0"/>
              <a:t>ελεύθεροι γαιοκτήμονες</a:t>
            </a:r>
          </a:p>
          <a:p>
            <a:r>
              <a:rPr lang="el-GR" dirty="0" smtClean="0"/>
              <a:t>ακτήμονες γεωργοί</a:t>
            </a:r>
          </a:p>
          <a:p>
            <a:r>
              <a:rPr lang="el-GR" dirty="0" smtClean="0"/>
              <a:t>πάροικοι (δεν μπορούσαν να φύγουν</a:t>
            </a:r>
          </a:p>
          <a:p>
            <a:pPr marL="0" indent="0">
              <a:buNone/>
            </a:pPr>
            <a:r>
              <a:rPr lang="el-GR" dirty="0" smtClean="0"/>
              <a:t>από την γη και να αλλάξουν κύριο </a:t>
            </a:r>
          </a:p>
          <a:p>
            <a:pPr marL="0" indent="0">
              <a:buNone/>
            </a:pPr>
            <a:r>
              <a:rPr lang="el-GR" dirty="0" smtClean="0"/>
              <a:t>με την θέλησή τους)</a:t>
            </a:r>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888" y="2188723"/>
            <a:ext cx="5582393" cy="423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45533" y="5894962"/>
            <a:ext cx="4494178" cy="646331"/>
          </a:xfrm>
          <a:prstGeom prst="rect">
            <a:avLst/>
          </a:prstGeom>
          <a:noFill/>
        </p:spPr>
        <p:txBody>
          <a:bodyPr wrap="square" rtlCol="0">
            <a:spAutoFit/>
          </a:bodyPr>
          <a:lstStyle/>
          <a:p>
            <a:r>
              <a:rPr lang="el-GR" i="1" dirty="0"/>
              <a:t>Βυζαντινοί γεωργοί εισπράττουν τα </a:t>
            </a:r>
            <a:r>
              <a:rPr lang="el-GR" i="1" dirty="0" smtClean="0"/>
              <a:t>ημερομί-σθιά </a:t>
            </a:r>
            <a:r>
              <a:rPr lang="el-GR" i="1" dirty="0"/>
              <a:t>τους για την καλλιέργεια αμπελώνα.</a:t>
            </a:r>
            <a:endParaRPr lang="el-GR" dirty="0"/>
          </a:p>
        </p:txBody>
      </p:sp>
    </p:spTree>
    <p:extLst>
      <p:ext uri="{BB962C8B-B14F-4D97-AF65-F5344CB8AC3E}">
        <p14:creationId xmlns:p14="http://schemas.microsoft.com/office/powerpoint/2010/main" val="139221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r>
              <a:rPr lang="el-GR" sz="3200" dirty="0" smtClean="0"/>
              <a:t>Κοινωνικές τάξεις</a:t>
            </a:r>
            <a:endParaRPr lang="en-GB" sz="3200" dirty="0"/>
          </a:p>
        </p:txBody>
      </p:sp>
      <p:sp>
        <p:nvSpPr>
          <p:cNvPr id="5" name="Content Placeholder 4"/>
          <p:cNvSpPr>
            <a:spLocks noGrp="1"/>
          </p:cNvSpPr>
          <p:nvPr>
            <p:ph idx="1"/>
          </p:nvPr>
        </p:nvSpPr>
        <p:spPr>
          <a:xfrm>
            <a:off x="377675" y="939057"/>
            <a:ext cx="11547835" cy="5675752"/>
          </a:xfrm>
        </p:spPr>
        <p:txBody>
          <a:bodyPr/>
          <a:lstStyle/>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604" y="1099225"/>
            <a:ext cx="8978630" cy="486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78603" y="5967361"/>
            <a:ext cx="9124545" cy="646331"/>
          </a:xfrm>
          <a:prstGeom prst="rect">
            <a:avLst/>
          </a:prstGeom>
          <a:noFill/>
        </p:spPr>
        <p:txBody>
          <a:bodyPr wrap="square" rtlCol="0">
            <a:spAutoFit/>
          </a:bodyPr>
          <a:lstStyle/>
          <a:p>
            <a:r>
              <a:rPr lang="el-GR" dirty="0"/>
              <a:t>η Δανιηλίδα μεταφέρεται από 300 δούλους στην Κων/πολη για να επισκεφτεί τον Βασίλειο Α΄. </a:t>
            </a:r>
            <a:endParaRPr lang="el-GR" dirty="0" smtClean="0"/>
          </a:p>
          <a:p>
            <a:r>
              <a:rPr lang="el-GR" dirty="0" smtClean="0"/>
              <a:t>Μικρογραφία </a:t>
            </a:r>
            <a:r>
              <a:rPr lang="el-GR" dirty="0"/>
              <a:t>από το χρονικό του Ι. Σκυλίτζη, 13ος αι.</a:t>
            </a:r>
          </a:p>
        </p:txBody>
      </p:sp>
    </p:spTree>
    <p:extLst>
      <p:ext uri="{BB962C8B-B14F-4D97-AF65-F5344CB8AC3E}">
        <p14:creationId xmlns:p14="http://schemas.microsoft.com/office/powerpoint/2010/main" val="210816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537"/>
            <a:ext cx="10515600" cy="895546"/>
          </a:xfrm>
        </p:spPr>
        <p:txBody>
          <a:bodyPr>
            <a:normAutofit/>
          </a:bodyPr>
          <a:lstStyle/>
          <a:p>
            <a:pPr algn="ctr"/>
            <a:r>
              <a:rPr lang="el-GR" sz="3200" dirty="0" smtClean="0"/>
              <a:t>Οικονομία και κοινωνία της υπαίθρου (αρχές 9</a:t>
            </a:r>
            <a:r>
              <a:rPr lang="el-GR" sz="3200" baseline="30000" dirty="0" smtClean="0"/>
              <a:t>ου</a:t>
            </a:r>
            <a:r>
              <a:rPr lang="el-GR" sz="3200" dirty="0" smtClean="0"/>
              <a:t> αιώνα)</a:t>
            </a:r>
            <a:endParaRPr lang="en-GB" sz="3200" dirty="0"/>
          </a:p>
        </p:txBody>
      </p:sp>
      <p:sp>
        <p:nvSpPr>
          <p:cNvPr id="5" name="Content Placeholder 4"/>
          <p:cNvSpPr>
            <a:spLocks noGrp="1"/>
          </p:cNvSpPr>
          <p:nvPr>
            <p:ph idx="1"/>
          </p:nvPr>
        </p:nvSpPr>
        <p:spPr>
          <a:xfrm>
            <a:off x="358219" y="914400"/>
            <a:ext cx="11547835" cy="5646655"/>
          </a:xfrm>
        </p:spPr>
        <p:txBody>
          <a:bodyPr>
            <a:normAutofit lnSpcReduction="10000"/>
          </a:bodyPr>
          <a:lstStyle/>
          <a:p>
            <a:pPr marL="0" indent="0">
              <a:buNone/>
            </a:pPr>
            <a:r>
              <a:rPr lang="el-GR" dirty="0"/>
              <a:t>η</a:t>
            </a:r>
            <a:r>
              <a:rPr lang="el-GR" dirty="0" smtClean="0"/>
              <a:t> αγροτική κοινότητα και ανεξάρτητοι αγρότες πλήττονται από: </a:t>
            </a:r>
          </a:p>
          <a:p>
            <a:pPr marL="0" indent="0">
              <a:buNone/>
            </a:pPr>
            <a:r>
              <a:rPr lang="el-GR" dirty="0" smtClean="0"/>
              <a:t>α. τους μεγαλοκτηματίες που αποσπούν τα κτήματα των μικρομεσαίων γαιοκτημόνων με</a:t>
            </a:r>
            <a:r>
              <a:rPr lang="el-GR" dirty="0"/>
              <a:t> </a:t>
            </a:r>
            <a:r>
              <a:rPr lang="el-GR" dirty="0" smtClean="0"/>
              <a:t>νόμιμους (π.χ. αγορά) και παράνομους τρόπους (π.χ. πίεση λόγω χρεών)</a:t>
            </a:r>
          </a:p>
          <a:p>
            <a:pPr marL="0" indent="0">
              <a:buNone/>
            </a:pPr>
            <a:r>
              <a:rPr lang="el-GR" dirty="0" smtClean="0"/>
              <a:t>β. το κράτος που τους πιέζει φορολογικά</a:t>
            </a:r>
          </a:p>
          <a:p>
            <a:pPr marL="0" indent="0">
              <a:buNone/>
            </a:pPr>
            <a:endParaRPr lang="el-GR" dirty="0"/>
          </a:p>
          <a:p>
            <a:pPr marL="0" indent="0">
              <a:lnSpc>
                <a:spcPct val="100000"/>
              </a:lnSpc>
              <a:buNone/>
            </a:pPr>
            <a:r>
              <a:rPr lang="el-GR" b="1" dirty="0" smtClean="0"/>
              <a:t>χωρία ή προάστεια</a:t>
            </a:r>
            <a:r>
              <a:rPr lang="el-GR" dirty="0" smtClean="0"/>
              <a:t>: μεγάλα κτήματα που αποτελούνταν από πολυάριθμες διάσπαρτες εκτάσεις. Τα καλλιεργούσαν ελεύθεροι ενοικιαστές ή πάροικοι</a:t>
            </a:r>
          </a:p>
          <a:p>
            <a:pPr marL="0" indent="0">
              <a:buNone/>
            </a:pPr>
            <a:endParaRPr lang="el-GR" dirty="0" smtClean="0"/>
          </a:p>
          <a:p>
            <a:pPr marL="0" indent="0">
              <a:buNone/>
            </a:pPr>
            <a:r>
              <a:rPr lang="el-GR" b="1" dirty="0" smtClean="0"/>
              <a:t>Ευγενείς</a:t>
            </a:r>
            <a:r>
              <a:rPr lang="el-GR" dirty="0" smtClean="0"/>
              <a:t>: εισοδήματα από κτήματα και μισθούς            απρόθυμοι να επενδύσουν για βελτίωση παραγωγής</a:t>
            </a:r>
          </a:p>
          <a:p>
            <a:pPr marL="0" indent="0">
              <a:buNone/>
            </a:pPr>
            <a:r>
              <a:rPr lang="el-GR" dirty="0" smtClean="0">
                <a:solidFill>
                  <a:srgbClr val="FF0000"/>
                </a:solidFill>
              </a:rPr>
              <a:t>Αποτέλεσμα</a:t>
            </a:r>
            <a:r>
              <a:rPr lang="el-GR" dirty="0" smtClean="0"/>
              <a:t>: στάσιμη η αγροτική παραγωγή</a:t>
            </a:r>
            <a:endParaRPr lang="en-GB" dirty="0"/>
          </a:p>
        </p:txBody>
      </p:sp>
      <p:cxnSp>
        <p:nvCxnSpPr>
          <p:cNvPr id="6" name="Straight Arrow Connector 5"/>
          <p:cNvCxnSpPr/>
          <p:nvPr/>
        </p:nvCxnSpPr>
        <p:spPr>
          <a:xfrm>
            <a:off x="7514735" y="5063765"/>
            <a:ext cx="772998" cy="94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05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59876" y="273377"/>
            <a:ext cx="10133815" cy="5967167"/>
          </a:xfrm>
          <a:prstGeom prst="rect">
            <a:avLst/>
          </a:prstGeom>
        </p:spPr>
      </p:pic>
      <p:sp>
        <p:nvSpPr>
          <p:cNvPr id="3" name="TextBox 2"/>
          <p:cNvSpPr txBox="1"/>
          <p:nvPr/>
        </p:nvSpPr>
        <p:spPr>
          <a:xfrm>
            <a:off x="2305455" y="5875825"/>
            <a:ext cx="6031149" cy="369332"/>
          </a:xfrm>
          <a:prstGeom prst="rect">
            <a:avLst/>
          </a:prstGeom>
          <a:noFill/>
        </p:spPr>
        <p:txBody>
          <a:bodyPr wrap="square" rtlCol="0">
            <a:spAutoFit/>
          </a:bodyPr>
          <a:lstStyle/>
          <a:p>
            <a:pPr algn="ctr"/>
            <a:r>
              <a:rPr lang="el-GR" dirty="0" smtClean="0"/>
              <a:t>Δείπνο δυνατών, 14</a:t>
            </a:r>
            <a:r>
              <a:rPr lang="el-GR" baseline="30000" dirty="0" smtClean="0"/>
              <a:t>ος</a:t>
            </a:r>
            <a:r>
              <a:rPr lang="el-GR" dirty="0" smtClean="0"/>
              <a:t> αιώνας</a:t>
            </a:r>
            <a:endParaRPr lang="el-GR" dirty="0"/>
          </a:p>
        </p:txBody>
      </p:sp>
    </p:spTree>
    <p:extLst>
      <p:ext uri="{BB962C8B-B14F-4D97-AF65-F5344CB8AC3E}">
        <p14:creationId xmlns:p14="http://schemas.microsoft.com/office/powerpoint/2010/main" val="197750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219" y="405354"/>
            <a:ext cx="11547835" cy="6155702"/>
          </a:xfrm>
        </p:spPr>
        <p:txBody>
          <a:bodyPr>
            <a:normAutofit/>
          </a:bodyPr>
          <a:lstStyle/>
          <a:p>
            <a:pPr marL="0" indent="0">
              <a:buNone/>
            </a:pPr>
            <a:r>
              <a:rPr lang="el-GR" dirty="0" smtClean="0"/>
              <a:t>Ο Φιλάρετος, γιος του Γεωργίου από την Παφλαγονία συγκαταλεγόταν στους ευγενείς του Πόντου και της Γαλατίας. Ήταν ζάπλουτος και κατείχε πολλά κοπάδια: εξακόσια βόδια, εκατό ζευγάρια βοδιών για όργωμα, οχτακόσια άλογα που έβοσκαν στα λιβάδια του, ογδόντα άλογα και μουλάρια που χρησίμευαν για μεταφορές, δώδεκα χιλιάδες πρόβατα.</a:t>
            </a:r>
          </a:p>
          <a:p>
            <a:pPr marL="0" indent="0">
              <a:buNone/>
            </a:pPr>
            <a:r>
              <a:rPr lang="el-GR" dirty="0" smtClean="0"/>
              <a:t>Ήταν επίσης ιδιοκτήτης σαράντα οκτώ εκτεταμένων αγροκτημάτων (προάστεια) που είχαν καθορισμένα όρια, ήταν ωραία και πολύ μεγάλης αξίας, καθώς από τα υψώματα που βρίσκονταν απέναντι από αυτά ανέβλυζε κάθε φορά μια πηγή που μπορούσε να αρδεύσει βαθιά τα χωράφια που χρειάζονταν πότισμα˙ διέθετε, επίσης, πολλούς υπηρέτες και πάρα πολλά πλούτη.</a:t>
            </a:r>
          </a:p>
          <a:p>
            <a:pPr marL="0" indent="0" algn="r">
              <a:buNone/>
            </a:pPr>
            <a:r>
              <a:rPr lang="el-GR" i="1" dirty="0" smtClean="0"/>
              <a:t>Βίος αγίου Φιλαρέτου του Ελεήμονος (τέλη 8ου αι.)</a:t>
            </a:r>
          </a:p>
          <a:p>
            <a:pPr marL="0" indent="0">
              <a:buNone/>
            </a:pPr>
            <a:endParaRPr lang="el-GR" dirty="0" smtClean="0"/>
          </a:p>
          <a:p>
            <a:pPr marL="0" indent="0">
              <a:buNone/>
            </a:pPr>
            <a:r>
              <a:rPr lang="el-GR" sz="2400" dirty="0" smtClean="0">
                <a:solidFill>
                  <a:srgbClr val="FF0000"/>
                </a:solidFill>
              </a:rPr>
              <a:t>Σε ποια κοινωνική τάξη ανήκε ο Φιλάρετος και από τι αποτελούνταν η περιουσία του;</a:t>
            </a:r>
            <a:endParaRPr lang="en-GB" sz="2400" dirty="0">
              <a:solidFill>
                <a:srgbClr val="FF0000"/>
              </a:solidFill>
            </a:endParaRPr>
          </a:p>
        </p:txBody>
      </p:sp>
    </p:spTree>
    <p:extLst>
      <p:ext uri="{BB962C8B-B14F-4D97-AF65-F5344CB8AC3E}">
        <p14:creationId xmlns:p14="http://schemas.microsoft.com/office/powerpoint/2010/main" val="350248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219" y="424206"/>
            <a:ext cx="11547835" cy="6136849"/>
          </a:xfrm>
        </p:spPr>
        <p:txBody>
          <a:bodyPr/>
          <a:lstStyle/>
          <a:p>
            <a:pPr marL="0" indent="0">
              <a:buNone/>
            </a:pPr>
            <a:endParaRPr lang="el-GR" dirty="0" smtClean="0"/>
          </a:p>
          <a:p>
            <a:pPr marL="0" indent="0">
              <a:buNone/>
            </a:pPr>
            <a:endParaRPr lang="el-GR" dirty="0" smtClean="0"/>
          </a:p>
          <a:p>
            <a:pPr marL="0" indent="0">
              <a:buNone/>
            </a:pPr>
            <a:endParaRPr lang="el-GR" dirty="0"/>
          </a:p>
          <a:p>
            <a:pPr marL="0" indent="0">
              <a:lnSpc>
                <a:spcPct val="200000"/>
              </a:lnSpc>
              <a:buNone/>
            </a:pPr>
            <a:r>
              <a:rPr lang="el-GR" dirty="0" smtClean="0">
                <a:solidFill>
                  <a:srgbClr val="FF0000"/>
                </a:solidFill>
              </a:rPr>
              <a:t>Να δώσετε το περιεχόμενο του όρου:</a:t>
            </a:r>
          </a:p>
          <a:p>
            <a:pPr marL="0" indent="0">
              <a:lnSpc>
                <a:spcPct val="200000"/>
              </a:lnSpc>
              <a:buNone/>
            </a:pPr>
            <a:r>
              <a:rPr lang="el-GR" smtClean="0">
                <a:solidFill>
                  <a:srgbClr val="FF0000"/>
                </a:solidFill>
              </a:rPr>
              <a:t>δυνατοί</a:t>
            </a:r>
            <a:endParaRPr lang="en-GB" dirty="0">
              <a:solidFill>
                <a:srgbClr val="FF0000"/>
              </a:solidFill>
            </a:endParaRPr>
          </a:p>
        </p:txBody>
      </p:sp>
    </p:spTree>
    <p:extLst>
      <p:ext uri="{BB962C8B-B14F-4D97-AF65-F5344CB8AC3E}">
        <p14:creationId xmlns:p14="http://schemas.microsoft.com/office/powerpoint/2010/main" val="965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573</Words>
  <Application>Microsoft Office PowerPoint</Application>
  <PresentationFormat>Custom</PresentationFormat>
  <Paragraphs>76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Μακεδονική δυναστεία (867-1057)</vt:lpstr>
      <vt:lpstr>Οικονομία και κοινωνία της υπαίθρου </vt:lpstr>
      <vt:lpstr>Κοινωνικές τάξεις</vt:lpstr>
      <vt:lpstr>Κοινωνικές τάξεις</vt:lpstr>
      <vt:lpstr>Κοινωνικές τάξεις</vt:lpstr>
      <vt:lpstr>Οικονομία και κοινωνία της υπαίθρου (αρχές 9ου αιώνα)</vt:lpstr>
      <vt:lpstr>PowerPoint Presentation</vt:lpstr>
      <vt:lpstr>PowerPoint Presentation</vt:lpstr>
      <vt:lpstr>PowerPoint Presentation</vt:lpstr>
      <vt:lpstr>Αστική οικονομία και κοινωνία</vt:lpstr>
      <vt:lpstr>Εμπόριο και βιοτεχνία</vt:lpstr>
      <vt:lpstr>PowerPoint Presentation</vt:lpstr>
      <vt:lpstr>Εμπόριο (10ος αιώνας)</vt:lpstr>
      <vt:lpstr>Κοινωνικές τάξεις πόλεων</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Μακεδονική δυναστεία</dc:title>
  <dc:creator>yannis</dc:creator>
  <cp:lastModifiedBy>Yannis Sygkelos</cp:lastModifiedBy>
  <cp:revision>21</cp:revision>
  <dcterms:created xsi:type="dcterms:W3CDTF">2022-12-28T07:55:12Z</dcterms:created>
  <dcterms:modified xsi:type="dcterms:W3CDTF">2026-04-22T15:52:06Z</dcterms:modified>
</cp:coreProperties>
</file>