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2" r:id="rId6"/>
    <p:sldId id="262" r:id="rId7"/>
    <p:sldId id="263" r:id="rId8"/>
    <p:sldId id="270" r:id="rId9"/>
    <p:sldId id="265" r:id="rId10"/>
    <p:sldId id="261" r:id="rId11"/>
    <p:sldId id="271" r:id="rId12"/>
    <p:sldId id="264" r:id="rId13"/>
    <p:sldId id="258"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427B6D-D4B4-4BBE-A6F8-24C478121D50}"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169996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427B6D-D4B4-4BBE-A6F8-24C478121D50}"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16856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427B6D-D4B4-4BBE-A6F8-24C478121D50}"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344902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427B6D-D4B4-4BBE-A6F8-24C478121D50}"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510092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27B6D-D4B4-4BBE-A6F8-24C478121D50}"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401583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427B6D-D4B4-4BBE-A6F8-24C478121D50}" type="datetimeFigureOut">
              <a:rPr lang="en-GB" smtClean="0"/>
              <a:t>21/03/2023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237067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427B6D-D4B4-4BBE-A6F8-24C478121D50}" type="datetimeFigureOut">
              <a:rPr lang="en-GB" smtClean="0"/>
              <a:t>21/03/2023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273103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427B6D-D4B4-4BBE-A6F8-24C478121D50}" type="datetimeFigureOut">
              <a:rPr lang="en-GB" smtClean="0"/>
              <a:t>21/03/2023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318135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27B6D-D4B4-4BBE-A6F8-24C478121D50}" type="datetimeFigureOut">
              <a:rPr lang="en-GB" smtClean="0"/>
              <a:t>21/03/2023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370639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27B6D-D4B4-4BBE-A6F8-24C478121D50}" type="datetimeFigureOut">
              <a:rPr lang="en-GB" smtClean="0"/>
              <a:t>21/03/2023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302374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27B6D-D4B4-4BBE-A6F8-24C478121D50}" type="datetimeFigureOut">
              <a:rPr lang="en-GB" smtClean="0"/>
              <a:t>21/03/2023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F080D-64A5-476C-8EED-EAD9C5637EFF}" type="slidenum">
              <a:rPr lang="en-GB" smtClean="0"/>
              <a:t>‹#›</a:t>
            </a:fld>
            <a:endParaRPr lang="en-GB"/>
          </a:p>
        </p:txBody>
      </p:sp>
    </p:spTree>
    <p:extLst>
      <p:ext uri="{BB962C8B-B14F-4D97-AF65-F5344CB8AC3E}">
        <p14:creationId xmlns:p14="http://schemas.microsoft.com/office/powerpoint/2010/main" val="181950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27B6D-D4B4-4BBE-A6F8-24C478121D50}" type="datetimeFigureOut">
              <a:rPr lang="en-GB" smtClean="0"/>
              <a:t>21/03/2023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F080D-64A5-476C-8EED-EAD9C5637EFF}" type="slidenum">
              <a:rPr lang="en-GB" smtClean="0"/>
              <a:t>‹#›</a:t>
            </a:fld>
            <a:endParaRPr lang="en-GB"/>
          </a:p>
        </p:txBody>
      </p:sp>
    </p:spTree>
    <p:extLst>
      <p:ext uri="{BB962C8B-B14F-4D97-AF65-F5344CB8AC3E}">
        <p14:creationId xmlns:p14="http://schemas.microsoft.com/office/powerpoint/2010/main" val="1080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24627" y="2686639"/>
            <a:ext cx="4637988" cy="923330"/>
          </a:xfrm>
          <a:prstGeom prst="rect">
            <a:avLst/>
          </a:prstGeom>
          <a:noFill/>
        </p:spPr>
        <p:txBody>
          <a:bodyPr wrap="square" rtlCol="0">
            <a:spAutoFit/>
          </a:bodyPr>
          <a:lstStyle/>
          <a:p>
            <a:r>
              <a:rPr lang="el-GR" dirty="0"/>
              <a:t>Ο Βόλγας </a:t>
            </a:r>
            <a:r>
              <a:rPr lang="el-GR" dirty="0" smtClean="0"/>
              <a:t>και </a:t>
            </a:r>
            <a:r>
              <a:rPr lang="el-GR" dirty="0"/>
              <a:t>ο Δνείπερος </a:t>
            </a:r>
            <a:r>
              <a:rPr lang="el-GR" dirty="0" smtClean="0"/>
              <a:t>ήταν </a:t>
            </a:r>
            <a:r>
              <a:rPr lang="el-GR" dirty="0"/>
              <a:t>οι δύο κύριοι εμπορικοί δρόμοι της ανατολικής Ευρώπης κατά το Μεσαίωνα</a:t>
            </a:r>
            <a:endParaRPr lang="en-GB" dirty="0"/>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7985" t="13410" r="19225" b="7088"/>
          <a:stretch/>
        </p:blipFill>
        <p:spPr bwMode="auto">
          <a:xfrm>
            <a:off x="350197" y="233465"/>
            <a:ext cx="6809360" cy="627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649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0195" y="321013"/>
            <a:ext cx="11217896" cy="6268323"/>
          </a:xfrm>
        </p:spPr>
        <p:txBody>
          <a:bodyPr/>
          <a:lstStyle/>
          <a:p>
            <a:pPr marL="0" indent="0">
              <a:lnSpc>
                <a:spcPct val="150000"/>
              </a:lnSpc>
              <a:buNone/>
            </a:pPr>
            <a:r>
              <a:rPr lang="el-GR" dirty="0" smtClean="0">
                <a:solidFill>
                  <a:srgbClr val="FF0000"/>
                </a:solidFill>
              </a:rPr>
              <a:t>εισαγωγή</a:t>
            </a:r>
            <a:r>
              <a:rPr lang="el-GR" dirty="0" smtClean="0"/>
              <a:t>: ποιο σημαντικό γεγονός οδήγησε τον Βλαδίμηρο να καταλάβει την Χερσώνα; </a:t>
            </a:r>
          </a:p>
          <a:p>
            <a:pPr marL="0" indent="0">
              <a:lnSpc>
                <a:spcPct val="150000"/>
              </a:lnSpc>
              <a:buNone/>
            </a:pPr>
            <a:r>
              <a:rPr lang="el-GR" dirty="0" smtClean="0">
                <a:solidFill>
                  <a:srgbClr val="FF0000"/>
                </a:solidFill>
              </a:rPr>
              <a:t>κυρίως θέμα</a:t>
            </a:r>
            <a:r>
              <a:rPr lang="el-GR" dirty="0" smtClean="0"/>
              <a:t>: </a:t>
            </a:r>
          </a:p>
          <a:p>
            <a:pPr marL="0" indent="0">
              <a:lnSpc>
                <a:spcPct val="150000"/>
              </a:lnSpc>
              <a:buNone/>
            </a:pPr>
            <a:r>
              <a:rPr lang="el-GR" dirty="0" smtClean="0"/>
              <a:t>Α. οι συνθήκες από το βιβλίο</a:t>
            </a:r>
          </a:p>
          <a:p>
            <a:pPr marL="0" indent="0">
              <a:lnSpc>
                <a:spcPct val="150000"/>
              </a:lnSpc>
              <a:buNone/>
            </a:pPr>
            <a:r>
              <a:rPr lang="el-GR" dirty="0" smtClean="0"/>
              <a:t>Β. </a:t>
            </a:r>
            <a:r>
              <a:rPr lang="el-GR" dirty="0" smtClean="0"/>
              <a:t>οι συνθήκες από την πηγή</a:t>
            </a:r>
          </a:p>
          <a:p>
            <a:pPr marL="0" indent="0">
              <a:lnSpc>
                <a:spcPct val="150000"/>
              </a:lnSpc>
              <a:buNone/>
            </a:pPr>
            <a:r>
              <a:rPr lang="el-GR" dirty="0" smtClean="0">
                <a:solidFill>
                  <a:srgbClr val="FF0000"/>
                </a:solidFill>
              </a:rPr>
              <a:t>επίλογος</a:t>
            </a:r>
            <a:r>
              <a:rPr lang="el-GR" dirty="0" smtClean="0"/>
              <a:t>: τα οφέλη του εκχριστιανισμού των Ρώσων για το Βυζάντιο</a:t>
            </a:r>
            <a:endParaRPr lang="en-GB" dirty="0"/>
          </a:p>
        </p:txBody>
      </p:sp>
    </p:spTree>
    <p:extLst>
      <p:ext uri="{BB962C8B-B14F-4D97-AF65-F5344CB8AC3E}">
        <p14:creationId xmlns:p14="http://schemas.microsoft.com/office/powerpoint/2010/main" val="215887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r>
              <a:rPr lang="el-GR" sz="3200" dirty="0" smtClean="0"/>
              <a:t>Εκχριστιανισμός Ρώσων</a:t>
            </a:r>
            <a:endParaRPr lang="en-GB" sz="3200" dirty="0"/>
          </a:p>
        </p:txBody>
      </p:sp>
      <p:sp>
        <p:nvSpPr>
          <p:cNvPr id="5" name="Content Placeholder 4"/>
          <p:cNvSpPr>
            <a:spLocks noGrp="1"/>
          </p:cNvSpPr>
          <p:nvPr>
            <p:ph idx="1"/>
          </p:nvPr>
        </p:nvSpPr>
        <p:spPr>
          <a:xfrm>
            <a:off x="487052" y="942681"/>
            <a:ext cx="11217896" cy="5373278"/>
          </a:xfrm>
        </p:spPr>
        <p:txBody>
          <a:bodyPr/>
          <a:lstStyle/>
          <a:p>
            <a:endParaRPr lang="el-GR" dirty="0" smtClean="0"/>
          </a:p>
        </p:txBody>
      </p:sp>
      <p:pic>
        <p:nvPicPr>
          <p:cNvPr id="2" name="Picture 1"/>
          <p:cNvPicPr>
            <a:picLocks noChangeAspect="1"/>
          </p:cNvPicPr>
          <p:nvPr/>
        </p:nvPicPr>
        <p:blipFill>
          <a:blip r:embed="rId2"/>
          <a:stretch>
            <a:fillRect/>
          </a:stretch>
        </p:blipFill>
        <p:spPr>
          <a:xfrm>
            <a:off x="7227651" y="843858"/>
            <a:ext cx="4561941" cy="4728491"/>
          </a:xfrm>
          <a:prstGeom prst="rect">
            <a:avLst/>
          </a:prstGeom>
        </p:spPr>
      </p:pic>
      <p:sp>
        <p:nvSpPr>
          <p:cNvPr id="3" name="TextBox 2"/>
          <p:cNvSpPr txBox="1"/>
          <p:nvPr/>
        </p:nvSpPr>
        <p:spPr>
          <a:xfrm>
            <a:off x="8364924" y="5572350"/>
            <a:ext cx="2771481" cy="646331"/>
          </a:xfrm>
          <a:prstGeom prst="rect">
            <a:avLst/>
          </a:prstGeom>
          <a:noFill/>
        </p:spPr>
        <p:txBody>
          <a:bodyPr wrap="square" rtlCol="0">
            <a:spAutoFit/>
          </a:bodyPr>
          <a:lstStyle/>
          <a:p>
            <a:r>
              <a:rPr lang="el-GR" dirty="0" smtClean="0"/>
              <a:t>Μόσχα, Μονή </a:t>
            </a:r>
            <a:r>
              <a:rPr lang="el-GR" dirty="0" err="1" smtClean="0"/>
              <a:t>Ανδρονίκωφ</a:t>
            </a:r>
            <a:r>
              <a:rPr lang="el-GR" dirty="0" smtClean="0"/>
              <a:t>, 1400 περίπου</a:t>
            </a:r>
            <a:endParaRPr lang="en-GB" dirty="0"/>
          </a:p>
        </p:txBody>
      </p:sp>
      <p:pic>
        <p:nvPicPr>
          <p:cNvPr id="6" name="Picture 5"/>
          <p:cNvPicPr>
            <a:picLocks noChangeAspect="1"/>
          </p:cNvPicPr>
          <p:nvPr/>
        </p:nvPicPr>
        <p:blipFill>
          <a:blip r:embed="rId3"/>
          <a:stretch>
            <a:fillRect/>
          </a:stretch>
        </p:blipFill>
        <p:spPr>
          <a:xfrm>
            <a:off x="658059" y="1021404"/>
            <a:ext cx="4079311" cy="4392659"/>
          </a:xfrm>
          <a:prstGeom prst="rect">
            <a:avLst/>
          </a:prstGeom>
        </p:spPr>
      </p:pic>
      <p:sp>
        <p:nvSpPr>
          <p:cNvPr id="8" name="TextBox 7"/>
          <p:cNvSpPr txBox="1"/>
          <p:nvPr/>
        </p:nvSpPr>
        <p:spPr>
          <a:xfrm>
            <a:off x="1115614" y="5414063"/>
            <a:ext cx="2771481" cy="646331"/>
          </a:xfrm>
          <a:prstGeom prst="rect">
            <a:avLst/>
          </a:prstGeom>
          <a:noFill/>
        </p:spPr>
        <p:txBody>
          <a:bodyPr wrap="square" rtlCol="0">
            <a:spAutoFit/>
          </a:bodyPr>
          <a:lstStyle/>
          <a:p>
            <a:r>
              <a:rPr lang="el-GR" dirty="0" smtClean="0"/>
              <a:t>Κίεβο, καθεδρικός ναός Αγ. Σοφίας, 1018</a:t>
            </a:r>
            <a:endParaRPr lang="en-GB" dirty="0"/>
          </a:p>
        </p:txBody>
      </p:sp>
    </p:spTree>
    <p:extLst>
      <p:ext uri="{BB962C8B-B14F-4D97-AF65-F5344CB8AC3E}">
        <p14:creationId xmlns:p14="http://schemas.microsoft.com/office/powerpoint/2010/main" val="126138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r>
              <a:rPr lang="el-GR" sz="3200" dirty="0" smtClean="0"/>
              <a:t>Εκχριστιανισμός Ρώσων</a:t>
            </a:r>
            <a:endParaRPr lang="en-GB" sz="3200" dirty="0"/>
          </a:p>
        </p:txBody>
      </p:sp>
      <p:sp>
        <p:nvSpPr>
          <p:cNvPr id="5" name="Content Placeholder 4"/>
          <p:cNvSpPr>
            <a:spLocks noGrp="1"/>
          </p:cNvSpPr>
          <p:nvPr>
            <p:ph idx="1"/>
          </p:nvPr>
        </p:nvSpPr>
        <p:spPr>
          <a:xfrm>
            <a:off x="490195" y="1216058"/>
            <a:ext cx="11217896" cy="5373278"/>
          </a:xfrm>
        </p:spPr>
        <p:txBody>
          <a:bodyPr/>
          <a:lstStyle/>
          <a:p>
            <a:pPr marL="0" indent="0">
              <a:buNone/>
            </a:pPr>
            <a:r>
              <a:rPr lang="el-GR" dirty="0" smtClean="0"/>
              <a:t>Αποτελέσματα εκχριστιανισμού Ρώσων :</a:t>
            </a:r>
          </a:p>
          <a:p>
            <a:r>
              <a:rPr lang="el-GR" dirty="0" smtClean="0"/>
              <a:t>η Ρωσία υπό την επιρροή της Ορθοδοξίας και του βυζαντινού πολιτισμού</a:t>
            </a:r>
          </a:p>
          <a:p>
            <a:r>
              <a:rPr lang="el-GR" dirty="0" smtClean="0"/>
              <a:t>αλλαγή νοοτροπίας Ρώσων και βυζαντινή επιρροή στον πνευματικό και υλικό τους πολιτισμό</a:t>
            </a:r>
          </a:p>
          <a:p>
            <a:r>
              <a:rPr lang="el-GR" dirty="0" smtClean="0"/>
              <a:t>εντατικοποίηση εμπορικών συναλλαγών με το Βυζάντιο</a:t>
            </a:r>
          </a:p>
          <a:p>
            <a:r>
              <a:rPr lang="el-GR" dirty="0" smtClean="0"/>
              <a:t>αύξηση αριθμού Ρώσων μισθοφόρων στην αυτοκρατορική φρουρά και στον βυζαντινό στρατό</a:t>
            </a:r>
            <a:endParaRPr lang="en-GB" dirty="0"/>
          </a:p>
        </p:txBody>
      </p:sp>
    </p:spTree>
    <p:extLst>
      <p:ext uri="{BB962C8B-B14F-4D97-AF65-F5344CB8AC3E}">
        <p14:creationId xmlns:p14="http://schemas.microsoft.com/office/powerpoint/2010/main" val="172697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0195" y="405353"/>
            <a:ext cx="11217896" cy="6183983"/>
          </a:xfrm>
        </p:spPr>
        <p:txBody>
          <a:bodyPr/>
          <a:lstStyle/>
          <a:p>
            <a:pPr marL="0" indent="0">
              <a:buNone/>
            </a:pPr>
            <a:endParaRPr lang="el-GR" dirty="0" smtClean="0"/>
          </a:p>
          <a:p>
            <a:pPr marL="0" indent="0">
              <a:buNone/>
            </a:pPr>
            <a:endParaRPr lang="el-GR" dirty="0"/>
          </a:p>
          <a:p>
            <a:pPr marL="0" indent="0">
              <a:buNone/>
            </a:pPr>
            <a:endParaRPr lang="el-GR" dirty="0"/>
          </a:p>
          <a:p>
            <a:pPr marL="0" indent="0">
              <a:buNone/>
            </a:pPr>
            <a:endParaRPr lang="el-GR" dirty="0" smtClean="0"/>
          </a:p>
          <a:p>
            <a:pPr marL="0" indent="0">
              <a:lnSpc>
                <a:spcPct val="200000"/>
              </a:lnSpc>
              <a:buNone/>
            </a:pPr>
            <a:r>
              <a:rPr lang="el-GR" dirty="0" smtClean="0">
                <a:solidFill>
                  <a:srgbClr val="FF0000"/>
                </a:solidFill>
              </a:rPr>
              <a:t>Να απαριθμήσετε τις συνέπειες του εκχριστιανισμού των Ρώσων για το Βυζάντιο.</a:t>
            </a:r>
            <a:endParaRPr lang="en-GB" dirty="0">
              <a:solidFill>
                <a:srgbClr val="FF0000"/>
              </a:solidFill>
            </a:endParaRPr>
          </a:p>
        </p:txBody>
      </p:sp>
    </p:spTree>
    <p:extLst>
      <p:ext uri="{BB962C8B-B14F-4D97-AF65-F5344CB8AC3E}">
        <p14:creationId xmlns:p14="http://schemas.microsoft.com/office/powerpoint/2010/main" val="189223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147773" y="273991"/>
            <a:ext cx="7620000" cy="5429250"/>
          </a:xfrm>
          <a:prstGeom prst="rect">
            <a:avLst/>
          </a:prstGeom>
        </p:spPr>
      </p:pic>
      <p:sp>
        <p:nvSpPr>
          <p:cNvPr id="3" name="TextBox 2"/>
          <p:cNvSpPr txBox="1"/>
          <p:nvPr/>
        </p:nvSpPr>
        <p:spPr>
          <a:xfrm>
            <a:off x="1140644" y="5788058"/>
            <a:ext cx="10284643" cy="646331"/>
          </a:xfrm>
          <a:prstGeom prst="rect">
            <a:avLst/>
          </a:prstGeom>
          <a:noFill/>
        </p:spPr>
        <p:txBody>
          <a:bodyPr wrap="square" rtlCol="0">
            <a:spAutoFit/>
          </a:bodyPr>
          <a:lstStyle/>
          <a:p>
            <a:pPr algn="ctr"/>
            <a:r>
              <a:rPr lang="el-GR" dirty="0"/>
              <a:t>Ο πίνακας του Ιβάν </a:t>
            </a:r>
            <a:r>
              <a:rPr lang="el-GR" dirty="0" err="1"/>
              <a:t>Έγκινκ</a:t>
            </a:r>
            <a:r>
              <a:rPr lang="el-GR" dirty="0"/>
              <a:t> παρουσιάζει τον Βλαδίμηρο να ακούει τους Ορθόδοξους ιερείς, </a:t>
            </a:r>
            <a:endParaRPr lang="el-GR" dirty="0" smtClean="0"/>
          </a:p>
          <a:p>
            <a:pPr algn="ctr"/>
            <a:r>
              <a:rPr lang="el-GR" dirty="0" smtClean="0"/>
              <a:t>ενώ </a:t>
            </a:r>
            <a:r>
              <a:rPr lang="el-GR" dirty="0"/>
              <a:t>ο παπικός απεσταλμένος στέκεται στην άκρη δυσαρεστημένος</a:t>
            </a:r>
            <a:endParaRPr lang="en-GB" dirty="0"/>
          </a:p>
        </p:txBody>
      </p:sp>
    </p:spTree>
    <p:extLst>
      <p:ext uri="{BB962C8B-B14F-4D97-AF65-F5344CB8AC3E}">
        <p14:creationId xmlns:p14="http://schemas.microsoft.com/office/powerpoint/2010/main" val="653839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endParaRPr lang="en-GB" sz="3200" dirty="0"/>
          </a:p>
        </p:txBody>
      </p:sp>
      <p:sp>
        <p:nvSpPr>
          <p:cNvPr id="5" name="Content Placeholder 4"/>
          <p:cNvSpPr>
            <a:spLocks noGrp="1"/>
          </p:cNvSpPr>
          <p:nvPr>
            <p:ph idx="1"/>
          </p:nvPr>
        </p:nvSpPr>
        <p:spPr>
          <a:xfrm>
            <a:off x="490195" y="1216058"/>
            <a:ext cx="11217896" cy="5373278"/>
          </a:xfrm>
        </p:spPr>
        <p:txBody>
          <a:bodyPr/>
          <a:lstStyle/>
          <a:p>
            <a:endParaRPr lang="en-GB" dirty="0"/>
          </a:p>
        </p:txBody>
      </p:sp>
    </p:spTree>
    <p:extLst>
      <p:ext uri="{BB962C8B-B14F-4D97-AF65-F5344CB8AC3E}">
        <p14:creationId xmlns:p14="http://schemas.microsoft.com/office/powerpoint/2010/main" val="2487564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endParaRPr lang="en-GB" sz="3200" dirty="0"/>
          </a:p>
        </p:txBody>
      </p:sp>
      <p:sp>
        <p:nvSpPr>
          <p:cNvPr id="5" name="Content Placeholder 4"/>
          <p:cNvSpPr>
            <a:spLocks noGrp="1"/>
          </p:cNvSpPr>
          <p:nvPr>
            <p:ph idx="1"/>
          </p:nvPr>
        </p:nvSpPr>
        <p:spPr>
          <a:xfrm>
            <a:off x="490195" y="1216058"/>
            <a:ext cx="11217896" cy="5373278"/>
          </a:xfrm>
        </p:spPr>
        <p:txBody>
          <a:bodyPr/>
          <a:lstStyle/>
          <a:p>
            <a:endParaRPr lang="en-GB" dirty="0"/>
          </a:p>
        </p:txBody>
      </p:sp>
    </p:spTree>
    <p:extLst>
      <p:ext uri="{BB962C8B-B14F-4D97-AF65-F5344CB8AC3E}">
        <p14:creationId xmlns:p14="http://schemas.microsoft.com/office/powerpoint/2010/main" val="341884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endParaRPr lang="en-GB" sz="3200" dirty="0"/>
          </a:p>
        </p:txBody>
      </p:sp>
      <p:sp>
        <p:nvSpPr>
          <p:cNvPr id="5" name="Content Placeholder 4"/>
          <p:cNvSpPr>
            <a:spLocks noGrp="1"/>
          </p:cNvSpPr>
          <p:nvPr>
            <p:ph idx="1"/>
          </p:nvPr>
        </p:nvSpPr>
        <p:spPr>
          <a:xfrm>
            <a:off x="490195" y="1216058"/>
            <a:ext cx="11217896" cy="5373278"/>
          </a:xfrm>
        </p:spPr>
        <p:txBody>
          <a:bodyPr/>
          <a:lstStyle/>
          <a:p>
            <a:endParaRPr lang="en-GB" dirty="0"/>
          </a:p>
        </p:txBody>
      </p:sp>
    </p:spTree>
    <p:extLst>
      <p:ext uri="{BB962C8B-B14F-4D97-AF65-F5344CB8AC3E}">
        <p14:creationId xmlns:p14="http://schemas.microsoft.com/office/powerpoint/2010/main" val="292018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r>
              <a:rPr lang="el-GR" sz="3200" dirty="0" smtClean="0"/>
              <a:t>η διαμόρφωση του έθνους των Ρώσων (9</a:t>
            </a:r>
            <a:r>
              <a:rPr lang="el-GR" sz="3200" baseline="30000" dirty="0" smtClean="0"/>
              <a:t>ος</a:t>
            </a:r>
            <a:r>
              <a:rPr lang="el-GR" sz="3200" dirty="0" smtClean="0"/>
              <a:t> αιώνας)</a:t>
            </a:r>
            <a:endParaRPr lang="en-GB" sz="3200" dirty="0"/>
          </a:p>
        </p:txBody>
      </p:sp>
      <p:sp>
        <p:nvSpPr>
          <p:cNvPr id="5" name="Content Placeholder 4"/>
          <p:cNvSpPr>
            <a:spLocks noGrp="1"/>
          </p:cNvSpPr>
          <p:nvPr>
            <p:ph idx="1"/>
          </p:nvPr>
        </p:nvSpPr>
        <p:spPr>
          <a:xfrm>
            <a:off x="490195" y="1216058"/>
            <a:ext cx="11217896" cy="5373278"/>
          </a:xfrm>
        </p:spPr>
        <p:txBody>
          <a:bodyPr/>
          <a:lstStyle/>
          <a:p>
            <a:pPr marL="0" indent="0">
              <a:buNone/>
            </a:pPr>
            <a:r>
              <a:rPr lang="el-GR" dirty="0" err="1" smtClean="0"/>
              <a:t>Ρώς</a:t>
            </a:r>
            <a:r>
              <a:rPr lang="el-GR" dirty="0" smtClean="0"/>
              <a:t> (σκανδιναβικό φύλο με εμπορικές και πειρατικές δραστηριότητες) </a:t>
            </a:r>
          </a:p>
          <a:p>
            <a:pPr marL="0" indent="0">
              <a:buNone/>
            </a:pPr>
            <a:r>
              <a:rPr lang="el-GR" dirty="0" smtClean="0"/>
              <a:t>ή </a:t>
            </a:r>
            <a:r>
              <a:rPr lang="el-GR" dirty="0" err="1" smtClean="0"/>
              <a:t>Βάραγγοι</a:t>
            </a:r>
            <a:r>
              <a:rPr lang="el-GR" dirty="0" smtClean="0"/>
              <a:t> ή </a:t>
            </a:r>
            <a:r>
              <a:rPr lang="el-GR" dirty="0" err="1" smtClean="0"/>
              <a:t>Βίκιγκς</a:t>
            </a:r>
            <a:r>
              <a:rPr lang="el-GR" dirty="0" smtClean="0"/>
              <a:t> ή Νορμανδοί</a:t>
            </a:r>
          </a:p>
          <a:p>
            <a:pPr marL="0" indent="0">
              <a:buNone/>
            </a:pPr>
            <a:endParaRPr lang="el-GR" dirty="0" smtClean="0"/>
          </a:p>
          <a:p>
            <a:pPr marL="0" indent="0">
              <a:buNone/>
            </a:pPr>
            <a:r>
              <a:rPr lang="el-GR" dirty="0" err="1" smtClean="0"/>
              <a:t>Βάραγγοι</a:t>
            </a:r>
            <a:r>
              <a:rPr lang="el-GR" dirty="0" smtClean="0"/>
              <a:t> + Ανατολικοί Σλάβοι = Ρώσοι </a:t>
            </a:r>
          </a:p>
          <a:p>
            <a:pPr marL="0" indent="0">
              <a:buNone/>
            </a:pPr>
            <a:r>
              <a:rPr lang="el-GR" dirty="0" smtClean="0"/>
              <a:t>οι Ρώσοι έδωσαν το όνομα και τη κρατική οργάνωση</a:t>
            </a:r>
          </a:p>
          <a:p>
            <a:pPr marL="0" indent="0">
              <a:buNone/>
            </a:pPr>
            <a:r>
              <a:rPr lang="el-GR" dirty="0" smtClean="0"/>
              <a:t>οι Σλάβοι έδωσαν τη γλώσσα και τη λαϊκή βάση</a:t>
            </a:r>
            <a:endParaRPr lang="en-GB" dirty="0"/>
          </a:p>
        </p:txBody>
      </p:sp>
    </p:spTree>
    <p:extLst>
      <p:ext uri="{BB962C8B-B14F-4D97-AF65-F5344CB8AC3E}">
        <p14:creationId xmlns:p14="http://schemas.microsoft.com/office/powerpoint/2010/main" val="496228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r>
              <a:rPr lang="el-GR" sz="3200" dirty="0" smtClean="0"/>
              <a:t>Ίδρυση κράτους </a:t>
            </a:r>
            <a:endParaRPr lang="en-GB" sz="3200" dirty="0"/>
          </a:p>
        </p:txBody>
      </p:sp>
      <p:sp>
        <p:nvSpPr>
          <p:cNvPr id="5" name="Content Placeholder 4"/>
          <p:cNvSpPr>
            <a:spLocks noGrp="1"/>
          </p:cNvSpPr>
          <p:nvPr>
            <p:ph idx="1"/>
          </p:nvPr>
        </p:nvSpPr>
        <p:spPr>
          <a:xfrm>
            <a:off x="490195" y="1216058"/>
            <a:ext cx="11217896" cy="5373278"/>
          </a:xfrm>
        </p:spPr>
        <p:txBody>
          <a:bodyPr/>
          <a:lstStyle/>
          <a:p>
            <a:pPr marL="0" indent="0">
              <a:buNone/>
            </a:pPr>
            <a:r>
              <a:rPr lang="el-GR" dirty="0" smtClean="0"/>
              <a:t>μέσα 9</a:t>
            </a:r>
            <a:r>
              <a:rPr lang="el-GR" baseline="30000" dirty="0" smtClean="0"/>
              <a:t>ου</a:t>
            </a:r>
            <a:r>
              <a:rPr lang="el-GR" dirty="0" smtClean="0"/>
              <a:t> αιώνα: Ηγεμονία του Κιέβου </a:t>
            </a:r>
            <a:endParaRPr lang="el-GR" dirty="0" smtClean="0"/>
          </a:p>
          <a:p>
            <a:pPr marL="0" indent="0">
              <a:buNone/>
            </a:pPr>
            <a:r>
              <a:rPr lang="el-GR" dirty="0" smtClean="0"/>
              <a:t>(</a:t>
            </a:r>
            <a:r>
              <a:rPr lang="el-GR" dirty="0" smtClean="0"/>
              <a:t>πρώτο ρωσικό κράτος):</a:t>
            </a:r>
          </a:p>
          <a:p>
            <a:r>
              <a:rPr lang="el-GR" dirty="0" smtClean="0"/>
              <a:t>έλεγχε το δρόμο του ποταμού Ντον</a:t>
            </a:r>
          </a:p>
          <a:p>
            <a:r>
              <a:rPr lang="el-GR" dirty="0" smtClean="0"/>
              <a:t>έκανε εμπόριο με το Βυζάντιο </a:t>
            </a:r>
            <a:endParaRPr lang="el-GR" dirty="0" smtClean="0"/>
          </a:p>
          <a:p>
            <a:pPr marL="0" indent="0">
              <a:buNone/>
            </a:pPr>
            <a:r>
              <a:rPr lang="el-GR" dirty="0" smtClean="0"/>
              <a:t>και με το </a:t>
            </a:r>
            <a:r>
              <a:rPr lang="el-GR" dirty="0" smtClean="0"/>
              <a:t>Χαλιφάτο</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646" y="576263"/>
            <a:ext cx="4276725"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15192" y="5272391"/>
            <a:ext cx="2801566" cy="923330"/>
          </a:xfrm>
          <a:prstGeom prst="rect">
            <a:avLst/>
          </a:prstGeom>
          <a:noFill/>
        </p:spPr>
        <p:txBody>
          <a:bodyPr wrap="square" rtlCol="0">
            <a:spAutoFit/>
          </a:bodyPr>
          <a:lstStyle/>
          <a:p>
            <a:pPr algn="ctr"/>
            <a:r>
              <a:rPr lang="el-GR" dirty="0" smtClean="0"/>
              <a:t>η ηγεμονία </a:t>
            </a:r>
            <a:r>
              <a:rPr lang="el-GR" dirty="0"/>
              <a:t>του </a:t>
            </a:r>
            <a:r>
              <a:rPr lang="el-GR" dirty="0" smtClean="0"/>
              <a:t>Κιέβου (862-1242 </a:t>
            </a:r>
            <a:r>
              <a:rPr lang="el-GR" dirty="0"/>
              <a:t>μ.Χ</a:t>
            </a:r>
            <a:r>
              <a:rPr lang="el-GR" dirty="0" smtClean="0"/>
              <a:t>.)</a:t>
            </a:r>
          </a:p>
          <a:p>
            <a:pPr algn="ctr"/>
            <a:r>
              <a:rPr lang="el-GR" dirty="0" smtClean="0"/>
              <a:t>τον 11</a:t>
            </a:r>
            <a:r>
              <a:rPr lang="el-GR" baseline="30000" dirty="0" smtClean="0"/>
              <a:t>ο</a:t>
            </a:r>
            <a:r>
              <a:rPr lang="el-GR" dirty="0" smtClean="0"/>
              <a:t> αιώνα στον χάρτη</a:t>
            </a:r>
            <a:endParaRPr lang="el-GR" dirty="0"/>
          </a:p>
        </p:txBody>
      </p:sp>
      <p:cxnSp>
        <p:nvCxnSpPr>
          <p:cNvPr id="6" name="Straight Arrow Connector 5"/>
          <p:cNvCxnSpPr/>
          <p:nvPr/>
        </p:nvCxnSpPr>
        <p:spPr>
          <a:xfrm flipV="1">
            <a:off x="5943600" y="4056434"/>
            <a:ext cx="4990289" cy="54474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87174" y="4416517"/>
            <a:ext cx="2003897" cy="369332"/>
          </a:xfrm>
          <a:prstGeom prst="rect">
            <a:avLst/>
          </a:prstGeom>
          <a:noFill/>
        </p:spPr>
        <p:txBody>
          <a:bodyPr wrap="square" rtlCol="0">
            <a:spAutoFit/>
          </a:bodyPr>
          <a:lstStyle/>
          <a:p>
            <a:r>
              <a:rPr lang="el-GR" dirty="0"/>
              <a:t>π</a:t>
            </a:r>
            <a:r>
              <a:rPr lang="el-GR" dirty="0" smtClean="0"/>
              <a:t>οταμός Ντον</a:t>
            </a:r>
            <a:endParaRPr lang="el-GR" dirty="0"/>
          </a:p>
        </p:txBody>
      </p:sp>
    </p:spTree>
    <p:extLst>
      <p:ext uri="{BB962C8B-B14F-4D97-AF65-F5344CB8AC3E}">
        <p14:creationId xmlns:p14="http://schemas.microsoft.com/office/powerpoint/2010/main" val="1673630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r>
              <a:rPr lang="el-GR" sz="3200" dirty="0" smtClean="0"/>
              <a:t>Σχέσεις Ρώσων με το Βυζάντιο</a:t>
            </a:r>
            <a:endParaRPr lang="en-GB" sz="3200" dirty="0"/>
          </a:p>
        </p:txBody>
      </p:sp>
      <p:sp>
        <p:nvSpPr>
          <p:cNvPr id="5" name="Content Placeholder 4"/>
          <p:cNvSpPr>
            <a:spLocks noGrp="1"/>
          </p:cNvSpPr>
          <p:nvPr>
            <p:ph idx="1"/>
          </p:nvPr>
        </p:nvSpPr>
        <p:spPr>
          <a:xfrm>
            <a:off x="490195" y="933254"/>
            <a:ext cx="11217896" cy="5656082"/>
          </a:xfrm>
        </p:spPr>
        <p:txBody>
          <a:bodyPr/>
          <a:lstStyle/>
          <a:p>
            <a:r>
              <a:rPr lang="el-GR" dirty="0" smtClean="0"/>
              <a:t>δύο αποτυχημένες εκστρατείες εναντίον της Κωνσταντινούπολης</a:t>
            </a:r>
          </a:p>
          <a:p>
            <a:endParaRPr lang="el-GR" dirty="0" smtClean="0"/>
          </a:p>
          <a:p>
            <a:endParaRPr lang="el-GR" dirty="0"/>
          </a:p>
          <a:p>
            <a:endParaRPr lang="el-GR" dirty="0" smtClean="0"/>
          </a:p>
          <a:p>
            <a:endParaRPr lang="el-GR" dirty="0"/>
          </a:p>
          <a:p>
            <a:endParaRPr lang="el-GR" dirty="0" smtClean="0"/>
          </a:p>
          <a:p>
            <a:endParaRPr lang="el-GR" dirty="0" smtClean="0"/>
          </a:p>
          <a:p>
            <a:endParaRPr lang="el-GR" dirty="0"/>
          </a:p>
          <a:p>
            <a:r>
              <a:rPr lang="el-GR" dirty="0" smtClean="0"/>
              <a:t>δύο εμπορικές συνθήκες με το Βυζάντιο (911 και 944)</a:t>
            </a:r>
          </a:p>
          <a:p>
            <a:r>
              <a:rPr lang="el-GR" dirty="0"/>
              <a:t>ο</a:t>
            </a:r>
            <a:r>
              <a:rPr lang="el-GR" dirty="0" smtClean="0"/>
              <a:t>ι εμπορικές σχέσεις Βυζαντίου και Ρώσων προετοίμασαν τον εκχριστιανισμό των Ρώσων (τέλη 10</a:t>
            </a:r>
            <a:r>
              <a:rPr lang="el-GR" baseline="30000" dirty="0" smtClean="0"/>
              <a:t>ου</a:t>
            </a:r>
            <a:r>
              <a:rPr lang="el-GR" dirty="0" smtClean="0"/>
              <a:t> αιώνα)</a:t>
            </a:r>
            <a:endParaRPr lang="en-GB" dirty="0" smtClean="0"/>
          </a:p>
          <a:p>
            <a:endParaRPr lang="en-GB" dirty="0"/>
          </a:p>
        </p:txBody>
      </p:sp>
      <p:pic>
        <p:nvPicPr>
          <p:cNvPr id="2" name="Picture 1"/>
          <p:cNvPicPr>
            <a:picLocks noChangeAspect="1"/>
          </p:cNvPicPr>
          <p:nvPr/>
        </p:nvPicPr>
        <p:blipFill>
          <a:blip r:embed="rId2"/>
          <a:stretch>
            <a:fillRect/>
          </a:stretch>
        </p:blipFill>
        <p:spPr>
          <a:xfrm>
            <a:off x="2285999" y="1434047"/>
            <a:ext cx="7620000" cy="2828925"/>
          </a:xfrm>
          <a:prstGeom prst="rect">
            <a:avLst/>
          </a:prstGeom>
        </p:spPr>
      </p:pic>
      <p:sp>
        <p:nvSpPr>
          <p:cNvPr id="3" name="TextBox 2"/>
          <p:cNvSpPr txBox="1"/>
          <p:nvPr/>
        </p:nvSpPr>
        <p:spPr>
          <a:xfrm>
            <a:off x="355076" y="4262972"/>
            <a:ext cx="11481847" cy="646331"/>
          </a:xfrm>
          <a:prstGeom prst="rect">
            <a:avLst/>
          </a:prstGeom>
          <a:noFill/>
        </p:spPr>
        <p:txBody>
          <a:bodyPr wrap="square" rtlCol="0">
            <a:spAutoFit/>
          </a:bodyPr>
          <a:lstStyle/>
          <a:p>
            <a:pPr algn="ctr"/>
            <a:r>
              <a:rPr lang="el-GR" dirty="0"/>
              <a:t>Η δεύτερη ναυμαχία και η πανωλεθρία του ρωσικού στόλου έξω από την Κωνσταντινούπολη το </a:t>
            </a:r>
            <a:r>
              <a:rPr lang="el-GR" dirty="0" smtClean="0"/>
              <a:t>941. </a:t>
            </a:r>
          </a:p>
          <a:p>
            <a:pPr algn="ctr"/>
            <a:r>
              <a:rPr lang="el-GR" dirty="0" smtClean="0"/>
              <a:t>Μικρογραφία </a:t>
            </a:r>
            <a:r>
              <a:rPr lang="el-GR" dirty="0"/>
              <a:t>από τη χρονογραφία του </a:t>
            </a:r>
            <a:r>
              <a:rPr lang="el-GR" dirty="0" err="1"/>
              <a:t>Ιω</a:t>
            </a:r>
            <a:r>
              <a:rPr lang="el-GR" dirty="0"/>
              <a:t>. </a:t>
            </a:r>
            <a:r>
              <a:rPr lang="el-GR" dirty="0" err="1"/>
              <a:t>Σκυλίτζη</a:t>
            </a:r>
            <a:r>
              <a:rPr lang="el-GR" dirty="0"/>
              <a:t>.</a:t>
            </a:r>
            <a:endParaRPr lang="en-GB" dirty="0"/>
          </a:p>
        </p:txBody>
      </p:sp>
    </p:spTree>
    <p:extLst>
      <p:ext uri="{BB962C8B-B14F-4D97-AF65-F5344CB8AC3E}">
        <p14:creationId xmlns:p14="http://schemas.microsoft.com/office/powerpoint/2010/main" val="228935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0195" y="405353"/>
            <a:ext cx="11217896" cy="6183983"/>
          </a:xfrm>
        </p:spPr>
        <p:txBody>
          <a:bodyPr/>
          <a:lstStyle/>
          <a:p>
            <a:pPr marL="0" indent="0">
              <a:buNone/>
            </a:pPr>
            <a:endParaRPr lang="el-GR" dirty="0" smtClean="0"/>
          </a:p>
          <a:p>
            <a:pPr marL="0" indent="0">
              <a:buNone/>
            </a:pPr>
            <a:endParaRPr lang="el-GR" dirty="0" smtClean="0"/>
          </a:p>
          <a:p>
            <a:pPr marL="0" indent="0">
              <a:lnSpc>
                <a:spcPct val="200000"/>
              </a:lnSpc>
              <a:buNone/>
            </a:pPr>
            <a:r>
              <a:rPr lang="el-GR" dirty="0" smtClean="0">
                <a:solidFill>
                  <a:srgbClr val="FF0000"/>
                </a:solidFill>
              </a:rPr>
              <a:t>Σε ποιους παράγοντες οφείλεται ο εκχριστιανισμός των Ρώσων;</a:t>
            </a:r>
          </a:p>
          <a:p>
            <a:pPr marL="0" indent="0">
              <a:lnSpc>
                <a:spcPct val="200000"/>
              </a:lnSpc>
              <a:buNone/>
            </a:pPr>
            <a:r>
              <a:rPr lang="el-GR" dirty="0" smtClean="0">
                <a:solidFill>
                  <a:srgbClr val="FF0000"/>
                </a:solidFill>
              </a:rPr>
              <a:t>α.</a:t>
            </a:r>
          </a:p>
          <a:p>
            <a:pPr marL="0" indent="0">
              <a:lnSpc>
                <a:spcPct val="200000"/>
              </a:lnSpc>
              <a:buNone/>
            </a:pPr>
            <a:r>
              <a:rPr lang="el-GR" dirty="0" smtClean="0">
                <a:solidFill>
                  <a:srgbClr val="FF0000"/>
                </a:solidFill>
              </a:rPr>
              <a:t>β.</a:t>
            </a:r>
            <a:endParaRPr lang="en-GB" dirty="0">
              <a:solidFill>
                <a:srgbClr val="FF0000"/>
              </a:solidFill>
            </a:endParaRPr>
          </a:p>
        </p:txBody>
      </p:sp>
    </p:spTree>
    <p:extLst>
      <p:ext uri="{BB962C8B-B14F-4D97-AF65-F5344CB8AC3E}">
        <p14:creationId xmlns:p14="http://schemas.microsoft.com/office/powerpoint/2010/main" val="421067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r>
              <a:rPr lang="el-GR" sz="3200" dirty="0" smtClean="0"/>
              <a:t>Εκχριστιανισμός Ρώσων</a:t>
            </a:r>
            <a:endParaRPr lang="en-GB" sz="3200" dirty="0"/>
          </a:p>
        </p:txBody>
      </p:sp>
      <p:sp>
        <p:nvSpPr>
          <p:cNvPr id="5" name="Content Placeholder 4"/>
          <p:cNvSpPr>
            <a:spLocks noGrp="1"/>
          </p:cNvSpPr>
          <p:nvPr>
            <p:ph idx="1"/>
          </p:nvPr>
        </p:nvSpPr>
        <p:spPr>
          <a:xfrm>
            <a:off x="490195" y="1216058"/>
            <a:ext cx="11217896" cy="5373278"/>
          </a:xfrm>
        </p:spPr>
        <p:txBody>
          <a:bodyPr>
            <a:normAutofit/>
          </a:bodyPr>
          <a:lstStyle/>
          <a:p>
            <a:r>
              <a:rPr lang="el-GR" dirty="0" smtClean="0"/>
              <a:t>ο Βασίλειος Β ́ ζητά βοήθεια από τον Βλαδίμηρο (Ρώσο ηγεμόνα), για να </a:t>
            </a:r>
          </a:p>
          <a:p>
            <a:pPr marL="0" indent="0">
              <a:buNone/>
            </a:pPr>
            <a:r>
              <a:rPr lang="el-GR" dirty="0"/>
              <a:t>σ</a:t>
            </a:r>
            <a:r>
              <a:rPr lang="el-GR" dirty="0" smtClean="0"/>
              <a:t>υντρίψει την ανταρσία βυζαντινών γαιοκτημόνων</a:t>
            </a:r>
          </a:p>
          <a:p>
            <a:pPr marL="0" indent="0">
              <a:buNone/>
            </a:pPr>
            <a:r>
              <a:rPr lang="el-GR" dirty="0" smtClean="0"/>
              <a:t>με ανταμοιβή: την αδερφή του Άννα σύζυγο για τον</a:t>
            </a:r>
            <a:r>
              <a:rPr lang="el-GR" dirty="0"/>
              <a:t> </a:t>
            </a:r>
            <a:r>
              <a:rPr lang="el-GR" dirty="0" smtClean="0"/>
              <a:t>Βλαδίμηρο</a:t>
            </a:r>
          </a:p>
          <a:p>
            <a:r>
              <a:rPr lang="el-GR" dirty="0" smtClean="0"/>
              <a:t>ο Βλαδίμηρος στέλνει στρατό          συντριβή ανταρσίας βυζαντινών γαιοκτημόνων</a:t>
            </a:r>
          </a:p>
          <a:p>
            <a:endParaRPr lang="el-GR" dirty="0" smtClean="0"/>
          </a:p>
          <a:p>
            <a:r>
              <a:rPr lang="el-GR" dirty="0" smtClean="0"/>
              <a:t>ο Βασίλειος Β ́ αθετεί την υπόσχεσή του</a:t>
            </a:r>
            <a:endParaRPr lang="en-GB" dirty="0"/>
          </a:p>
        </p:txBody>
      </p:sp>
      <p:cxnSp>
        <p:nvCxnSpPr>
          <p:cNvPr id="3" name="Straight Arrow Connector 2"/>
          <p:cNvCxnSpPr/>
          <p:nvPr/>
        </p:nvCxnSpPr>
        <p:spPr>
          <a:xfrm>
            <a:off x="5250730" y="2997724"/>
            <a:ext cx="54675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2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r>
              <a:rPr lang="el-GR" sz="3200" dirty="0" smtClean="0"/>
              <a:t>Εκχριστιανισμός Ρώσων</a:t>
            </a:r>
            <a:endParaRPr lang="en-GB" sz="3200" dirty="0"/>
          </a:p>
        </p:txBody>
      </p:sp>
      <p:sp>
        <p:nvSpPr>
          <p:cNvPr id="5" name="Content Placeholder 4"/>
          <p:cNvSpPr>
            <a:spLocks noGrp="1"/>
          </p:cNvSpPr>
          <p:nvPr>
            <p:ph idx="1"/>
          </p:nvPr>
        </p:nvSpPr>
        <p:spPr>
          <a:xfrm>
            <a:off x="487052" y="942681"/>
            <a:ext cx="11217896" cy="5373278"/>
          </a:xfrm>
        </p:spPr>
        <p:txBody>
          <a:bodyPr/>
          <a:lstStyle/>
          <a:p>
            <a:r>
              <a:rPr lang="el-GR" dirty="0" smtClean="0"/>
              <a:t>ο Βλαδίμηρος καταλαμβάνει την </a:t>
            </a:r>
            <a:r>
              <a:rPr lang="el-GR" dirty="0" err="1" smtClean="0"/>
              <a:t>Χερσώνα</a:t>
            </a:r>
            <a:endParaRPr lang="el-GR" dirty="0" smtClean="0"/>
          </a:p>
          <a:p>
            <a:r>
              <a:rPr lang="el-GR" dirty="0" smtClean="0"/>
              <a:t>ο Βασίλειος Β ́ δέχεται τον γάμο του Βλαδίμηρου με την αδελφή του με τον όρο: να ασπαστεί ο Βλαδίμηρος το Χριστιανισμό</a:t>
            </a:r>
          </a:p>
          <a:p>
            <a:endParaRPr lang="el-GR" dirty="0" smtClean="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8454" t="19958" r="3560" b="7431"/>
          <a:stretch/>
        </p:blipFill>
        <p:spPr bwMode="auto">
          <a:xfrm>
            <a:off x="2140084" y="2431915"/>
            <a:ext cx="691636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67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69683"/>
            <a:ext cx="10515600" cy="857840"/>
          </a:xfrm>
        </p:spPr>
        <p:txBody>
          <a:bodyPr>
            <a:normAutofit/>
          </a:bodyPr>
          <a:lstStyle/>
          <a:p>
            <a:pPr algn="ctr"/>
            <a:r>
              <a:rPr lang="el-GR" sz="3200" dirty="0" smtClean="0"/>
              <a:t>Εκχριστιανισμός Ρώσων</a:t>
            </a:r>
            <a:endParaRPr lang="en-GB" sz="3200" dirty="0"/>
          </a:p>
        </p:txBody>
      </p:sp>
      <p:sp>
        <p:nvSpPr>
          <p:cNvPr id="5" name="Content Placeholder 4"/>
          <p:cNvSpPr>
            <a:spLocks noGrp="1"/>
          </p:cNvSpPr>
          <p:nvPr>
            <p:ph idx="1"/>
          </p:nvPr>
        </p:nvSpPr>
        <p:spPr>
          <a:xfrm>
            <a:off x="490195" y="1216058"/>
            <a:ext cx="11217896" cy="5373278"/>
          </a:xfrm>
        </p:spPr>
        <p:txBody>
          <a:bodyPr/>
          <a:lstStyle/>
          <a:p>
            <a:pPr marL="0" indent="0">
              <a:buNone/>
            </a:pPr>
            <a:r>
              <a:rPr lang="el-GR" dirty="0" smtClean="0"/>
              <a:t>989: </a:t>
            </a:r>
          </a:p>
          <a:p>
            <a:r>
              <a:rPr lang="el-GR" dirty="0" smtClean="0"/>
              <a:t>βάπτιση Βλαδίμηρου</a:t>
            </a:r>
          </a:p>
          <a:p>
            <a:r>
              <a:rPr lang="el-GR" dirty="0" smtClean="0"/>
              <a:t>γάμος Βλαδίμηρου - Άννας</a:t>
            </a:r>
          </a:p>
          <a:p>
            <a:r>
              <a:rPr lang="el-GR" dirty="0" smtClean="0"/>
              <a:t>ομαδική βάπτιση Ρώσων</a:t>
            </a:r>
            <a:endParaRPr lang="en-GB" dirty="0"/>
          </a:p>
        </p:txBody>
      </p:sp>
      <p:sp>
        <p:nvSpPr>
          <p:cNvPr id="3" name="TextBox 2"/>
          <p:cNvSpPr txBox="1"/>
          <p:nvPr/>
        </p:nvSpPr>
        <p:spPr>
          <a:xfrm>
            <a:off x="3487918" y="4633117"/>
            <a:ext cx="2771481" cy="584775"/>
          </a:xfrm>
          <a:prstGeom prst="rect">
            <a:avLst/>
          </a:prstGeom>
          <a:noFill/>
        </p:spPr>
        <p:txBody>
          <a:bodyPr wrap="square" rtlCol="0">
            <a:spAutoFit/>
          </a:bodyPr>
          <a:lstStyle/>
          <a:p>
            <a:r>
              <a:rPr lang="el-GR" sz="1600" dirty="0"/>
              <a:t>Η βάπτιση του Βλαδίμηρου, πίνακας του Βίκτορ </a:t>
            </a:r>
            <a:r>
              <a:rPr lang="el-GR" sz="1600" dirty="0" err="1"/>
              <a:t>Βασνέτσοβ</a:t>
            </a:r>
            <a:endParaRPr lang="en-GB" sz="1600" dirty="0"/>
          </a:p>
        </p:txBody>
      </p:sp>
      <p:pic>
        <p:nvPicPr>
          <p:cNvPr id="6" name="Picture 5"/>
          <p:cNvPicPr>
            <a:picLocks noChangeAspect="1"/>
          </p:cNvPicPr>
          <p:nvPr/>
        </p:nvPicPr>
        <p:blipFill>
          <a:blip r:embed="rId2"/>
          <a:stretch>
            <a:fillRect/>
          </a:stretch>
        </p:blipFill>
        <p:spPr>
          <a:xfrm>
            <a:off x="744716" y="3261674"/>
            <a:ext cx="2743202" cy="3327662"/>
          </a:xfrm>
          <a:prstGeom prst="rect">
            <a:avLst/>
          </a:prstGeom>
        </p:spPr>
      </p:pic>
      <p:pic>
        <p:nvPicPr>
          <p:cNvPr id="7" name="Picture 6"/>
          <p:cNvPicPr>
            <a:picLocks noChangeAspect="1"/>
          </p:cNvPicPr>
          <p:nvPr/>
        </p:nvPicPr>
        <p:blipFill>
          <a:blip r:embed="rId3"/>
          <a:stretch>
            <a:fillRect/>
          </a:stretch>
        </p:blipFill>
        <p:spPr>
          <a:xfrm>
            <a:off x="6259399" y="1216058"/>
            <a:ext cx="5590094" cy="4687037"/>
          </a:xfrm>
          <a:prstGeom prst="rect">
            <a:avLst/>
          </a:prstGeom>
        </p:spPr>
      </p:pic>
      <p:sp>
        <p:nvSpPr>
          <p:cNvPr id="8" name="TextBox 7"/>
          <p:cNvSpPr txBox="1"/>
          <p:nvPr/>
        </p:nvSpPr>
        <p:spPr>
          <a:xfrm>
            <a:off x="6391373" y="5962960"/>
            <a:ext cx="5194169" cy="646331"/>
          </a:xfrm>
          <a:prstGeom prst="rect">
            <a:avLst/>
          </a:prstGeom>
          <a:noFill/>
        </p:spPr>
        <p:txBody>
          <a:bodyPr wrap="square" rtlCol="0">
            <a:spAutoFit/>
          </a:bodyPr>
          <a:lstStyle/>
          <a:p>
            <a:pPr algn="ctr"/>
            <a:r>
              <a:rPr lang="el-GR" dirty="0"/>
              <a:t>Η βάπτιση των Ρως στον ποταμό Δνείπερο, μικρογραφία από το χειρόγραφο του </a:t>
            </a:r>
            <a:r>
              <a:rPr lang="el-GR" dirty="0" err="1"/>
              <a:t>Μανασσή</a:t>
            </a:r>
            <a:r>
              <a:rPr lang="el-GR" dirty="0"/>
              <a:t>.</a:t>
            </a:r>
            <a:endParaRPr lang="en-GB" dirty="0"/>
          </a:p>
        </p:txBody>
      </p:sp>
    </p:spTree>
    <p:extLst>
      <p:ext uri="{BB962C8B-B14F-4D97-AF65-F5344CB8AC3E}">
        <p14:creationId xmlns:p14="http://schemas.microsoft.com/office/powerpoint/2010/main" val="416049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0195" y="329938"/>
            <a:ext cx="11217896" cy="6259398"/>
          </a:xfrm>
        </p:spPr>
        <p:txBody>
          <a:bodyPr>
            <a:normAutofit/>
          </a:bodyPr>
          <a:lstStyle/>
          <a:p>
            <a:pPr marL="0" indent="0">
              <a:buNone/>
            </a:pPr>
            <a:r>
              <a:rPr lang="el-GR" dirty="0" smtClean="0"/>
              <a:t>Ο Βλαδίμηρος έστειλε τότε απεσταλμένους στους αυτοκράτορες Βασίλειο και Κωνσταντίνο με το ακόλουθο μήνυμα: «Κοιτάξτε, πήρα την περίφημη πόλη σας. Πληροφορούμαι όμως ότι έχετε μια ανύπαντρη αδελφή. Αν δεν μου τη δώσετε για γυναίκα, θα κάνω στην Κωνσταντινούπολη ό,τι έκανα και σ' αυτή εδώ την πόλη».</a:t>
            </a:r>
          </a:p>
          <a:p>
            <a:pPr marL="0" indent="0">
              <a:buNone/>
            </a:pPr>
            <a:r>
              <a:rPr lang="el-GR" dirty="0" smtClean="0"/>
              <a:t>Όταν οι δύο αυτοκράτορες άκουσαν το μήνυμα, κυριεύτηκαν από θλίψη και έστειλαν πρεσβεία με το ακόλουθο μήνυμα: «Δεν ταιριάζει στους Χριστιανούς να παντρεύουν τις κόρες τους με εθνικούς. Αν βαπτιστείς, θα εξασφαλίσεις αυτό το πλεονέκτημα. Θα δεχτείς τη Βασιλεία των Ουρανών και θα έχεις κοινή με εμάς πίστη.» [...]</a:t>
            </a:r>
          </a:p>
          <a:p>
            <a:pPr marL="0" indent="0">
              <a:buNone/>
            </a:pPr>
            <a:r>
              <a:rPr lang="el-GR" dirty="0" smtClean="0"/>
              <a:t>Ο Βλαδίμηρος συγκατατέθηκε και αποφάσισε να βαπτιστεί. </a:t>
            </a:r>
          </a:p>
          <a:p>
            <a:pPr marL="0" indent="0" algn="r">
              <a:buNone/>
            </a:pPr>
            <a:r>
              <a:rPr lang="el-GR" i="1" dirty="0" err="1" smtClean="0"/>
              <a:t>Λαυρεντιανό</a:t>
            </a:r>
            <a:r>
              <a:rPr lang="el-GR" i="1" dirty="0" smtClean="0"/>
              <a:t> Χρονικό</a:t>
            </a:r>
            <a:r>
              <a:rPr lang="el-GR" dirty="0" smtClean="0"/>
              <a:t>, 1958</a:t>
            </a:r>
          </a:p>
          <a:p>
            <a:pPr marL="0" indent="0">
              <a:buNone/>
            </a:pPr>
            <a:r>
              <a:rPr lang="el-GR" sz="2400" dirty="0" smtClean="0">
                <a:solidFill>
                  <a:srgbClr val="FF0000"/>
                </a:solidFill>
              </a:rPr>
              <a:t>Υπό ποιες συνθήκες έγινε ο εκχριστιανισμός των Ρώσων;</a:t>
            </a:r>
            <a:endParaRPr lang="en-GB" sz="2400" dirty="0">
              <a:solidFill>
                <a:srgbClr val="FF0000"/>
              </a:solidFill>
            </a:endParaRPr>
          </a:p>
        </p:txBody>
      </p:sp>
    </p:spTree>
    <p:extLst>
      <p:ext uri="{BB962C8B-B14F-4D97-AF65-F5344CB8AC3E}">
        <p14:creationId xmlns:p14="http://schemas.microsoft.com/office/powerpoint/2010/main" val="159878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573</Words>
  <Application>Microsoft Office PowerPoint</Application>
  <PresentationFormat>Custom</PresentationFormat>
  <Paragraphs>78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η διαμόρφωση του έθνους των Ρώσων (9ος αιώνας)</vt:lpstr>
      <vt:lpstr>Ίδρυση κράτους </vt:lpstr>
      <vt:lpstr>Σχέσεις Ρώσων με το Βυζάντιο</vt:lpstr>
      <vt:lpstr>PowerPoint Presentation</vt:lpstr>
      <vt:lpstr>Εκχριστιανισμός Ρώσων</vt:lpstr>
      <vt:lpstr>Εκχριστιανισμός Ρώσων</vt:lpstr>
      <vt:lpstr>Εκχριστιανισμός Ρώσων</vt:lpstr>
      <vt:lpstr>PowerPoint Presentation</vt:lpstr>
      <vt:lpstr>PowerPoint Presentation</vt:lpstr>
      <vt:lpstr>Εκχριστιανισμός Ρώσων</vt:lpstr>
      <vt:lpstr>Εκχριστιανισμός Ρώσων</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yannis</dc:creator>
  <cp:lastModifiedBy>Yannis Sygkelos</cp:lastModifiedBy>
  <cp:revision>18</cp:revision>
  <dcterms:created xsi:type="dcterms:W3CDTF">2022-12-27T18:36:59Z</dcterms:created>
  <dcterms:modified xsi:type="dcterms:W3CDTF">2023-03-21T16:01:56Z</dcterms:modified>
</cp:coreProperties>
</file>