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70" r:id="rId2"/>
    <p:sldId id="273" r:id="rId3"/>
    <p:sldId id="263" r:id="rId4"/>
    <p:sldId id="264" r:id="rId5"/>
    <p:sldId id="265" r:id="rId6"/>
    <p:sldId id="266" r:id="rId7"/>
    <p:sldId id="269" r:id="rId8"/>
    <p:sldId id="267" r:id="rId9"/>
    <p:sldId id="268" r:id="rId10"/>
    <p:sldId id="277" r:id="rId11"/>
    <p:sldId id="278"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p:cViewPr varScale="1">
        <p:scale>
          <a:sx n="107" d="100"/>
          <a:sy n="107" d="100"/>
        </p:scale>
        <p:origin x="125"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6A5A9-7C2B-4AEE-940C-3953B0E85E85}" type="doc">
      <dgm:prSet loTypeId="urn:microsoft.com/office/officeart/2005/8/layout/process1" loCatId="process" qsTypeId="urn:microsoft.com/office/officeart/2005/8/quickstyle/simple1" qsCatId="simple" csTypeId="urn:microsoft.com/office/officeart/2005/8/colors/accent1_2" csCatId="accent1" phldr="1"/>
      <dgm:spPr/>
    </dgm:pt>
    <dgm:pt modelId="{9A735456-892C-4FC7-91B6-63EBB638D37F}">
      <dgm:prSet phldrT="[Text]"/>
      <dgm:spPr/>
      <dgm:t>
        <a:bodyPr/>
        <a:lstStyle/>
        <a:p>
          <a:r>
            <a:rPr lang="en-GB" dirty="0" smtClean="0"/>
            <a:t>3</a:t>
          </a:r>
          <a:r>
            <a:rPr lang="el-GR" dirty="0" smtClean="0"/>
            <a:t>12</a:t>
          </a:r>
          <a:r>
            <a:rPr lang="en-GB" dirty="0" smtClean="0"/>
            <a:t> </a:t>
          </a:r>
          <a:r>
            <a:rPr lang="el-GR" dirty="0" smtClean="0"/>
            <a:t>μ.Χ.</a:t>
          </a:r>
          <a:endParaRPr lang="el-GR" dirty="0"/>
        </a:p>
      </dgm:t>
    </dgm:pt>
    <dgm:pt modelId="{3DFFFEE2-9711-473A-8C0C-5B9E5F182433}" type="parTrans" cxnId="{A8AE6694-4F48-4FE9-8A17-081F794B1C53}">
      <dgm:prSet/>
      <dgm:spPr/>
      <dgm:t>
        <a:bodyPr/>
        <a:lstStyle/>
        <a:p>
          <a:endParaRPr lang="el-GR"/>
        </a:p>
      </dgm:t>
    </dgm:pt>
    <dgm:pt modelId="{BC5F7F5F-8586-4DA2-96D3-BD0B3687D391}" type="sibTrans" cxnId="{A8AE6694-4F48-4FE9-8A17-081F794B1C53}">
      <dgm:prSet/>
      <dgm:spPr/>
      <dgm:t>
        <a:bodyPr/>
        <a:lstStyle/>
        <a:p>
          <a:endParaRPr lang="el-GR"/>
        </a:p>
      </dgm:t>
    </dgm:pt>
    <dgm:pt modelId="{1EA0019F-AF29-4FEA-84E2-71DC42A00208}">
      <dgm:prSet phldrT="[Text]"/>
      <dgm:spPr/>
      <dgm:t>
        <a:bodyPr/>
        <a:lstStyle/>
        <a:p>
          <a:r>
            <a:rPr lang="el-GR" dirty="0" smtClean="0"/>
            <a:t>313 μ.Χ.</a:t>
          </a:r>
          <a:endParaRPr lang="el-GR" dirty="0"/>
        </a:p>
      </dgm:t>
    </dgm:pt>
    <dgm:pt modelId="{DD04D3DE-2DF9-4ECA-91A5-B9575B1016B0}" type="parTrans" cxnId="{A5EFB2CC-D39C-463E-A6DB-917916EF6F23}">
      <dgm:prSet/>
      <dgm:spPr/>
      <dgm:t>
        <a:bodyPr/>
        <a:lstStyle/>
        <a:p>
          <a:endParaRPr lang="el-GR"/>
        </a:p>
      </dgm:t>
    </dgm:pt>
    <dgm:pt modelId="{00F697F0-AB68-4A31-98C2-008F242D00F5}" type="sibTrans" cxnId="{A5EFB2CC-D39C-463E-A6DB-917916EF6F23}">
      <dgm:prSet/>
      <dgm:spPr/>
      <dgm:t>
        <a:bodyPr/>
        <a:lstStyle/>
        <a:p>
          <a:endParaRPr lang="el-GR"/>
        </a:p>
      </dgm:t>
    </dgm:pt>
    <dgm:pt modelId="{5F8F78A7-720F-4B92-874C-3A9DEF80DBF8}">
      <dgm:prSet phldrT="[Text]"/>
      <dgm:spPr/>
      <dgm:t>
        <a:bodyPr/>
        <a:lstStyle/>
        <a:p>
          <a:r>
            <a:rPr lang="el-GR" dirty="0" smtClean="0"/>
            <a:t>325 μ.Χ.</a:t>
          </a:r>
          <a:endParaRPr lang="el-GR" dirty="0"/>
        </a:p>
      </dgm:t>
    </dgm:pt>
    <dgm:pt modelId="{697004FD-5E56-4305-B9C4-84D3A46E3889}" type="parTrans" cxnId="{DC5897CB-3905-46A8-BFA4-E0273E13FADF}">
      <dgm:prSet/>
      <dgm:spPr/>
      <dgm:t>
        <a:bodyPr/>
        <a:lstStyle/>
        <a:p>
          <a:endParaRPr lang="el-GR"/>
        </a:p>
      </dgm:t>
    </dgm:pt>
    <dgm:pt modelId="{098BB979-CB4B-4E86-A918-D8CC2A8E7501}" type="sibTrans" cxnId="{DC5897CB-3905-46A8-BFA4-E0273E13FADF}">
      <dgm:prSet/>
      <dgm:spPr/>
      <dgm:t>
        <a:bodyPr/>
        <a:lstStyle/>
        <a:p>
          <a:endParaRPr lang="el-GR"/>
        </a:p>
      </dgm:t>
    </dgm:pt>
    <dgm:pt modelId="{37415043-586D-4712-8331-D49892ED96D6}" type="pres">
      <dgm:prSet presAssocID="{F9E6A5A9-7C2B-4AEE-940C-3953B0E85E85}" presName="Name0" presStyleCnt="0">
        <dgm:presLayoutVars>
          <dgm:dir/>
          <dgm:resizeHandles val="exact"/>
        </dgm:presLayoutVars>
      </dgm:prSet>
      <dgm:spPr/>
    </dgm:pt>
    <dgm:pt modelId="{9FFA4FBF-0A74-4A74-916B-3E28C0FCEFEF}" type="pres">
      <dgm:prSet presAssocID="{9A735456-892C-4FC7-91B6-63EBB638D37F}" presName="node" presStyleLbl="node1" presStyleIdx="0" presStyleCnt="3">
        <dgm:presLayoutVars>
          <dgm:bulletEnabled val="1"/>
        </dgm:presLayoutVars>
      </dgm:prSet>
      <dgm:spPr/>
      <dgm:t>
        <a:bodyPr/>
        <a:lstStyle/>
        <a:p>
          <a:endParaRPr lang="el-GR"/>
        </a:p>
      </dgm:t>
    </dgm:pt>
    <dgm:pt modelId="{FB079B9F-889B-43EC-B3EA-E1A5E563397E}" type="pres">
      <dgm:prSet presAssocID="{BC5F7F5F-8586-4DA2-96D3-BD0B3687D391}" presName="sibTrans" presStyleLbl="sibTrans2D1" presStyleIdx="0" presStyleCnt="2"/>
      <dgm:spPr/>
      <dgm:t>
        <a:bodyPr/>
        <a:lstStyle/>
        <a:p>
          <a:endParaRPr lang="el-GR"/>
        </a:p>
      </dgm:t>
    </dgm:pt>
    <dgm:pt modelId="{7705A153-BEEF-4DAD-9B9B-D54600FAF641}" type="pres">
      <dgm:prSet presAssocID="{BC5F7F5F-8586-4DA2-96D3-BD0B3687D391}" presName="connectorText" presStyleLbl="sibTrans2D1" presStyleIdx="0" presStyleCnt="2"/>
      <dgm:spPr/>
      <dgm:t>
        <a:bodyPr/>
        <a:lstStyle/>
        <a:p>
          <a:endParaRPr lang="el-GR"/>
        </a:p>
      </dgm:t>
    </dgm:pt>
    <dgm:pt modelId="{8A811CDB-ABBD-404A-90D6-1115CD675ADC}" type="pres">
      <dgm:prSet presAssocID="{1EA0019F-AF29-4FEA-84E2-71DC42A00208}" presName="node" presStyleLbl="node1" presStyleIdx="1" presStyleCnt="3">
        <dgm:presLayoutVars>
          <dgm:bulletEnabled val="1"/>
        </dgm:presLayoutVars>
      </dgm:prSet>
      <dgm:spPr/>
      <dgm:t>
        <a:bodyPr/>
        <a:lstStyle/>
        <a:p>
          <a:endParaRPr lang="el-GR"/>
        </a:p>
      </dgm:t>
    </dgm:pt>
    <dgm:pt modelId="{0E31A306-B808-4B58-83C6-B7631255B8E3}" type="pres">
      <dgm:prSet presAssocID="{00F697F0-AB68-4A31-98C2-008F242D00F5}" presName="sibTrans" presStyleLbl="sibTrans2D1" presStyleIdx="1" presStyleCnt="2"/>
      <dgm:spPr/>
      <dgm:t>
        <a:bodyPr/>
        <a:lstStyle/>
        <a:p>
          <a:endParaRPr lang="el-GR"/>
        </a:p>
      </dgm:t>
    </dgm:pt>
    <dgm:pt modelId="{537923E6-DF19-4742-A91C-000744DF763B}" type="pres">
      <dgm:prSet presAssocID="{00F697F0-AB68-4A31-98C2-008F242D00F5}" presName="connectorText" presStyleLbl="sibTrans2D1" presStyleIdx="1" presStyleCnt="2"/>
      <dgm:spPr/>
      <dgm:t>
        <a:bodyPr/>
        <a:lstStyle/>
        <a:p>
          <a:endParaRPr lang="el-GR"/>
        </a:p>
      </dgm:t>
    </dgm:pt>
    <dgm:pt modelId="{803E5984-A92D-424D-B703-FB1A95F26C41}" type="pres">
      <dgm:prSet presAssocID="{5F8F78A7-720F-4B92-874C-3A9DEF80DBF8}" presName="node" presStyleLbl="node1" presStyleIdx="2" presStyleCnt="3">
        <dgm:presLayoutVars>
          <dgm:bulletEnabled val="1"/>
        </dgm:presLayoutVars>
      </dgm:prSet>
      <dgm:spPr/>
      <dgm:t>
        <a:bodyPr/>
        <a:lstStyle/>
        <a:p>
          <a:endParaRPr lang="el-GR"/>
        </a:p>
      </dgm:t>
    </dgm:pt>
  </dgm:ptLst>
  <dgm:cxnLst>
    <dgm:cxn modelId="{A5EFB2CC-D39C-463E-A6DB-917916EF6F23}" srcId="{F9E6A5A9-7C2B-4AEE-940C-3953B0E85E85}" destId="{1EA0019F-AF29-4FEA-84E2-71DC42A00208}" srcOrd="1" destOrd="0" parTransId="{DD04D3DE-2DF9-4ECA-91A5-B9575B1016B0}" sibTransId="{00F697F0-AB68-4A31-98C2-008F242D00F5}"/>
    <dgm:cxn modelId="{B7784BEB-838D-4FFC-81AA-ABC33F225F2A}" type="presOf" srcId="{1EA0019F-AF29-4FEA-84E2-71DC42A00208}" destId="{8A811CDB-ABBD-404A-90D6-1115CD675ADC}" srcOrd="0" destOrd="0" presId="urn:microsoft.com/office/officeart/2005/8/layout/process1"/>
    <dgm:cxn modelId="{563960BD-37C7-44D8-A5CB-C4BAD5F99CCA}" type="presOf" srcId="{5F8F78A7-720F-4B92-874C-3A9DEF80DBF8}" destId="{803E5984-A92D-424D-B703-FB1A95F26C41}" srcOrd="0" destOrd="0" presId="urn:microsoft.com/office/officeart/2005/8/layout/process1"/>
    <dgm:cxn modelId="{D8B7DDA2-6CF0-41E3-A35F-56B29F18BE0C}" type="presOf" srcId="{00F697F0-AB68-4A31-98C2-008F242D00F5}" destId="{0E31A306-B808-4B58-83C6-B7631255B8E3}" srcOrd="0" destOrd="0" presId="urn:microsoft.com/office/officeart/2005/8/layout/process1"/>
    <dgm:cxn modelId="{AC662B4F-9CCA-4FC0-9488-0C23FA7CBEA6}" type="presOf" srcId="{BC5F7F5F-8586-4DA2-96D3-BD0B3687D391}" destId="{7705A153-BEEF-4DAD-9B9B-D54600FAF641}" srcOrd="1" destOrd="0" presId="urn:microsoft.com/office/officeart/2005/8/layout/process1"/>
    <dgm:cxn modelId="{7514739B-E34B-4C9E-A78E-D35DB1576128}" type="presOf" srcId="{9A735456-892C-4FC7-91B6-63EBB638D37F}" destId="{9FFA4FBF-0A74-4A74-916B-3E28C0FCEFEF}" srcOrd="0" destOrd="0" presId="urn:microsoft.com/office/officeart/2005/8/layout/process1"/>
    <dgm:cxn modelId="{F35F0F6C-38C8-462F-B48B-7A1DE9D010A8}" type="presOf" srcId="{00F697F0-AB68-4A31-98C2-008F242D00F5}" destId="{537923E6-DF19-4742-A91C-000744DF763B}" srcOrd="1" destOrd="0" presId="urn:microsoft.com/office/officeart/2005/8/layout/process1"/>
    <dgm:cxn modelId="{A8AE6694-4F48-4FE9-8A17-081F794B1C53}" srcId="{F9E6A5A9-7C2B-4AEE-940C-3953B0E85E85}" destId="{9A735456-892C-4FC7-91B6-63EBB638D37F}" srcOrd="0" destOrd="0" parTransId="{3DFFFEE2-9711-473A-8C0C-5B9E5F182433}" sibTransId="{BC5F7F5F-8586-4DA2-96D3-BD0B3687D391}"/>
    <dgm:cxn modelId="{5CCAEAD4-7A0A-4EAF-B356-C11AFEAC2ED0}" type="presOf" srcId="{F9E6A5A9-7C2B-4AEE-940C-3953B0E85E85}" destId="{37415043-586D-4712-8331-D49892ED96D6}" srcOrd="0" destOrd="0" presId="urn:microsoft.com/office/officeart/2005/8/layout/process1"/>
    <dgm:cxn modelId="{1B34EB80-CB28-4FCE-B4F7-7BCB0375D227}" type="presOf" srcId="{BC5F7F5F-8586-4DA2-96D3-BD0B3687D391}" destId="{FB079B9F-889B-43EC-B3EA-E1A5E563397E}" srcOrd="0" destOrd="0" presId="urn:microsoft.com/office/officeart/2005/8/layout/process1"/>
    <dgm:cxn modelId="{DC5897CB-3905-46A8-BFA4-E0273E13FADF}" srcId="{F9E6A5A9-7C2B-4AEE-940C-3953B0E85E85}" destId="{5F8F78A7-720F-4B92-874C-3A9DEF80DBF8}" srcOrd="2" destOrd="0" parTransId="{697004FD-5E56-4305-B9C4-84D3A46E3889}" sibTransId="{098BB979-CB4B-4E86-A918-D8CC2A8E7501}"/>
    <dgm:cxn modelId="{B325AAB9-8550-4BE6-80FC-C99B58F4F98C}" type="presParOf" srcId="{37415043-586D-4712-8331-D49892ED96D6}" destId="{9FFA4FBF-0A74-4A74-916B-3E28C0FCEFEF}" srcOrd="0" destOrd="0" presId="urn:microsoft.com/office/officeart/2005/8/layout/process1"/>
    <dgm:cxn modelId="{893A8608-DEBA-4CDC-BF0F-88C21397799A}" type="presParOf" srcId="{37415043-586D-4712-8331-D49892ED96D6}" destId="{FB079B9F-889B-43EC-B3EA-E1A5E563397E}" srcOrd="1" destOrd="0" presId="urn:microsoft.com/office/officeart/2005/8/layout/process1"/>
    <dgm:cxn modelId="{0FAB1ACD-1187-4413-A456-45BDEF502A15}" type="presParOf" srcId="{FB079B9F-889B-43EC-B3EA-E1A5E563397E}" destId="{7705A153-BEEF-4DAD-9B9B-D54600FAF641}" srcOrd="0" destOrd="0" presId="urn:microsoft.com/office/officeart/2005/8/layout/process1"/>
    <dgm:cxn modelId="{5A636F88-D9A4-4605-92B6-DC04C1D82E3B}" type="presParOf" srcId="{37415043-586D-4712-8331-D49892ED96D6}" destId="{8A811CDB-ABBD-404A-90D6-1115CD675ADC}" srcOrd="2" destOrd="0" presId="urn:microsoft.com/office/officeart/2005/8/layout/process1"/>
    <dgm:cxn modelId="{EC16E90F-D3DC-478A-AA0C-7DC6CD22FB69}" type="presParOf" srcId="{37415043-586D-4712-8331-D49892ED96D6}" destId="{0E31A306-B808-4B58-83C6-B7631255B8E3}" srcOrd="3" destOrd="0" presId="urn:microsoft.com/office/officeart/2005/8/layout/process1"/>
    <dgm:cxn modelId="{54688441-A24B-4A2B-994E-B860B8E25B93}" type="presParOf" srcId="{0E31A306-B808-4B58-83C6-B7631255B8E3}" destId="{537923E6-DF19-4742-A91C-000744DF763B}" srcOrd="0" destOrd="0" presId="urn:microsoft.com/office/officeart/2005/8/layout/process1"/>
    <dgm:cxn modelId="{27519774-0F35-432A-AFD9-133CB836230F}" type="presParOf" srcId="{37415043-586D-4712-8331-D49892ED96D6}" destId="{803E5984-A92D-424D-B703-FB1A95F26C4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499003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2721c28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2721c28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628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2721c28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2721c28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06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2721c28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2721c28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62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2721c28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2721c28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65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2721c28b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2721c28b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204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2721c28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2721c28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909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52721c28b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52721c28b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326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11700" y="390059"/>
            <a:ext cx="8520600" cy="4412140"/>
          </a:xfrm>
        </p:spPr>
        <p:txBody>
          <a:bodyPr/>
          <a:lstStyle/>
          <a:p>
            <a:pPr marL="114300" indent="0">
              <a:buNone/>
            </a:pPr>
            <a:r>
              <a:rPr lang="el-GR" dirty="0" smtClean="0"/>
              <a:t>Τι έχετε ακούσει για τον «Μεγάλο Κωνσταντίνο»;</a:t>
            </a:r>
          </a:p>
          <a:p>
            <a:pPr marL="114300" indent="0">
              <a:buNone/>
            </a:pPr>
            <a:r>
              <a:rPr lang="el-GR" dirty="0" smtClean="0"/>
              <a:t>Γιατί ονομάστηκε «Μέγας»</a:t>
            </a:r>
            <a:r>
              <a:rPr lang="el-GR" dirty="0"/>
              <a:t>;</a:t>
            </a:r>
            <a:endParaRPr lang="el-GR" dirty="0" smtClean="0"/>
          </a:p>
          <a:p>
            <a:pPr marL="114300" indent="0">
              <a:buNone/>
            </a:pPr>
            <a:endParaRPr lang="el-GR" dirty="0"/>
          </a:p>
          <a:p>
            <a:pPr marL="114300" indent="0">
              <a:buNone/>
            </a:pPr>
            <a:endParaRPr lang="el-GR" dirty="0" smtClean="0"/>
          </a:p>
          <a:p>
            <a:pPr marL="114300" indent="0">
              <a:buNone/>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748" y="850457"/>
            <a:ext cx="3496176" cy="415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12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l-GR" dirty="0" smtClean="0"/>
              <a:t>Ανακεφαλαίωση</a:t>
            </a:r>
            <a:endParaRPr lang="el-GR" dirty="0"/>
          </a:p>
        </p:txBody>
      </p:sp>
      <p:sp>
        <p:nvSpPr>
          <p:cNvPr id="3" name="Text Placeholder 2"/>
          <p:cNvSpPr>
            <a:spLocks noGrp="1"/>
          </p:cNvSpPr>
          <p:nvPr>
            <p:ph type="body" idx="1"/>
          </p:nvPr>
        </p:nvSpPr>
        <p:spPr/>
        <p:txBody>
          <a:bodyPr>
            <a:normAutofit/>
          </a:bodyPr>
          <a:lstStyle/>
          <a:p>
            <a:pPr marL="114300" indent="0">
              <a:buNone/>
            </a:pPr>
            <a:r>
              <a:rPr lang="el-GR" sz="2400" dirty="0" smtClean="0"/>
              <a:t>Με ποια μέτρα ευνόησε τον χριστιανισμό;</a:t>
            </a:r>
          </a:p>
          <a:p>
            <a:r>
              <a:rPr lang="el-GR" sz="2400" dirty="0" smtClean="0"/>
              <a:t>Υιοθέτηση χριστογράμματος</a:t>
            </a:r>
          </a:p>
          <a:p>
            <a:r>
              <a:rPr lang="el-GR" sz="2400" dirty="0" smtClean="0"/>
              <a:t>Διάταγμα Μεδιολάνων</a:t>
            </a:r>
          </a:p>
          <a:p>
            <a:r>
              <a:rPr lang="el-GR" sz="2400" dirty="0" smtClean="0"/>
              <a:t>Α΄ Οικουμενική Σύνοδος της Νίκαιας</a:t>
            </a:r>
            <a:endParaRPr lang="el-GR" sz="2400" dirty="0"/>
          </a:p>
        </p:txBody>
      </p:sp>
    </p:spTree>
    <p:extLst>
      <p:ext uri="{BB962C8B-B14F-4D97-AF65-F5344CB8AC3E}">
        <p14:creationId xmlns:p14="http://schemas.microsoft.com/office/powerpoint/2010/main" val="82820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endParaRPr lang="el-GR" dirty="0"/>
          </a:p>
        </p:txBody>
      </p:sp>
      <p:sp>
        <p:nvSpPr>
          <p:cNvPr id="3" name="Text Placeholder 2"/>
          <p:cNvSpPr>
            <a:spLocks noGrp="1"/>
          </p:cNvSpPr>
          <p:nvPr>
            <p:ph type="body" idx="1"/>
          </p:nvPr>
        </p:nvSpPr>
        <p:spPr/>
        <p:txBody>
          <a:bodyPr>
            <a:normAutofit/>
          </a:bodyPr>
          <a:lstStyle/>
          <a:p>
            <a:endParaRPr lang="el-GR" sz="2400" dirty="0"/>
          </a:p>
        </p:txBody>
      </p:sp>
    </p:spTree>
    <p:extLst>
      <p:ext uri="{BB962C8B-B14F-4D97-AF65-F5344CB8AC3E}">
        <p14:creationId xmlns:p14="http://schemas.microsoft.com/office/powerpoint/2010/main" val="82820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699" y="703908"/>
            <a:ext cx="54292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54266" y="2321169"/>
            <a:ext cx="2308380" cy="646331"/>
          </a:xfrm>
          <a:prstGeom prst="rect">
            <a:avLst/>
          </a:prstGeom>
          <a:noFill/>
        </p:spPr>
        <p:txBody>
          <a:bodyPr wrap="square" rtlCol="0">
            <a:spAutoFit/>
          </a:bodyPr>
          <a:lstStyle/>
          <a:p>
            <a:r>
              <a:rPr lang="en-GB" sz="1200" dirty="0" smtClean="0"/>
              <a:t>Johann </a:t>
            </a:r>
            <a:r>
              <a:rPr lang="en-GB" sz="1200" dirty="0" err="1" smtClean="0"/>
              <a:t>Boeckhorst</a:t>
            </a:r>
            <a:r>
              <a:rPr lang="en-GB" sz="1200" dirty="0" smtClean="0"/>
              <a:t>, </a:t>
            </a:r>
            <a:r>
              <a:rPr lang="en-GB" sz="1200" dirty="0"/>
              <a:t>Constantine's Vision of the Holy </a:t>
            </a:r>
            <a:r>
              <a:rPr lang="en-GB" sz="1200" dirty="0" smtClean="0"/>
              <a:t>Cross</a:t>
            </a:r>
            <a:endParaRPr lang="el-GR" sz="1200" dirty="0"/>
          </a:p>
        </p:txBody>
      </p:sp>
      <p:sp>
        <p:nvSpPr>
          <p:cNvPr id="2" name="TextBox 1"/>
          <p:cNvSpPr txBox="1"/>
          <p:nvPr/>
        </p:nvSpPr>
        <p:spPr>
          <a:xfrm>
            <a:off x="2320636" y="249382"/>
            <a:ext cx="3512127" cy="369332"/>
          </a:xfrm>
          <a:prstGeom prst="rect">
            <a:avLst/>
          </a:prstGeom>
          <a:noFill/>
        </p:spPr>
        <p:txBody>
          <a:bodyPr wrap="square" rtlCol="0">
            <a:spAutoFit/>
          </a:bodyPr>
          <a:lstStyle/>
          <a:p>
            <a:r>
              <a:rPr lang="el-GR" sz="1800" dirty="0" smtClean="0"/>
              <a:t>312 μ.Χ., μάχη με τον Μαξέντιο</a:t>
            </a:r>
            <a:endParaRPr lang="el-GR" sz="1800" dirty="0"/>
          </a:p>
        </p:txBody>
      </p:sp>
    </p:spTree>
    <p:extLst>
      <p:ext uri="{BB962C8B-B14F-4D97-AF65-F5344CB8AC3E}">
        <p14:creationId xmlns:p14="http://schemas.microsoft.com/office/powerpoint/2010/main" val="414798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37278" y="144488"/>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l-GR" sz="2811" dirty="0" smtClean="0"/>
              <a:t>Θρησκευτική πολιτική </a:t>
            </a:r>
            <a:endParaRPr sz="2811" dirty="0"/>
          </a:p>
        </p:txBody>
      </p:sp>
      <p:sp>
        <p:nvSpPr>
          <p:cNvPr id="98" name="Google Shape;98;p20"/>
          <p:cNvSpPr txBox="1">
            <a:spLocks noGrp="1"/>
          </p:cNvSpPr>
          <p:nvPr>
            <p:ph type="body" idx="1"/>
          </p:nvPr>
        </p:nvSpPr>
        <p:spPr>
          <a:xfrm>
            <a:off x="266940" y="696989"/>
            <a:ext cx="8520600" cy="4054053"/>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l-GR" sz="2400" dirty="0" smtClean="0">
                <a:solidFill>
                  <a:schemeClr val="tx1"/>
                </a:solidFill>
              </a:rPr>
              <a:t>Οι χριστιανοί ήταν η πιο δυναμική πληθυσμιακή ομάδα της Ανατολής</a:t>
            </a:r>
          </a:p>
          <a:p>
            <a:pPr marL="0" lvl="0" indent="0" algn="l" rtl="0">
              <a:spcBef>
                <a:spcPts val="0"/>
              </a:spcBef>
              <a:spcAft>
                <a:spcPts val="1200"/>
              </a:spcAft>
              <a:buNone/>
            </a:pPr>
            <a:r>
              <a:rPr lang="el-GR" sz="2400" dirty="0" smtClean="0">
                <a:solidFill>
                  <a:schemeClr val="tx1"/>
                </a:solidFill>
              </a:rPr>
              <a:t>Ο Κωνσταντίνος πήρε τα εξής ευνοϊκά μέτρα προς τον Χριστιανισμό:</a:t>
            </a:r>
          </a:p>
          <a:p>
            <a:pPr marL="342900">
              <a:spcAft>
                <a:spcPts val="1200"/>
              </a:spcAft>
            </a:pPr>
            <a:r>
              <a:rPr lang="el-GR" sz="2400" dirty="0">
                <a:solidFill>
                  <a:schemeClr val="tx1"/>
                </a:solidFill>
              </a:rPr>
              <a:t>(312) μετέφερε το μονόγραμμα του Χριστού (</a:t>
            </a:r>
            <a:r>
              <a:rPr lang="el-GR" sz="2400" b="1" dirty="0">
                <a:solidFill>
                  <a:schemeClr val="tx1"/>
                </a:solidFill>
              </a:rPr>
              <a:t>Χριστόγραμμα</a:t>
            </a:r>
            <a:r>
              <a:rPr lang="el-GR" sz="2400" dirty="0" smtClean="0">
                <a:solidFill>
                  <a:schemeClr val="tx1"/>
                </a:solidFill>
              </a:rPr>
              <a:t>) από </a:t>
            </a:r>
            <a:r>
              <a:rPr lang="el-GR" sz="2400" dirty="0">
                <a:solidFill>
                  <a:schemeClr val="tx1"/>
                </a:solidFill>
              </a:rPr>
              <a:t>τη στρατιωτική σημαία (λάβαρον) στα </a:t>
            </a:r>
            <a:r>
              <a:rPr lang="el-GR" sz="2400" dirty="0" smtClean="0">
                <a:solidFill>
                  <a:schemeClr val="tx1"/>
                </a:solidFill>
              </a:rPr>
              <a:t>νομίσματά </a:t>
            </a:r>
            <a:r>
              <a:rPr lang="el-GR" sz="2400" dirty="0">
                <a:solidFill>
                  <a:schemeClr val="tx1"/>
                </a:solidFill>
              </a:rPr>
              <a:t>του </a:t>
            </a:r>
            <a:endParaRPr lang="el-GR" sz="2400" dirty="0" smtClean="0">
              <a:solidFill>
                <a:schemeClr val="tx1"/>
              </a:solidFill>
            </a:endParaRPr>
          </a:p>
          <a:p>
            <a:pPr marL="342900">
              <a:spcAft>
                <a:spcPts val="1200"/>
              </a:spcAft>
            </a:pPr>
            <a:r>
              <a:rPr lang="el-GR" sz="2400" dirty="0">
                <a:solidFill>
                  <a:schemeClr val="tx1"/>
                </a:solidFill>
              </a:rPr>
              <a:t>εξέδωσε νόμους ευνοϊκούς για τους </a:t>
            </a:r>
            <a:r>
              <a:rPr lang="el-GR" sz="2400" dirty="0" smtClean="0">
                <a:solidFill>
                  <a:schemeClr val="tx1"/>
                </a:solidFill>
              </a:rPr>
              <a:t>Χριστιανούς</a:t>
            </a:r>
            <a:endParaRPr sz="24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06932" y="163671"/>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l-GR" sz="2811" dirty="0" smtClean="0"/>
              <a:t>Χριστόγραμμα</a:t>
            </a:r>
            <a:endParaRPr sz="281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32" y="1227725"/>
            <a:ext cx="2967004" cy="305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4279106" y="1227725"/>
            <a:ext cx="3900487" cy="2621755"/>
          </a:xfrm>
          <a:prstGeom prst="rect">
            <a:avLst/>
          </a:prstGeom>
        </p:spPr>
      </p:pic>
      <p:sp>
        <p:nvSpPr>
          <p:cNvPr id="3" name="TextBox 2"/>
          <p:cNvSpPr txBox="1"/>
          <p:nvPr/>
        </p:nvSpPr>
        <p:spPr>
          <a:xfrm>
            <a:off x="2378869" y="4464844"/>
            <a:ext cx="6350794" cy="307777"/>
          </a:xfrm>
          <a:prstGeom prst="rect">
            <a:avLst/>
          </a:prstGeom>
          <a:noFill/>
        </p:spPr>
        <p:txBody>
          <a:bodyPr wrap="square" rtlCol="0">
            <a:spAutoFit/>
          </a:bodyPr>
          <a:lstStyle/>
          <a:p>
            <a:r>
              <a:rPr lang="el-GR" dirty="0" smtClean="0"/>
              <a:t>Να αποδώσεις τον ιστορικό όρο «</a:t>
            </a:r>
            <a:r>
              <a:rPr lang="el-GR" dirty="0" err="1" smtClean="0"/>
              <a:t>Χριστόγραμμα</a:t>
            </a:r>
            <a:r>
              <a:rPr lang="el-GR" dirty="0" smtClean="0"/>
              <a:t>»</a:t>
            </a:r>
            <a:endParaRPr lang="en-GB" dirty="0"/>
          </a:p>
        </p:txBody>
      </p:sp>
    </p:spTree>
    <p:extLst>
      <p:ext uri="{BB962C8B-B14F-4D97-AF65-F5344CB8AC3E}">
        <p14:creationId xmlns:p14="http://schemas.microsoft.com/office/powerpoint/2010/main" val="2402131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54151" y="214826"/>
            <a:ext cx="8520600" cy="572700"/>
          </a:xfrm>
          <a:prstGeom prst="rect">
            <a:avLst/>
          </a:prstGeom>
        </p:spPr>
        <p:txBody>
          <a:bodyPr spcFirstLastPara="1" wrap="square" lIns="91425" tIns="91425" rIns="91425" bIns="91425" anchor="t" anchorCtr="0">
            <a:noAutofit/>
          </a:bodyPr>
          <a:lstStyle/>
          <a:p>
            <a:pPr lvl="0" algn="ctr">
              <a:buSzPts val="990"/>
            </a:pPr>
            <a:r>
              <a:rPr lang="el-GR" sz="2811" dirty="0" smtClean="0"/>
              <a:t>Διάταγμα Μεδιολάνων </a:t>
            </a:r>
            <a:r>
              <a:rPr lang="el-GR" dirty="0" smtClean="0"/>
              <a:t>(313 μ.Χ.)</a:t>
            </a:r>
            <a:endParaRPr dirty="0"/>
          </a:p>
        </p:txBody>
      </p:sp>
      <p:sp>
        <p:nvSpPr>
          <p:cNvPr id="98" name="Google Shape;98;p20"/>
          <p:cNvSpPr txBox="1">
            <a:spLocks noGrp="1"/>
          </p:cNvSpPr>
          <p:nvPr>
            <p:ph type="body" idx="1"/>
          </p:nvPr>
        </p:nvSpPr>
        <p:spPr>
          <a:xfrm>
            <a:off x="311700" y="876034"/>
            <a:ext cx="8520600" cy="3994941"/>
          </a:xfrm>
          <a:prstGeom prst="rect">
            <a:avLst/>
          </a:prstGeom>
        </p:spPr>
        <p:txBody>
          <a:bodyPr spcFirstLastPara="1" wrap="square" lIns="91425" tIns="91425" rIns="91425" bIns="91425" anchor="t" anchorCtr="0">
            <a:normAutofit/>
          </a:bodyPr>
          <a:lstStyle/>
          <a:p>
            <a:pPr marL="342900">
              <a:spcAft>
                <a:spcPts val="1200"/>
              </a:spcAft>
            </a:pPr>
            <a:r>
              <a:rPr lang="el-GR" sz="2411" dirty="0">
                <a:solidFill>
                  <a:schemeClr val="tx1"/>
                </a:solidFill>
              </a:rPr>
              <a:t>συμφωνία του Κωνσταντίνου και του </a:t>
            </a:r>
            <a:r>
              <a:rPr lang="el-GR" sz="2411" dirty="0" smtClean="0">
                <a:solidFill>
                  <a:schemeClr val="tx1"/>
                </a:solidFill>
              </a:rPr>
              <a:t>Λικίνιου </a:t>
            </a:r>
          </a:p>
          <a:p>
            <a:pPr marL="342900">
              <a:spcAft>
                <a:spcPts val="1200"/>
              </a:spcAft>
            </a:pPr>
            <a:r>
              <a:rPr lang="el-GR" sz="2411" dirty="0" smtClean="0">
                <a:solidFill>
                  <a:schemeClr val="tx1"/>
                </a:solidFill>
              </a:rPr>
              <a:t>αναγνώρισε </a:t>
            </a:r>
            <a:r>
              <a:rPr lang="el-GR" sz="2411" dirty="0">
                <a:solidFill>
                  <a:schemeClr val="tx1"/>
                </a:solidFill>
              </a:rPr>
              <a:t>στους Χριστιανούς ελευθερία άσκησης της λατρείας τους </a:t>
            </a:r>
            <a:endParaRPr sz="241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872" y="2050473"/>
            <a:ext cx="4544291" cy="292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13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98911" y="182854"/>
            <a:ext cx="8520600" cy="572700"/>
          </a:xfrm>
          <a:prstGeom prst="rect">
            <a:avLst/>
          </a:prstGeom>
        </p:spPr>
        <p:txBody>
          <a:bodyPr spcFirstLastPara="1" wrap="square" lIns="91425" tIns="91425" rIns="91425" bIns="91425" anchor="t" anchorCtr="0">
            <a:noAutofit/>
          </a:bodyPr>
          <a:lstStyle/>
          <a:p>
            <a:pPr lvl="0" algn="ctr">
              <a:buSzPts val="990"/>
            </a:pPr>
            <a:r>
              <a:rPr lang="el-GR" sz="2811" dirty="0"/>
              <a:t>Α΄ Οικουμενική </a:t>
            </a:r>
            <a:r>
              <a:rPr lang="el-GR" sz="2811" dirty="0" smtClean="0"/>
              <a:t>Σύνοδος Νίκαιας (325 μ.Χ.)</a:t>
            </a:r>
            <a:endParaRPr sz="2811" dirty="0"/>
          </a:p>
        </p:txBody>
      </p:sp>
      <p:sp>
        <p:nvSpPr>
          <p:cNvPr id="98" name="Google Shape;98;p20"/>
          <p:cNvSpPr txBox="1">
            <a:spLocks noGrp="1"/>
          </p:cNvSpPr>
          <p:nvPr>
            <p:ph type="body" idx="1"/>
          </p:nvPr>
        </p:nvSpPr>
        <p:spPr>
          <a:xfrm>
            <a:off x="311700" y="863245"/>
            <a:ext cx="8520600" cy="4007730"/>
          </a:xfrm>
          <a:prstGeom prst="rect">
            <a:avLst/>
          </a:prstGeom>
        </p:spPr>
        <p:txBody>
          <a:bodyPr spcFirstLastPara="1" wrap="square" lIns="91425" tIns="91425" rIns="91425" bIns="91425" anchor="t" anchorCtr="0">
            <a:normAutofit/>
          </a:bodyPr>
          <a:lstStyle/>
          <a:p>
            <a:pPr marL="342900">
              <a:spcAft>
                <a:spcPts val="1200"/>
              </a:spcAft>
            </a:pPr>
            <a:r>
              <a:rPr lang="el-GR" sz="2200" dirty="0">
                <a:solidFill>
                  <a:schemeClr val="tx1"/>
                </a:solidFill>
              </a:rPr>
              <a:t>σύνοδος (συνέδριο) επισκόπων απ' όλες τις επαρχίες του Οικουμενικού Ρωμαϊκού Κράτους</a:t>
            </a:r>
          </a:p>
          <a:p>
            <a:pPr marL="342900">
              <a:spcAft>
                <a:spcPts val="1200"/>
              </a:spcAft>
            </a:pPr>
            <a:r>
              <a:rPr lang="el-GR" sz="2200" dirty="0">
                <a:solidFill>
                  <a:schemeClr val="tx1"/>
                </a:solidFill>
              </a:rPr>
              <a:t>διατύπωσε τη διδασκαλία της Εκκλησίας έναντι των αιρέσεων</a:t>
            </a:r>
            <a:endParaRPr sz="22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872" y="2270014"/>
            <a:ext cx="5934075" cy="267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025542" y="2933394"/>
            <a:ext cx="475488" cy="20482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0213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9"/>
          <p:cNvSpPr txBox="1">
            <a:spLocks noGrp="1"/>
          </p:cNvSpPr>
          <p:nvPr>
            <p:ph type="body" idx="1"/>
          </p:nvPr>
        </p:nvSpPr>
        <p:spPr>
          <a:xfrm>
            <a:off x="266939" y="250862"/>
            <a:ext cx="8520600" cy="4429841"/>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lang="el-GR" sz="2000" dirty="0" smtClean="0"/>
          </a:p>
          <a:p>
            <a:pPr marL="0" lvl="0" indent="0" algn="l" rtl="0">
              <a:spcBef>
                <a:spcPts val="0"/>
              </a:spcBef>
              <a:spcAft>
                <a:spcPts val="1200"/>
              </a:spcAft>
              <a:buNone/>
            </a:pPr>
            <a:endParaRPr lang="el-GR" sz="2000" dirty="0"/>
          </a:p>
          <a:p>
            <a:pPr marL="0" lvl="0" indent="0" algn="l" rtl="0">
              <a:spcBef>
                <a:spcPts val="0"/>
              </a:spcBef>
              <a:spcAft>
                <a:spcPts val="1200"/>
              </a:spcAft>
              <a:buNone/>
            </a:pPr>
            <a:endParaRPr lang="el-GR" sz="2000" dirty="0" smtClean="0"/>
          </a:p>
          <a:p>
            <a:pPr marL="0" lvl="0" indent="0" algn="l" rtl="0">
              <a:spcBef>
                <a:spcPts val="0"/>
              </a:spcBef>
              <a:spcAft>
                <a:spcPts val="1200"/>
              </a:spcAft>
              <a:buNone/>
            </a:pPr>
            <a:endParaRPr lang="el-GR" sz="2000" dirty="0"/>
          </a:p>
          <a:p>
            <a:pPr marL="0" lvl="0" indent="0" algn="l" rtl="0">
              <a:spcBef>
                <a:spcPts val="0"/>
              </a:spcBef>
              <a:spcAft>
                <a:spcPts val="1200"/>
              </a:spcAft>
              <a:buNone/>
            </a:pPr>
            <a:endParaRPr lang="el-GR" sz="2000" dirty="0" smtClean="0"/>
          </a:p>
          <a:p>
            <a:pPr marL="0" lvl="0" indent="0" algn="l" rtl="0">
              <a:spcBef>
                <a:spcPts val="0"/>
              </a:spcBef>
              <a:spcAft>
                <a:spcPts val="1200"/>
              </a:spcAft>
              <a:buNone/>
            </a:pPr>
            <a:endParaRPr lang="el-GR" sz="800" dirty="0" smtClean="0"/>
          </a:p>
          <a:p>
            <a:pPr marL="0" lvl="0" indent="0" algn="l" rtl="0">
              <a:spcBef>
                <a:spcPts val="0"/>
              </a:spcBef>
              <a:spcAft>
                <a:spcPts val="1200"/>
              </a:spcAft>
              <a:buNone/>
            </a:pPr>
            <a:r>
              <a:rPr lang="el-GR" sz="2000" dirty="0" smtClean="0"/>
              <a:t>         </a:t>
            </a:r>
            <a:r>
              <a:rPr lang="el-GR" sz="1600" dirty="0" smtClean="0"/>
              <a:t>νίκη επί του Μαξεντίου	 </a:t>
            </a:r>
            <a:r>
              <a:rPr lang="el-GR" sz="1600" dirty="0"/>
              <a:t> </a:t>
            </a:r>
            <a:r>
              <a:rPr lang="el-GR" sz="1600" dirty="0" smtClean="0"/>
              <a:t> Διάταγμα Μεδιολάνων         Α΄ Οικουμενική Σύνοδος</a:t>
            </a:r>
          </a:p>
          <a:p>
            <a:pPr marL="0" lvl="0" indent="0" algn="l" rtl="0">
              <a:spcBef>
                <a:spcPts val="0"/>
              </a:spcBef>
              <a:spcAft>
                <a:spcPts val="1200"/>
              </a:spcAft>
              <a:buNone/>
            </a:pPr>
            <a:r>
              <a:rPr lang="el-GR" sz="1600" dirty="0" smtClean="0"/>
              <a:t>                Χριστόγραμμα	  			          Νίκαια</a:t>
            </a:r>
            <a:endParaRPr lang="el-GR" sz="1600" dirty="0"/>
          </a:p>
        </p:txBody>
      </p:sp>
      <p:graphicFrame>
        <p:nvGraphicFramePr>
          <p:cNvPr id="2" name="Diagram 1"/>
          <p:cNvGraphicFramePr/>
          <p:nvPr>
            <p:extLst>
              <p:ext uri="{D42A27DB-BD31-4B8C-83A1-F6EECF244321}">
                <p14:modId xmlns:p14="http://schemas.microsoft.com/office/powerpoint/2010/main" val="2343364625"/>
              </p:ext>
            </p:extLst>
          </p:nvPr>
        </p:nvGraphicFramePr>
        <p:xfrm>
          <a:off x="1281012" y="41186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51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311700" y="328613"/>
            <a:ext cx="8520600" cy="4542362"/>
          </a:xfrm>
          <a:prstGeom prst="rect">
            <a:avLst/>
          </a:prstGeom>
        </p:spPr>
        <p:txBody>
          <a:bodyPr spcFirstLastPara="1" wrap="square" lIns="91425" tIns="91425" rIns="91425" bIns="91425" anchor="t" anchorCtr="0">
            <a:normAutofit fontScale="92500" lnSpcReduction="20000"/>
          </a:bodyPr>
          <a:lstStyle/>
          <a:p>
            <a:pPr marL="0" lvl="0" indent="0">
              <a:spcAft>
                <a:spcPts val="1200"/>
              </a:spcAft>
              <a:buNone/>
            </a:pPr>
            <a:r>
              <a:rPr lang="el-GR" sz="2411" dirty="0" smtClean="0">
                <a:solidFill>
                  <a:schemeClr val="tx1"/>
                </a:solidFill>
              </a:rPr>
              <a:t>Α. Να χαρακτηρίσεις τις παρακάτω προτάσεις ως σωστές (Σ) ή λάθος (Λ)</a:t>
            </a:r>
            <a:r>
              <a:rPr lang="el-GR" sz="2411" dirty="0">
                <a:solidFill>
                  <a:schemeClr val="tx1"/>
                </a:solidFill>
              </a:rPr>
              <a:t>	</a:t>
            </a:r>
            <a:endParaRPr lang="el-GR" sz="2411" dirty="0" smtClean="0">
              <a:solidFill>
                <a:schemeClr val="tx1"/>
              </a:solidFill>
            </a:endParaRPr>
          </a:p>
          <a:p>
            <a:pPr marL="0" lvl="0" indent="0">
              <a:spcAft>
                <a:spcPts val="1200"/>
              </a:spcAft>
              <a:buNone/>
            </a:pPr>
            <a:r>
              <a:rPr lang="el-GR" sz="2411" dirty="0" smtClean="0">
                <a:solidFill>
                  <a:schemeClr val="tx1"/>
                </a:solidFill>
              </a:rPr>
              <a:t>1. Ο Κωνσταντίνος μετέφερε </a:t>
            </a:r>
            <a:r>
              <a:rPr lang="el-GR" sz="2411" dirty="0">
                <a:solidFill>
                  <a:schemeClr val="tx1"/>
                </a:solidFill>
              </a:rPr>
              <a:t>το </a:t>
            </a:r>
            <a:r>
              <a:rPr lang="el-GR" sz="2411" dirty="0" err="1">
                <a:solidFill>
                  <a:schemeClr val="tx1"/>
                </a:solidFill>
              </a:rPr>
              <a:t>Χριστόγραμμα</a:t>
            </a:r>
            <a:r>
              <a:rPr lang="el-GR" sz="2411" dirty="0">
                <a:solidFill>
                  <a:schemeClr val="tx1"/>
                </a:solidFill>
              </a:rPr>
              <a:t> </a:t>
            </a:r>
            <a:r>
              <a:rPr lang="el-GR" sz="2411" dirty="0" smtClean="0">
                <a:solidFill>
                  <a:schemeClr val="tx1"/>
                </a:solidFill>
              </a:rPr>
              <a:t>στα </a:t>
            </a:r>
            <a:r>
              <a:rPr lang="el-GR" sz="2411" dirty="0">
                <a:solidFill>
                  <a:schemeClr val="tx1"/>
                </a:solidFill>
              </a:rPr>
              <a:t>νομίσματά του.</a:t>
            </a:r>
          </a:p>
          <a:p>
            <a:pPr marL="0" lvl="0" indent="0">
              <a:spcAft>
                <a:spcPts val="1200"/>
              </a:spcAft>
              <a:buNone/>
            </a:pPr>
            <a:r>
              <a:rPr lang="el-GR" sz="2411" dirty="0" smtClean="0">
                <a:solidFill>
                  <a:schemeClr val="tx1"/>
                </a:solidFill>
              </a:rPr>
              <a:t>2. </a:t>
            </a:r>
            <a:r>
              <a:rPr lang="el-GR" sz="2411" dirty="0">
                <a:solidFill>
                  <a:schemeClr val="tx1"/>
                </a:solidFill>
              </a:rPr>
              <a:t>Ο Κωνσταντίνος </a:t>
            </a:r>
            <a:r>
              <a:rPr lang="el-GR" sz="2411" dirty="0" smtClean="0">
                <a:solidFill>
                  <a:schemeClr val="tx1"/>
                </a:solidFill>
              </a:rPr>
              <a:t>υπέγραψε </a:t>
            </a:r>
            <a:r>
              <a:rPr lang="el-GR" sz="2411" dirty="0">
                <a:solidFill>
                  <a:schemeClr val="tx1"/>
                </a:solidFill>
              </a:rPr>
              <a:t>μαζί με τον Μαξέντιο το διάταγμα των Μεδιολάνων.</a:t>
            </a:r>
          </a:p>
          <a:p>
            <a:pPr marL="0" lvl="0" indent="0">
              <a:spcAft>
                <a:spcPts val="1200"/>
              </a:spcAft>
              <a:buNone/>
            </a:pPr>
            <a:r>
              <a:rPr lang="el-GR" sz="2411" dirty="0" smtClean="0">
                <a:solidFill>
                  <a:schemeClr val="tx1"/>
                </a:solidFill>
              </a:rPr>
              <a:t>3. Ο Κωνσταντίνος συγκάλεσε </a:t>
            </a:r>
            <a:r>
              <a:rPr lang="el-GR" sz="2411" dirty="0">
                <a:solidFill>
                  <a:schemeClr val="tx1"/>
                </a:solidFill>
              </a:rPr>
              <a:t>την Α΄ Οικουμενική Σύνοδο </a:t>
            </a:r>
            <a:r>
              <a:rPr lang="el-GR" sz="2411" dirty="0" smtClean="0">
                <a:solidFill>
                  <a:schemeClr val="tx1"/>
                </a:solidFill>
              </a:rPr>
              <a:t>στην Νίκαια της Βιθυνίας το 335.</a:t>
            </a:r>
            <a:endParaRPr lang="el-GR" sz="2411" dirty="0">
              <a:solidFill>
                <a:schemeClr val="tx1"/>
              </a:solidFill>
            </a:endParaRPr>
          </a:p>
          <a:p>
            <a:pPr marL="0" lvl="0" indent="0" algn="l" rtl="0">
              <a:spcBef>
                <a:spcPts val="0"/>
              </a:spcBef>
              <a:spcAft>
                <a:spcPts val="1200"/>
              </a:spcAft>
              <a:buNone/>
            </a:pPr>
            <a:endParaRPr lang="el-GR" sz="2100" dirty="0" smtClean="0">
              <a:solidFill>
                <a:schemeClr val="tx1"/>
              </a:solidFill>
            </a:endParaRPr>
          </a:p>
          <a:p>
            <a:pPr marL="0" lvl="0" indent="0" algn="l" rtl="0">
              <a:spcBef>
                <a:spcPts val="0"/>
              </a:spcBef>
              <a:spcAft>
                <a:spcPts val="1200"/>
              </a:spcAft>
              <a:buNone/>
            </a:pPr>
            <a:r>
              <a:rPr lang="el-GR" sz="2411" i="1" dirty="0" smtClean="0">
                <a:solidFill>
                  <a:schemeClr val="tx1"/>
                </a:solidFill>
              </a:rPr>
              <a:t>Να </a:t>
            </a:r>
            <a:r>
              <a:rPr lang="el-GR" sz="2411" i="1" dirty="0" smtClean="0">
                <a:solidFill>
                  <a:schemeClr val="tx1"/>
                </a:solidFill>
              </a:rPr>
              <a:t>αναπτύξεις ένα μέτρο με το οποίο ο Κωνσταντίνος Α΄ ευνόησε τους Χριστιανούς.</a:t>
            </a:r>
            <a:endParaRPr sz="2411" i="1" dirty="0">
              <a:solidFill>
                <a:schemeClr val="tx1"/>
              </a:solidFill>
            </a:endParaRPr>
          </a:p>
        </p:txBody>
      </p:sp>
    </p:spTree>
    <p:extLst>
      <p:ext uri="{BB962C8B-B14F-4D97-AF65-F5344CB8AC3E}">
        <p14:creationId xmlns:p14="http://schemas.microsoft.com/office/powerpoint/2010/main" val="240213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311700" y="569102"/>
            <a:ext cx="8520600" cy="4444112"/>
          </a:xfrm>
          <a:prstGeom prst="rect">
            <a:avLst/>
          </a:prstGeom>
        </p:spPr>
        <p:txBody>
          <a:bodyPr spcFirstLastPara="1" wrap="square" lIns="91425" tIns="91425" rIns="91425" bIns="91425" anchor="t" anchorCtr="0">
            <a:normAutofit fontScale="77500" lnSpcReduction="20000"/>
          </a:bodyPr>
          <a:lstStyle/>
          <a:p>
            <a:pPr marL="0" lvl="0" indent="0" algn="ctr">
              <a:spcAft>
                <a:spcPts val="1200"/>
              </a:spcAft>
              <a:buNone/>
            </a:pPr>
            <a:r>
              <a:rPr lang="el-GR" sz="2411" b="1" dirty="0">
                <a:solidFill>
                  <a:schemeClr val="tx1"/>
                </a:solidFill>
              </a:rPr>
              <a:t>Το διάταγμα των Μεδιολάνων</a:t>
            </a:r>
          </a:p>
          <a:p>
            <a:pPr marL="0" lvl="0" indent="0" algn="just">
              <a:spcAft>
                <a:spcPts val="1200"/>
              </a:spcAft>
              <a:buNone/>
            </a:pPr>
            <a:r>
              <a:rPr lang="el-GR" sz="2411" dirty="0" smtClean="0">
                <a:solidFill>
                  <a:schemeClr val="tx1"/>
                </a:solidFill>
              </a:rPr>
              <a:t>Εγώ</a:t>
            </a:r>
            <a:r>
              <a:rPr lang="el-GR" sz="2411" dirty="0">
                <a:solidFill>
                  <a:schemeClr val="tx1"/>
                </a:solidFill>
              </a:rPr>
              <a:t>, ο Αύγουστος Κωνσταντίνος και εγώ, ο Αύγουστος Λικίνιος όταν ευτυχήσαμε να συναντηθούμε στο Μεδιόλανο και να συζητήσουμε όλα τα θέματα που αφορούν το κοινό συμφέρον, αποφασίσαμε ότι... έπρεπε πρώτα απ' όλα να τακτοποιήσουμε όσα έχουν σχέση με την ευλάβεια και το σεβασμό προς το θείο, δηλαδή να δώσουμε και στους χριστιανούς και σ' όλους τους άλλους την ελευθερία να επιλέγουν τη θρησκεία που θέλουν, ώστε </a:t>
            </a:r>
            <a:r>
              <a:rPr lang="el-GR" sz="2411" dirty="0" err="1" smtClean="0">
                <a:solidFill>
                  <a:schemeClr val="tx1"/>
                </a:solidFill>
              </a:rPr>
              <a:t>οποια-δήποτε</a:t>
            </a:r>
            <a:r>
              <a:rPr lang="el-GR" sz="2411" dirty="0" smtClean="0">
                <a:solidFill>
                  <a:schemeClr val="tx1"/>
                </a:solidFill>
              </a:rPr>
              <a:t> </a:t>
            </a:r>
            <a:r>
              <a:rPr lang="el-GR" sz="2411" dirty="0">
                <a:solidFill>
                  <a:schemeClr val="tx1"/>
                </a:solidFill>
              </a:rPr>
              <a:t>θεότητα και οποιαδήποτε ουράνια δύναμη υπάρχει να είναι ευνοϊκή προς εμάς και σε όλους </a:t>
            </a:r>
            <a:r>
              <a:rPr lang="el-GR" sz="2411" dirty="0" smtClean="0">
                <a:solidFill>
                  <a:schemeClr val="tx1"/>
                </a:solidFill>
              </a:rPr>
              <a:t>όσοι </a:t>
            </a:r>
            <a:r>
              <a:rPr lang="el-GR" sz="2411" dirty="0">
                <a:solidFill>
                  <a:schemeClr val="tx1"/>
                </a:solidFill>
              </a:rPr>
              <a:t>είναι κάτω από την εξουσία μας.</a:t>
            </a:r>
          </a:p>
          <a:p>
            <a:pPr marL="0" lvl="0" indent="0" algn="r">
              <a:lnSpc>
                <a:spcPct val="120000"/>
              </a:lnSpc>
              <a:spcAft>
                <a:spcPts val="1200"/>
              </a:spcAft>
              <a:buNone/>
            </a:pPr>
            <a:r>
              <a:rPr lang="el-GR" sz="1900" dirty="0" smtClean="0">
                <a:solidFill>
                  <a:schemeClr val="tx1"/>
                </a:solidFill>
              </a:rPr>
              <a:t>Ευσέβιος</a:t>
            </a:r>
            <a:r>
              <a:rPr lang="el-GR" sz="1900" dirty="0">
                <a:solidFill>
                  <a:schemeClr val="tx1"/>
                </a:solidFill>
              </a:rPr>
              <a:t>, Εκκλησιαστική ιστορία, </a:t>
            </a:r>
            <a:endParaRPr lang="el-GR" sz="1900" dirty="0" smtClean="0">
              <a:solidFill>
                <a:schemeClr val="tx1"/>
              </a:solidFill>
            </a:endParaRPr>
          </a:p>
          <a:p>
            <a:pPr marL="0" lvl="0" indent="0" algn="r">
              <a:lnSpc>
                <a:spcPct val="120000"/>
              </a:lnSpc>
              <a:spcAft>
                <a:spcPts val="1200"/>
              </a:spcAft>
              <a:buNone/>
            </a:pPr>
            <a:r>
              <a:rPr lang="el-GR" sz="1900" dirty="0" smtClean="0">
                <a:solidFill>
                  <a:schemeClr val="tx1"/>
                </a:solidFill>
              </a:rPr>
              <a:t>4</a:t>
            </a:r>
            <a:r>
              <a:rPr lang="el-GR" sz="1900" baseline="30000" dirty="0" smtClean="0">
                <a:solidFill>
                  <a:schemeClr val="tx1"/>
                </a:solidFill>
              </a:rPr>
              <a:t>ος</a:t>
            </a:r>
            <a:r>
              <a:rPr lang="el-GR" sz="1900" dirty="0" smtClean="0">
                <a:solidFill>
                  <a:schemeClr val="tx1"/>
                </a:solidFill>
              </a:rPr>
              <a:t> αι. μ.Χ., Χ</a:t>
            </a:r>
            <a:r>
              <a:rPr lang="el-GR" sz="1900" dirty="0">
                <a:solidFill>
                  <a:schemeClr val="tx1"/>
                </a:solidFill>
              </a:rPr>
              <a:t>, V, </a:t>
            </a:r>
            <a:r>
              <a:rPr lang="el-GR" sz="1900" dirty="0" smtClean="0">
                <a:solidFill>
                  <a:schemeClr val="tx1"/>
                </a:solidFill>
              </a:rPr>
              <a:t>4-5</a:t>
            </a:r>
          </a:p>
          <a:p>
            <a:pPr marL="0" lvl="0" indent="0">
              <a:lnSpc>
                <a:spcPct val="120000"/>
              </a:lnSpc>
              <a:spcAft>
                <a:spcPts val="1200"/>
              </a:spcAft>
              <a:buNone/>
            </a:pPr>
            <a:r>
              <a:rPr lang="el-GR" sz="1900" dirty="0" smtClean="0">
                <a:solidFill>
                  <a:srgbClr val="FF0000"/>
                </a:solidFill>
              </a:rPr>
              <a:t>Τι προέβλεπε το διάταγμα των Μεδιολάνων; </a:t>
            </a:r>
            <a:endParaRPr sz="1900" dirty="0">
              <a:solidFill>
                <a:srgbClr val="FF0000"/>
              </a:solidFill>
            </a:endParaRPr>
          </a:p>
        </p:txBody>
      </p:sp>
    </p:spTree>
    <p:extLst>
      <p:ext uri="{BB962C8B-B14F-4D97-AF65-F5344CB8AC3E}">
        <p14:creationId xmlns:p14="http://schemas.microsoft.com/office/powerpoint/2010/main" val="24021314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TotalTime>
  <Words>307</Words>
  <Application>Microsoft Office PowerPoint</Application>
  <PresentationFormat>On-screen Show (16:9)</PresentationFormat>
  <Paragraphs>45</Paragraphs>
  <Slides>11</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PowerPoint Presentation</vt:lpstr>
      <vt:lpstr>PowerPoint Presentation</vt:lpstr>
      <vt:lpstr>Θρησκευτική πολιτική </vt:lpstr>
      <vt:lpstr>Χριστόγραμμα</vt:lpstr>
      <vt:lpstr>Διάταγμα Μεδιολάνων (313 μ.Χ.)</vt:lpstr>
      <vt:lpstr>Α΄ Οικουμενική Σύνοδος Νίκαιας (325 μ.Χ.)</vt:lpstr>
      <vt:lpstr>PowerPoint Presentation</vt:lpstr>
      <vt:lpstr>PowerPoint Presentation</vt:lpstr>
      <vt:lpstr>PowerPoint Presentation</vt:lpstr>
      <vt:lpstr>Ανακεφαλαίωση</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yannis</cp:lastModifiedBy>
  <cp:revision>40</cp:revision>
  <dcterms:modified xsi:type="dcterms:W3CDTF">2025-09-24T16:48:42Z</dcterms:modified>
</cp:coreProperties>
</file>