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5"/>
  </p:notesMasterIdLst>
  <p:sldIdLst>
    <p:sldId id="271" r:id="rId2"/>
    <p:sldId id="280" r:id="rId3"/>
    <p:sldId id="272" r:id="rId4"/>
    <p:sldId id="279" r:id="rId5"/>
    <p:sldId id="257" r:id="rId6"/>
    <p:sldId id="258" r:id="rId7"/>
    <p:sldId id="259" r:id="rId8"/>
    <p:sldId id="260" r:id="rId9"/>
    <p:sldId id="262" r:id="rId10"/>
    <p:sldId id="274" r:id="rId11"/>
    <p:sldId id="275" r:id="rId12"/>
    <p:sldId id="281" r:id="rId13"/>
    <p:sldId id="278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25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E6A5A9-7C2B-4AEE-940C-3953B0E85E85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9A735456-892C-4FC7-91B6-63EBB638D37F}">
      <dgm:prSet phldrT="[Text]"/>
      <dgm:spPr/>
      <dgm:t>
        <a:bodyPr/>
        <a:lstStyle/>
        <a:p>
          <a:r>
            <a:rPr lang="en-GB" dirty="0" smtClean="0"/>
            <a:t>324 </a:t>
          </a:r>
          <a:r>
            <a:rPr lang="el-GR" dirty="0" smtClean="0"/>
            <a:t>μ.Χ.</a:t>
          </a:r>
          <a:endParaRPr lang="el-GR" dirty="0"/>
        </a:p>
      </dgm:t>
    </dgm:pt>
    <dgm:pt modelId="{3DFFFEE2-9711-473A-8C0C-5B9E5F182433}" type="parTrans" cxnId="{A8AE6694-4F48-4FE9-8A17-081F794B1C53}">
      <dgm:prSet/>
      <dgm:spPr/>
      <dgm:t>
        <a:bodyPr/>
        <a:lstStyle/>
        <a:p>
          <a:endParaRPr lang="el-GR"/>
        </a:p>
      </dgm:t>
    </dgm:pt>
    <dgm:pt modelId="{BC5F7F5F-8586-4DA2-96D3-BD0B3687D391}" type="sibTrans" cxnId="{A8AE6694-4F48-4FE9-8A17-081F794B1C53}">
      <dgm:prSet/>
      <dgm:spPr/>
      <dgm:t>
        <a:bodyPr/>
        <a:lstStyle/>
        <a:p>
          <a:endParaRPr lang="el-GR"/>
        </a:p>
      </dgm:t>
    </dgm:pt>
    <dgm:pt modelId="{1EA0019F-AF29-4FEA-84E2-71DC42A00208}">
      <dgm:prSet phldrT="[Text]"/>
      <dgm:spPr/>
      <dgm:t>
        <a:bodyPr/>
        <a:lstStyle/>
        <a:p>
          <a:r>
            <a:rPr lang="el-GR" dirty="0" smtClean="0"/>
            <a:t>330 μ.Χ.</a:t>
          </a:r>
          <a:endParaRPr lang="el-GR" dirty="0"/>
        </a:p>
      </dgm:t>
    </dgm:pt>
    <dgm:pt modelId="{DD04D3DE-2DF9-4ECA-91A5-B9575B1016B0}" type="parTrans" cxnId="{A5EFB2CC-D39C-463E-A6DB-917916EF6F23}">
      <dgm:prSet/>
      <dgm:spPr/>
      <dgm:t>
        <a:bodyPr/>
        <a:lstStyle/>
        <a:p>
          <a:endParaRPr lang="el-GR"/>
        </a:p>
      </dgm:t>
    </dgm:pt>
    <dgm:pt modelId="{00F697F0-AB68-4A31-98C2-008F242D00F5}" type="sibTrans" cxnId="{A5EFB2CC-D39C-463E-A6DB-917916EF6F23}">
      <dgm:prSet/>
      <dgm:spPr/>
      <dgm:t>
        <a:bodyPr/>
        <a:lstStyle/>
        <a:p>
          <a:endParaRPr lang="el-GR"/>
        </a:p>
      </dgm:t>
    </dgm:pt>
    <dgm:pt modelId="{5F8F78A7-720F-4B92-874C-3A9DEF80DBF8}">
      <dgm:prSet phldrT="[Text]"/>
      <dgm:spPr/>
      <dgm:t>
        <a:bodyPr/>
        <a:lstStyle/>
        <a:p>
          <a:r>
            <a:rPr lang="el-GR" dirty="0" smtClean="0"/>
            <a:t>337 μ.Χ.</a:t>
          </a:r>
          <a:endParaRPr lang="el-GR" dirty="0"/>
        </a:p>
      </dgm:t>
    </dgm:pt>
    <dgm:pt modelId="{697004FD-5E56-4305-B9C4-84D3A46E3889}" type="parTrans" cxnId="{DC5897CB-3905-46A8-BFA4-E0273E13FADF}">
      <dgm:prSet/>
      <dgm:spPr/>
      <dgm:t>
        <a:bodyPr/>
        <a:lstStyle/>
        <a:p>
          <a:endParaRPr lang="el-GR"/>
        </a:p>
      </dgm:t>
    </dgm:pt>
    <dgm:pt modelId="{098BB979-CB4B-4E86-A918-D8CC2A8E7501}" type="sibTrans" cxnId="{DC5897CB-3905-46A8-BFA4-E0273E13FADF}">
      <dgm:prSet/>
      <dgm:spPr/>
      <dgm:t>
        <a:bodyPr/>
        <a:lstStyle/>
        <a:p>
          <a:endParaRPr lang="el-GR"/>
        </a:p>
      </dgm:t>
    </dgm:pt>
    <dgm:pt modelId="{37415043-586D-4712-8331-D49892ED96D6}" type="pres">
      <dgm:prSet presAssocID="{F9E6A5A9-7C2B-4AEE-940C-3953B0E85E85}" presName="Name0" presStyleCnt="0">
        <dgm:presLayoutVars>
          <dgm:dir/>
          <dgm:resizeHandles val="exact"/>
        </dgm:presLayoutVars>
      </dgm:prSet>
      <dgm:spPr/>
    </dgm:pt>
    <dgm:pt modelId="{9FFA4FBF-0A74-4A74-916B-3E28C0FCEFEF}" type="pres">
      <dgm:prSet presAssocID="{9A735456-892C-4FC7-91B6-63EBB638D37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B079B9F-889B-43EC-B3EA-E1A5E563397E}" type="pres">
      <dgm:prSet presAssocID="{BC5F7F5F-8586-4DA2-96D3-BD0B3687D391}" presName="sibTrans" presStyleLbl="sibTrans2D1" presStyleIdx="0" presStyleCnt="2"/>
      <dgm:spPr/>
      <dgm:t>
        <a:bodyPr/>
        <a:lstStyle/>
        <a:p>
          <a:endParaRPr lang="el-GR"/>
        </a:p>
      </dgm:t>
    </dgm:pt>
    <dgm:pt modelId="{7705A153-BEEF-4DAD-9B9B-D54600FAF641}" type="pres">
      <dgm:prSet presAssocID="{BC5F7F5F-8586-4DA2-96D3-BD0B3687D391}" presName="connectorText" presStyleLbl="sibTrans2D1" presStyleIdx="0" presStyleCnt="2"/>
      <dgm:spPr/>
      <dgm:t>
        <a:bodyPr/>
        <a:lstStyle/>
        <a:p>
          <a:endParaRPr lang="el-GR"/>
        </a:p>
      </dgm:t>
    </dgm:pt>
    <dgm:pt modelId="{8A811CDB-ABBD-404A-90D6-1115CD675ADC}" type="pres">
      <dgm:prSet presAssocID="{1EA0019F-AF29-4FEA-84E2-71DC42A0020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E31A306-B808-4B58-83C6-B7631255B8E3}" type="pres">
      <dgm:prSet presAssocID="{00F697F0-AB68-4A31-98C2-008F242D00F5}" presName="sibTrans" presStyleLbl="sibTrans2D1" presStyleIdx="1" presStyleCnt="2"/>
      <dgm:spPr/>
      <dgm:t>
        <a:bodyPr/>
        <a:lstStyle/>
        <a:p>
          <a:endParaRPr lang="el-GR"/>
        </a:p>
      </dgm:t>
    </dgm:pt>
    <dgm:pt modelId="{537923E6-DF19-4742-A91C-000744DF763B}" type="pres">
      <dgm:prSet presAssocID="{00F697F0-AB68-4A31-98C2-008F242D00F5}" presName="connectorText" presStyleLbl="sibTrans2D1" presStyleIdx="1" presStyleCnt="2"/>
      <dgm:spPr/>
      <dgm:t>
        <a:bodyPr/>
        <a:lstStyle/>
        <a:p>
          <a:endParaRPr lang="el-GR"/>
        </a:p>
      </dgm:t>
    </dgm:pt>
    <dgm:pt modelId="{803E5984-A92D-424D-B703-FB1A95F26C41}" type="pres">
      <dgm:prSet presAssocID="{5F8F78A7-720F-4B92-874C-3A9DEF80DBF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70115E28-A561-4924-B806-E7ACEB6E6055}" type="presOf" srcId="{BC5F7F5F-8586-4DA2-96D3-BD0B3687D391}" destId="{FB079B9F-889B-43EC-B3EA-E1A5E563397E}" srcOrd="0" destOrd="0" presId="urn:microsoft.com/office/officeart/2005/8/layout/process1"/>
    <dgm:cxn modelId="{A5EFB2CC-D39C-463E-A6DB-917916EF6F23}" srcId="{F9E6A5A9-7C2B-4AEE-940C-3953B0E85E85}" destId="{1EA0019F-AF29-4FEA-84E2-71DC42A00208}" srcOrd="1" destOrd="0" parTransId="{DD04D3DE-2DF9-4ECA-91A5-B9575B1016B0}" sibTransId="{00F697F0-AB68-4A31-98C2-008F242D00F5}"/>
    <dgm:cxn modelId="{C1BE5D0B-375D-43A5-A87E-3D0087BB867E}" type="presOf" srcId="{F9E6A5A9-7C2B-4AEE-940C-3953B0E85E85}" destId="{37415043-586D-4712-8331-D49892ED96D6}" srcOrd="0" destOrd="0" presId="urn:microsoft.com/office/officeart/2005/8/layout/process1"/>
    <dgm:cxn modelId="{5C4A91AF-AA6B-49BD-9092-27D9A5993003}" type="presOf" srcId="{BC5F7F5F-8586-4DA2-96D3-BD0B3687D391}" destId="{7705A153-BEEF-4DAD-9B9B-D54600FAF641}" srcOrd="1" destOrd="0" presId="urn:microsoft.com/office/officeart/2005/8/layout/process1"/>
    <dgm:cxn modelId="{A2FD5934-5E4C-4040-92FC-55D7ED522E25}" type="presOf" srcId="{9A735456-892C-4FC7-91B6-63EBB638D37F}" destId="{9FFA4FBF-0A74-4A74-916B-3E28C0FCEFEF}" srcOrd="0" destOrd="0" presId="urn:microsoft.com/office/officeart/2005/8/layout/process1"/>
    <dgm:cxn modelId="{861BAF6D-CFDC-4C29-8CA9-EEDCABBAC8B6}" type="presOf" srcId="{00F697F0-AB68-4A31-98C2-008F242D00F5}" destId="{537923E6-DF19-4742-A91C-000744DF763B}" srcOrd="1" destOrd="0" presId="urn:microsoft.com/office/officeart/2005/8/layout/process1"/>
    <dgm:cxn modelId="{A8AE6694-4F48-4FE9-8A17-081F794B1C53}" srcId="{F9E6A5A9-7C2B-4AEE-940C-3953B0E85E85}" destId="{9A735456-892C-4FC7-91B6-63EBB638D37F}" srcOrd="0" destOrd="0" parTransId="{3DFFFEE2-9711-473A-8C0C-5B9E5F182433}" sibTransId="{BC5F7F5F-8586-4DA2-96D3-BD0B3687D391}"/>
    <dgm:cxn modelId="{F819C778-A72A-41B0-9256-E062AEFBC790}" type="presOf" srcId="{5F8F78A7-720F-4B92-874C-3A9DEF80DBF8}" destId="{803E5984-A92D-424D-B703-FB1A95F26C41}" srcOrd="0" destOrd="0" presId="urn:microsoft.com/office/officeart/2005/8/layout/process1"/>
    <dgm:cxn modelId="{DC5897CB-3905-46A8-BFA4-E0273E13FADF}" srcId="{F9E6A5A9-7C2B-4AEE-940C-3953B0E85E85}" destId="{5F8F78A7-720F-4B92-874C-3A9DEF80DBF8}" srcOrd="2" destOrd="0" parTransId="{697004FD-5E56-4305-B9C4-84D3A46E3889}" sibTransId="{098BB979-CB4B-4E86-A918-D8CC2A8E7501}"/>
    <dgm:cxn modelId="{1DFA8078-95B0-4AD6-855C-D9C348E33E05}" type="presOf" srcId="{1EA0019F-AF29-4FEA-84E2-71DC42A00208}" destId="{8A811CDB-ABBD-404A-90D6-1115CD675ADC}" srcOrd="0" destOrd="0" presId="urn:microsoft.com/office/officeart/2005/8/layout/process1"/>
    <dgm:cxn modelId="{14D6850F-BA5C-41A0-88A7-E7EA002D3E4C}" type="presOf" srcId="{00F697F0-AB68-4A31-98C2-008F242D00F5}" destId="{0E31A306-B808-4B58-83C6-B7631255B8E3}" srcOrd="0" destOrd="0" presId="urn:microsoft.com/office/officeart/2005/8/layout/process1"/>
    <dgm:cxn modelId="{BA7CCA0B-24CE-4AE1-89A7-C5A8DBE8CF2F}" type="presParOf" srcId="{37415043-586D-4712-8331-D49892ED96D6}" destId="{9FFA4FBF-0A74-4A74-916B-3E28C0FCEFEF}" srcOrd="0" destOrd="0" presId="urn:microsoft.com/office/officeart/2005/8/layout/process1"/>
    <dgm:cxn modelId="{50B096CD-44B9-4123-9C15-508C7B88046F}" type="presParOf" srcId="{37415043-586D-4712-8331-D49892ED96D6}" destId="{FB079B9F-889B-43EC-B3EA-E1A5E563397E}" srcOrd="1" destOrd="0" presId="urn:microsoft.com/office/officeart/2005/8/layout/process1"/>
    <dgm:cxn modelId="{8A8B5999-4A0E-4978-8628-A987ABB7EFFF}" type="presParOf" srcId="{FB079B9F-889B-43EC-B3EA-E1A5E563397E}" destId="{7705A153-BEEF-4DAD-9B9B-D54600FAF641}" srcOrd="0" destOrd="0" presId="urn:microsoft.com/office/officeart/2005/8/layout/process1"/>
    <dgm:cxn modelId="{E69D858D-5050-4049-9CB7-28DB92DBEA11}" type="presParOf" srcId="{37415043-586D-4712-8331-D49892ED96D6}" destId="{8A811CDB-ABBD-404A-90D6-1115CD675ADC}" srcOrd="2" destOrd="0" presId="urn:microsoft.com/office/officeart/2005/8/layout/process1"/>
    <dgm:cxn modelId="{966A1A74-318E-484B-ADD2-9A776D384D80}" type="presParOf" srcId="{37415043-586D-4712-8331-D49892ED96D6}" destId="{0E31A306-B808-4B58-83C6-B7631255B8E3}" srcOrd="3" destOrd="0" presId="urn:microsoft.com/office/officeart/2005/8/layout/process1"/>
    <dgm:cxn modelId="{E798E7DF-6F38-46CE-A366-B08B9CD6C991}" type="presParOf" srcId="{0E31A306-B808-4B58-83C6-B7631255B8E3}" destId="{537923E6-DF19-4742-A91C-000744DF763B}" srcOrd="0" destOrd="0" presId="urn:microsoft.com/office/officeart/2005/8/layout/process1"/>
    <dgm:cxn modelId="{CB1A02AB-E309-423D-9883-8C86C2B1A32F}" type="presParOf" srcId="{37415043-586D-4712-8331-D49892ED96D6}" destId="{803E5984-A92D-424D-B703-FB1A95F26C41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990036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52721c28b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52721c28b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1831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52721c28b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52721c28b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6989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52721c28bc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52721c28bc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5054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52721c28bc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52721c28bc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6967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52721c28b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52721c28b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7991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hyperlink" Target="https://www.youtube.com/watch?v=gPQqwUsM71E&amp;t=22s" TargetMode="External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11700" y="594680"/>
            <a:ext cx="8520600" cy="3974195"/>
          </a:xfrm>
        </p:spPr>
        <p:txBody>
          <a:bodyPr/>
          <a:lstStyle/>
          <a:p>
            <a:pPr marL="114300" indent="0">
              <a:buNone/>
            </a:pPr>
            <a:endParaRPr lang="el-GR" dirty="0" smtClean="0"/>
          </a:p>
          <a:p>
            <a:pPr marL="114300" indent="0">
              <a:buNone/>
            </a:pPr>
            <a:endParaRPr lang="el-GR" dirty="0"/>
          </a:p>
          <a:p>
            <a:pPr marL="114300" indent="0">
              <a:buNone/>
            </a:pPr>
            <a:endParaRPr lang="el-GR" dirty="0" smtClean="0"/>
          </a:p>
          <a:p>
            <a:pPr marL="114300" indent="0">
              <a:buNone/>
            </a:pPr>
            <a:endParaRPr lang="el-GR" dirty="0"/>
          </a:p>
          <a:p>
            <a:pPr marL="114300" indent="0" algn="ctr">
              <a:buNone/>
            </a:pPr>
            <a:r>
              <a:rPr lang="el-GR" sz="3600" dirty="0" smtClean="0"/>
              <a:t>Βυζαντινή Ιστορία 330 – 1453 μ.Χ.</a:t>
            </a:r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val="4070262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l-GR" dirty="0" smtClean="0"/>
              <a:t>Ανακεφαλαίωση 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l-GR" sz="2400" dirty="0" smtClean="0"/>
              <a:t>Ποια μέτρα πήρε ο Κωνσταντίνος για να ανορθώσει το ρωμαϊκό κράτος</a:t>
            </a:r>
          </a:p>
          <a:p>
            <a:pPr lvl="0" indent="-381705">
              <a:buSzPts val="2411"/>
            </a:pPr>
            <a:r>
              <a:rPr lang="el-GR" sz="2400" dirty="0"/>
              <a:t>Ίδρυση Κωνσταντινούπολης</a:t>
            </a:r>
          </a:p>
          <a:p>
            <a:pPr lvl="0" indent="-381705">
              <a:buSzPts val="2411"/>
            </a:pPr>
            <a:r>
              <a:rPr lang="el-GR" sz="2400" dirty="0"/>
              <a:t>Αναγνώριση χριστιανικής θρησκείας</a:t>
            </a:r>
          </a:p>
          <a:p>
            <a:pPr lvl="0" indent="-381705">
              <a:buSzPts val="2411"/>
            </a:pPr>
            <a:r>
              <a:rPr lang="el-GR" sz="2400" dirty="0"/>
              <a:t>Διάκριση πολιτικής και στρατιωτικής εξουσίας</a:t>
            </a:r>
          </a:p>
          <a:p>
            <a:pPr lvl="0" indent="-381705">
              <a:buSzPts val="2411"/>
            </a:pPr>
            <a:r>
              <a:rPr lang="el-GR" sz="2400" dirty="0"/>
              <a:t>Κυκλοφορία σταθερού χρυσού νομίσματος</a:t>
            </a:r>
          </a:p>
          <a:p>
            <a:pPr marL="114300" indent="0">
              <a:buNone/>
            </a:pP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2400861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l-GR" dirty="0"/>
              <a:t>Ανακεφαλαίωση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l-GR" sz="2400" dirty="0" smtClean="0"/>
              <a:t>Για ποιους λόγους ίδρυσε την Κωνσταντινούπολη;</a:t>
            </a:r>
          </a:p>
          <a:p>
            <a:pPr lvl="0" indent="-381705">
              <a:buSzPts val="2411"/>
            </a:pPr>
            <a:r>
              <a:rPr lang="el-GR" sz="2400" dirty="0"/>
              <a:t>Ακμαίος πληθυσμός και ακμάζουσα οικονομία</a:t>
            </a:r>
          </a:p>
          <a:p>
            <a:pPr lvl="0" indent="-381705">
              <a:buSzPts val="2411"/>
            </a:pPr>
            <a:r>
              <a:rPr lang="el-GR" sz="2400" dirty="0" smtClean="0"/>
              <a:t>Οι χριστιανοί πολλοί στην Ανατολή</a:t>
            </a:r>
            <a:endParaRPr lang="el-GR" sz="2400" dirty="0"/>
          </a:p>
          <a:p>
            <a:pPr lvl="0" indent="-381705">
              <a:buSzPts val="2411"/>
            </a:pPr>
            <a:r>
              <a:rPr lang="el-GR" sz="2400" dirty="0"/>
              <a:t>Θρησκευτικές συγκρούσεις στην Ανατολή</a:t>
            </a:r>
          </a:p>
          <a:p>
            <a:pPr lvl="0" indent="-381705">
              <a:buSzPts val="2411"/>
            </a:pPr>
            <a:r>
              <a:rPr lang="el-GR" sz="2400" dirty="0" smtClean="0"/>
              <a:t>άμυνα </a:t>
            </a:r>
            <a:r>
              <a:rPr lang="el-GR" sz="2400" dirty="0"/>
              <a:t>εναντίον Περσών και </a:t>
            </a:r>
            <a:r>
              <a:rPr lang="el-GR" sz="2400" dirty="0" smtClean="0"/>
              <a:t>Γότθων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828205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</p:spPr>
        <p:txBody>
          <a:bodyPr>
            <a:normAutofit/>
          </a:bodyPr>
          <a:lstStyle/>
          <a:p>
            <a:pPr algn="ctr"/>
            <a:r>
              <a:rPr lang="el-GR" sz="2400" dirty="0" smtClean="0"/>
              <a:t>επαναληπτικές ερωτήσεις</a:t>
            </a:r>
            <a:endParaRPr lang="en-GB" sz="2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11700" y="789125"/>
            <a:ext cx="4231725" cy="419721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l-GR" dirty="0" smtClean="0">
                <a:solidFill>
                  <a:schemeClr val="tx1"/>
                </a:solidFill>
              </a:rPr>
              <a:t>Να επιλέξετε την σωστή απάντηση:</a:t>
            </a:r>
          </a:p>
          <a:p>
            <a:pPr marL="0" indent="0">
              <a:lnSpc>
                <a:spcPct val="150000"/>
              </a:lnSpc>
              <a:buAutoNum type="arabicPeriod"/>
            </a:pPr>
            <a:r>
              <a:rPr lang="el-GR" dirty="0" smtClean="0">
                <a:solidFill>
                  <a:schemeClr val="tx1"/>
                </a:solidFill>
              </a:rPr>
              <a:t> Ποια </a:t>
            </a:r>
            <a:r>
              <a:rPr lang="el-GR" dirty="0">
                <a:solidFill>
                  <a:schemeClr val="tx1"/>
                </a:solidFill>
              </a:rPr>
              <a:t>ήταν η πρώτη πρωτεύουσα του Ρωμαϊκού </a:t>
            </a:r>
            <a:r>
              <a:rPr lang="el-GR" dirty="0" smtClean="0">
                <a:solidFill>
                  <a:schemeClr val="tx1"/>
                </a:solidFill>
              </a:rPr>
              <a:t>κράτους;</a:t>
            </a:r>
          </a:p>
          <a:p>
            <a:pPr marL="139700" indent="0">
              <a:lnSpc>
                <a:spcPct val="150000"/>
              </a:lnSpc>
              <a:buNone/>
            </a:pPr>
            <a:r>
              <a:rPr lang="el-GR" dirty="0" smtClean="0">
                <a:solidFill>
                  <a:schemeClr val="tx1"/>
                </a:solidFill>
              </a:rPr>
              <a:t>Α. Η </a:t>
            </a:r>
            <a:r>
              <a:rPr lang="el-GR" dirty="0">
                <a:solidFill>
                  <a:schemeClr val="tx1"/>
                </a:solidFill>
              </a:rPr>
              <a:t>Αθήνα</a:t>
            </a:r>
          </a:p>
          <a:p>
            <a:pPr marL="139700" indent="0">
              <a:lnSpc>
                <a:spcPct val="150000"/>
              </a:lnSpc>
              <a:buNone/>
            </a:pPr>
            <a:r>
              <a:rPr lang="el-GR" dirty="0" smtClean="0">
                <a:solidFill>
                  <a:schemeClr val="tx1"/>
                </a:solidFill>
              </a:rPr>
              <a:t>Β. Η </a:t>
            </a:r>
            <a:r>
              <a:rPr lang="el-GR" dirty="0">
                <a:solidFill>
                  <a:schemeClr val="tx1"/>
                </a:solidFill>
              </a:rPr>
              <a:t>Ρώμη</a:t>
            </a:r>
          </a:p>
          <a:p>
            <a:pPr marL="139700" indent="0">
              <a:lnSpc>
                <a:spcPct val="150000"/>
              </a:lnSpc>
              <a:buNone/>
            </a:pPr>
            <a:r>
              <a:rPr lang="el-GR" dirty="0" smtClean="0">
                <a:solidFill>
                  <a:schemeClr val="tx1"/>
                </a:solidFill>
              </a:rPr>
              <a:t>Γ. Η Κωνσταντινούπολη</a:t>
            </a:r>
          </a:p>
          <a:p>
            <a:pPr marL="139700" indent="0">
              <a:buNone/>
            </a:pPr>
            <a:endParaRPr lang="el-GR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l-GR" dirty="0" smtClean="0">
                <a:solidFill>
                  <a:schemeClr val="tx1"/>
                </a:solidFill>
              </a:rPr>
              <a:t>2. Ποια ήταν τα </a:t>
            </a:r>
            <a:r>
              <a:rPr lang="el-GR" dirty="0">
                <a:solidFill>
                  <a:schemeClr val="tx1"/>
                </a:solidFill>
              </a:rPr>
              <a:t>αίτια της παρακμής της </a:t>
            </a:r>
            <a:r>
              <a:rPr lang="el-GR" dirty="0" smtClean="0">
                <a:solidFill>
                  <a:schemeClr val="tx1"/>
                </a:solidFill>
              </a:rPr>
              <a:t>Ρώμης (περισσότερες από μία απαντήσεις είναι σωστές)</a:t>
            </a:r>
            <a:endParaRPr lang="el-GR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l-GR" dirty="0" smtClean="0">
                <a:solidFill>
                  <a:schemeClr val="tx1"/>
                </a:solidFill>
              </a:rPr>
              <a:t>Α. σοβαρά οικονομικά προβλήματα</a:t>
            </a:r>
            <a:endParaRPr lang="el-GR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l-GR" dirty="0" smtClean="0">
                <a:solidFill>
                  <a:schemeClr val="tx1"/>
                </a:solidFill>
              </a:rPr>
              <a:t>Β. οι επιδρομές των Γότθων</a:t>
            </a:r>
            <a:endParaRPr lang="el-GR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l-GR" dirty="0" smtClean="0">
                <a:solidFill>
                  <a:schemeClr val="tx1"/>
                </a:solidFill>
              </a:rPr>
              <a:t>Γ. οι επαναστάσεις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l-GR" dirty="0" smtClean="0">
                <a:solidFill>
                  <a:schemeClr val="tx1"/>
                </a:solidFill>
              </a:rPr>
              <a:t>Δ. ο χριστιανισμός</a:t>
            </a:r>
            <a:endParaRPr lang="el-GR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l-GR" dirty="0"/>
          </a:p>
          <a:p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4614863" y="789124"/>
            <a:ext cx="4217437" cy="4125775"/>
          </a:xfrm>
        </p:spPr>
        <p:txBody>
          <a:bodyPr/>
          <a:lstStyle/>
          <a:p>
            <a:pPr marL="139700" indent="0">
              <a:lnSpc>
                <a:spcPct val="150000"/>
              </a:lnSpc>
              <a:buNone/>
            </a:pPr>
            <a:r>
              <a:rPr lang="el-GR" dirty="0" smtClean="0">
                <a:solidFill>
                  <a:schemeClr val="tx1"/>
                </a:solidFill>
              </a:rPr>
              <a:t>Να χαρακτηρίσετε τις προτάσεις ως σωστές (Σ) ή λάθος (Λ):</a:t>
            </a:r>
          </a:p>
          <a:p>
            <a:pPr marL="139700" indent="0">
              <a:lnSpc>
                <a:spcPct val="150000"/>
              </a:lnSpc>
              <a:buNone/>
            </a:pPr>
            <a:r>
              <a:rPr lang="el-GR" dirty="0" smtClean="0">
                <a:solidFill>
                  <a:schemeClr val="tx1"/>
                </a:solidFill>
              </a:rPr>
              <a:t>1</a:t>
            </a:r>
            <a:r>
              <a:rPr lang="el-GR" dirty="0">
                <a:solidFill>
                  <a:schemeClr val="tx1"/>
                </a:solidFill>
              </a:rPr>
              <a:t>. </a:t>
            </a:r>
            <a:r>
              <a:rPr lang="el-GR" dirty="0" smtClean="0">
                <a:solidFill>
                  <a:schemeClr val="tx1"/>
                </a:solidFill>
              </a:rPr>
              <a:t>Οι </a:t>
            </a:r>
            <a:r>
              <a:rPr lang="el-GR" dirty="0">
                <a:solidFill>
                  <a:schemeClr val="tx1"/>
                </a:solidFill>
              </a:rPr>
              <a:t>Χριστιανοί ήταν </a:t>
            </a:r>
            <a:r>
              <a:rPr lang="el-GR" dirty="0" smtClean="0">
                <a:solidFill>
                  <a:schemeClr val="tx1"/>
                </a:solidFill>
              </a:rPr>
              <a:t>λίγοι </a:t>
            </a:r>
            <a:r>
              <a:rPr lang="el-GR" dirty="0">
                <a:solidFill>
                  <a:schemeClr val="tx1"/>
                </a:solidFill>
              </a:rPr>
              <a:t>στην </a:t>
            </a:r>
            <a:r>
              <a:rPr lang="el-GR" dirty="0" smtClean="0">
                <a:solidFill>
                  <a:schemeClr val="tx1"/>
                </a:solidFill>
              </a:rPr>
              <a:t>Ανατολή, ενώ στην Δύση ήταν πολλοί.</a:t>
            </a:r>
          </a:p>
          <a:p>
            <a:pPr marL="139700" indent="0">
              <a:lnSpc>
                <a:spcPct val="150000"/>
              </a:lnSpc>
              <a:buNone/>
            </a:pPr>
            <a:r>
              <a:rPr lang="el-GR" dirty="0" smtClean="0">
                <a:solidFill>
                  <a:schemeClr val="tx1"/>
                </a:solidFill>
              </a:rPr>
              <a:t>2</a:t>
            </a:r>
            <a:r>
              <a:rPr lang="el-GR" dirty="0">
                <a:solidFill>
                  <a:schemeClr val="tx1"/>
                </a:solidFill>
              </a:rPr>
              <a:t>. </a:t>
            </a:r>
            <a:r>
              <a:rPr lang="el-GR" dirty="0" smtClean="0">
                <a:solidFill>
                  <a:schemeClr val="tx1"/>
                </a:solidFill>
              </a:rPr>
              <a:t>Ο Κωνσταντίνος ίδρυσε </a:t>
            </a:r>
            <a:r>
              <a:rPr lang="el-GR" dirty="0">
                <a:solidFill>
                  <a:schemeClr val="tx1"/>
                </a:solidFill>
              </a:rPr>
              <a:t>ένα διοικητικό κέντρο στην Ανατολή, την </a:t>
            </a:r>
            <a:r>
              <a:rPr lang="el-GR" dirty="0" smtClean="0">
                <a:solidFill>
                  <a:schemeClr val="tx1"/>
                </a:solidFill>
              </a:rPr>
              <a:t>Κωνσταντινούπολη.</a:t>
            </a:r>
          </a:p>
          <a:p>
            <a:pPr marL="139700" indent="0">
              <a:lnSpc>
                <a:spcPct val="150000"/>
              </a:lnSpc>
              <a:buNone/>
            </a:pPr>
            <a:r>
              <a:rPr lang="el-GR" dirty="0">
                <a:solidFill>
                  <a:schemeClr val="tx1"/>
                </a:solidFill>
              </a:rPr>
              <a:t>3. Ο Κωνσταντίνος </a:t>
            </a:r>
            <a:r>
              <a:rPr lang="el-GR" dirty="0" smtClean="0">
                <a:solidFill>
                  <a:schemeClr val="tx1"/>
                </a:solidFill>
              </a:rPr>
              <a:t>καθιέρωσε </a:t>
            </a:r>
            <a:r>
              <a:rPr lang="el-GR" dirty="0">
                <a:solidFill>
                  <a:schemeClr val="tx1"/>
                </a:solidFill>
              </a:rPr>
              <a:t>στη διοίκηση τη διάκριση της πολιτικής από τη στρατιωτική εξουσία</a:t>
            </a:r>
            <a:r>
              <a:rPr lang="el-GR" dirty="0" smtClean="0">
                <a:solidFill>
                  <a:schemeClr val="tx1"/>
                </a:solidFill>
              </a:rPr>
              <a:t>.</a:t>
            </a:r>
          </a:p>
          <a:p>
            <a:pPr marL="139700" indent="0">
              <a:lnSpc>
                <a:spcPct val="150000"/>
              </a:lnSpc>
              <a:buNone/>
            </a:pPr>
            <a:r>
              <a:rPr lang="el-GR" dirty="0" smtClean="0">
                <a:solidFill>
                  <a:schemeClr val="tx1"/>
                </a:solidFill>
              </a:rPr>
              <a:t>4. Το Βυζάντιο δεχόταν επιδρομές από σλάβους.</a:t>
            </a:r>
          </a:p>
          <a:p>
            <a:pPr marL="139700" indent="0">
              <a:buNone/>
            </a:pP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284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828205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5" y="287748"/>
            <a:ext cx="3834112" cy="4248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591" y="383105"/>
            <a:ext cx="2015503" cy="1908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86562" y="1150994"/>
            <a:ext cx="2481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δηλητηριάζει τον μεγαλύτερο γιο του, Κρίσπο</a:t>
            </a:r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4532370" y="3074643"/>
            <a:ext cx="2481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δολοφονεί σε καυτό λουτρό την γυναίκα του, Φάουστα</a:t>
            </a:r>
            <a:endParaRPr lang="el-GR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789" y="2556695"/>
            <a:ext cx="1520569" cy="170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Left Brace 4"/>
          <p:cNvSpPr/>
          <p:nvPr/>
        </p:nvSpPr>
        <p:spPr>
          <a:xfrm>
            <a:off x="3752249" y="1464319"/>
            <a:ext cx="666285" cy="194385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TextBox 1"/>
          <p:cNvSpPr txBox="1"/>
          <p:nvPr/>
        </p:nvSpPr>
        <p:spPr>
          <a:xfrm>
            <a:off x="1150144" y="4636294"/>
            <a:ext cx="7072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800" dirty="0" smtClean="0"/>
              <a:t>Γιατί η εκκλησία ανακήρυξε άγιο έναν τέτοιον άνθρωπο;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787586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25438"/>
            <a:ext cx="619125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4124392" y="2554288"/>
            <a:ext cx="1758461" cy="16333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4923692" y="2282802"/>
            <a:ext cx="569102" cy="271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611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70" y="606543"/>
            <a:ext cx="7647710" cy="4194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4164806" y="2600325"/>
            <a:ext cx="185738" cy="20716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6553200" y="2600325"/>
            <a:ext cx="185738" cy="20716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34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811"/>
              <a:t>Μέτρα Κωνσταντίνου Α΄</a:t>
            </a:r>
            <a:endParaRPr sz="2811"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705" algn="l" rtl="0">
              <a:spcBef>
                <a:spcPts val="0"/>
              </a:spcBef>
              <a:spcAft>
                <a:spcPts val="0"/>
              </a:spcAft>
              <a:buSzPts val="2411"/>
              <a:buChar char="●"/>
            </a:pPr>
            <a:r>
              <a:rPr lang="en-GB" sz="2411" dirty="0" err="1"/>
              <a:t>Ίδρυση</a:t>
            </a:r>
            <a:r>
              <a:rPr lang="en-GB" sz="2411" dirty="0"/>
              <a:t> </a:t>
            </a:r>
            <a:r>
              <a:rPr lang="en-GB" sz="2411" dirty="0" err="1"/>
              <a:t>Κωνστ</a:t>
            </a:r>
            <a:r>
              <a:rPr lang="en-GB" sz="2411" dirty="0"/>
              <a:t>αντινούπολης</a:t>
            </a:r>
            <a:endParaRPr sz="2411" dirty="0"/>
          </a:p>
          <a:p>
            <a:pPr marL="457200" lvl="0" indent="-381705" algn="l" rtl="0">
              <a:spcBef>
                <a:spcPts val="0"/>
              </a:spcBef>
              <a:spcAft>
                <a:spcPts val="0"/>
              </a:spcAft>
              <a:buSzPts val="2411"/>
              <a:buChar char="●"/>
            </a:pPr>
            <a:r>
              <a:rPr lang="en-GB" sz="2411" dirty="0" err="1"/>
              <a:t>Αν</a:t>
            </a:r>
            <a:r>
              <a:rPr lang="en-GB" sz="2411" dirty="0"/>
              <a:t>αγνώριση χριστιανικής θρησκείας</a:t>
            </a:r>
            <a:endParaRPr sz="2411" dirty="0"/>
          </a:p>
          <a:p>
            <a:pPr marL="457200" lvl="0" indent="-381705" algn="l" rtl="0">
              <a:spcBef>
                <a:spcPts val="0"/>
              </a:spcBef>
              <a:spcAft>
                <a:spcPts val="0"/>
              </a:spcAft>
              <a:buSzPts val="2411"/>
              <a:buChar char="●"/>
            </a:pPr>
            <a:r>
              <a:rPr lang="en-GB" sz="2411" dirty="0" err="1"/>
              <a:t>Διάκριση</a:t>
            </a:r>
            <a:r>
              <a:rPr lang="en-GB" sz="2411" dirty="0"/>
              <a:t> π</a:t>
            </a:r>
            <a:r>
              <a:rPr lang="en-GB" sz="2411" dirty="0" err="1"/>
              <a:t>ολιτικής</a:t>
            </a:r>
            <a:r>
              <a:rPr lang="en-GB" sz="2411" dirty="0"/>
              <a:t> και </a:t>
            </a:r>
            <a:r>
              <a:rPr lang="en-GB" sz="2411" dirty="0" err="1"/>
              <a:t>στρ</a:t>
            </a:r>
            <a:r>
              <a:rPr lang="en-GB" sz="2411" dirty="0"/>
              <a:t>ατιωτικής εξουσίας</a:t>
            </a:r>
            <a:endParaRPr sz="2411" dirty="0"/>
          </a:p>
          <a:p>
            <a:pPr marL="457200" lvl="0" indent="-381705" algn="l" rtl="0">
              <a:spcBef>
                <a:spcPts val="0"/>
              </a:spcBef>
              <a:spcAft>
                <a:spcPts val="0"/>
              </a:spcAft>
              <a:buSzPts val="2411"/>
              <a:buChar char="●"/>
            </a:pPr>
            <a:r>
              <a:rPr lang="en-GB" sz="2411" dirty="0" err="1"/>
              <a:t>Κυκλοφορί</a:t>
            </a:r>
            <a:r>
              <a:rPr lang="en-GB" sz="2411" dirty="0"/>
              <a:t>α σταθερού χρυσού νομίσματος</a:t>
            </a:r>
            <a:endParaRPr sz="2411" dirty="0"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411" dirty="0"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9375" y="2941213"/>
            <a:ext cx="3429000" cy="187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277064" y="19564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811" dirty="0" err="1"/>
              <a:t>Ίδρυση</a:t>
            </a:r>
            <a:r>
              <a:rPr lang="en-GB" sz="2811" dirty="0"/>
              <a:t> </a:t>
            </a:r>
            <a:r>
              <a:rPr lang="en-GB" sz="2811" dirty="0" err="1"/>
              <a:t>Κωνστ</a:t>
            </a:r>
            <a:r>
              <a:rPr lang="en-GB" sz="2811" dirty="0"/>
              <a:t>αντινούπολης</a:t>
            </a:r>
            <a:endParaRPr sz="2811" dirty="0"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214719" y="750692"/>
            <a:ext cx="8520600" cy="41779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705" algn="l" rtl="0">
              <a:spcBef>
                <a:spcPts val="0"/>
              </a:spcBef>
              <a:spcAft>
                <a:spcPts val="0"/>
              </a:spcAft>
              <a:buSzPts val="2411"/>
              <a:buChar char="●"/>
            </a:pPr>
            <a:r>
              <a:rPr lang="el-GR" sz="2400" dirty="0" smtClean="0"/>
              <a:t>α</a:t>
            </a:r>
            <a:r>
              <a:rPr lang="en-GB" sz="2400" dirty="0" err="1" smtClean="0"/>
              <a:t>κμ</a:t>
            </a:r>
            <a:r>
              <a:rPr lang="en-GB" sz="2400" dirty="0" smtClean="0"/>
              <a:t>αίος </a:t>
            </a:r>
            <a:r>
              <a:rPr lang="en-GB" sz="2400" dirty="0"/>
              <a:t>πληθυσμός και ακμάζουσα </a:t>
            </a:r>
            <a:r>
              <a:rPr lang="en-GB" sz="2400" dirty="0" smtClean="0"/>
              <a:t>οικονομία</a:t>
            </a:r>
            <a:endParaRPr sz="2400" dirty="0"/>
          </a:p>
          <a:p>
            <a:pPr marL="457200" lvl="0" indent="-381705" algn="l" rtl="0">
              <a:spcBef>
                <a:spcPts val="0"/>
              </a:spcBef>
              <a:spcAft>
                <a:spcPts val="0"/>
              </a:spcAft>
              <a:buSzPts val="2411"/>
              <a:buChar char="●"/>
            </a:pPr>
            <a:r>
              <a:rPr lang="el-GR" sz="2400" dirty="0" smtClean="0"/>
              <a:t>χ</a:t>
            </a:r>
            <a:r>
              <a:rPr lang="en-GB" sz="2400" dirty="0" err="1" smtClean="0"/>
              <a:t>ριστι</a:t>
            </a:r>
            <a:r>
              <a:rPr lang="en-GB" sz="2400" dirty="0" smtClean="0"/>
              <a:t>ανοί</a:t>
            </a:r>
            <a:endParaRPr lang="el-GR" sz="2400" dirty="0" smtClean="0"/>
          </a:p>
          <a:p>
            <a:pPr marL="457200" lvl="0" indent="-381705" algn="l" rtl="0">
              <a:spcBef>
                <a:spcPts val="0"/>
              </a:spcBef>
              <a:spcAft>
                <a:spcPts val="0"/>
              </a:spcAft>
              <a:buSzPts val="2411"/>
              <a:buChar char="●"/>
            </a:pPr>
            <a:r>
              <a:rPr lang="el-GR" sz="2400" dirty="0" smtClean="0"/>
              <a:t>θρησκευτικές συγκρούσεις στην Ανατολή</a:t>
            </a:r>
            <a:endParaRPr sz="2400" dirty="0"/>
          </a:p>
          <a:p>
            <a:pPr marL="457200" lvl="0" indent="-381705" algn="l" rtl="0">
              <a:spcBef>
                <a:spcPts val="0"/>
              </a:spcBef>
              <a:spcAft>
                <a:spcPts val="0"/>
              </a:spcAft>
              <a:buSzPts val="2411"/>
              <a:buChar char="●"/>
            </a:pPr>
            <a:r>
              <a:rPr lang="el-GR" sz="2400" dirty="0" smtClean="0"/>
              <a:t>γ</a:t>
            </a:r>
            <a:r>
              <a:rPr lang="en-GB" sz="2400" dirty="0" err="1" smtClean="0"/>
              <a:t>εω</a:t>
            </a:r>
            <a:r>
              <a:rPr lang="en-GB" sz="2400" dirty="0" smtClean="0"/>
              <a:t>πολιτική </a:t>
            </a:r>
            <a:r>
              <a:rPr lang="en-GB" sz="2400" dirty="0"/>
              <a:t>θέση: άμυνα εναντίον Περσών και Γότθων</a:t>
            </a:r>
            <a:endParaRPr sz="2400" dirty="0"/>
          </a:p>
          <a:p>
            <a:pPr marL="457200" lvl="0" indent="-381705" algn="l" rtl="0">
              <a:spcBef>
                <a:spcPts val="0"/>
              </a:spcBef>
              <a:spcAft>
                <a:spcPts val="0"/>
              </a:spcAft>
              <a:buSzPts val="2411"/>
              <a:buChar char="●"/>
            </a:pPr>
            <a:r>
              <a:rPr lang="el-GR" sz="2400" dirty="0" smtClean="0"/>
              <a:t>ε</a:t>
            </a:r>
            <a:r>
              <a:rPr lang="en-GB" sz="2400" dirty="0" smtClean="0"/>
              <a:t>μπ</a:t>
            </a:r>
            <a:r>
              <a:rPr lang="en-GB" sz="2400" dirty="0" err="1" smtClean="0"/>
              <a:t>ορική</a:t>
            </a:r>
            <a:r>
              <a:rPr lang="en-GB" sz="2400" dirty="0" smtClean="0"/>
              <a:t> </a:t>
            </a:r>
            <a:r>
              <a:rPr lang="en-GB" sz="2400" dirty="0"/>
              <a:t>σημασία: στο σταυροδρόμι Ανατολής και Δύσης</a:t>
            </a:r>
            <a:endParaRPr sz="24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411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l-GR" sz="2411" dirty="0"/>
              <a:t>ε</a:t>
            </a:r>
            <a:r>
              <a:rPr lang="en-GB" sz="2411" dirty="0" err="1" smtClean="0"/>
              <a:t>γκ</a:t>
            </a:r>
            <a:r>
              <a:rPr lang="en-GB" sz="2411" dirty="0" smtClean="0"/>
              <a:t>αίνια</a:t>
            </a:r>
            <a:r>
              <a:rPr lang="en-GB" sz="2411" dirty="0"/>
              <a:t>: 11 Μαΐου 330 μ.Χ.</a:t>
            </a:r>
            <a:endParaRPr sz="241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711" y="2916381"/>
            <a:ext cx="4474152" cy="2088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4398" t="5946"/>
          <a:stretch/>
        </p:blipFill>
        <p:spPr>
          <a:xfrm>
            <a:off x="357188" y="221456"/>
            <a:ext cx="8415337" cy="470773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843462" y="2257424"/>
            <a:ext cx="721519" cy="6357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>
            <a:off x="270137" y="310661"/>
            <a:ext cx="8520600" cy="38249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0000" lnSpcReduction="20000"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411" dirty="0" err="1" smtClean="0"/>
              <a:t>Το</a:t>
            </a:r>
            <a:r>
              <a:rPr lang="en-GB" sz="2411" dirty="0" smtClean="0"/>
              <a:t> </a:t>
            </a:r>
            <a:r>
              <a:rPr lang="en-GB" sz="2411" dirty="0"/>
              <a:t>forum </a:t>
            </a:r>
            <a:r>
              <a:rPr lang="en-GB" sz="2411" dirty="0" err="1"/>
              <a:t>του</a:t>
            </a:r>
            <a:r>
              <a:rPr lang="en-GB" sz="2411" dirty="0"/>
              <a:t> </a:t>
            </a:r>
            <a:r>
              <a:rPr lang="en-GB" sz="2411" dirty="0" err="1"/>
              <a:t>Κωνστ</a:t>
            </a:r>
            <a:r>
              <a:rPr lang="en-GB" sz="2411" dirty="0"/>
              <a:t>αντίνου</a:t>
            </a:r>
            <a:endParaRPr sz="2411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lang="en-GB" sz="1611" u="sng" dirty="0" smtClean="0">
              <a:solidFill>
                <a:schemeClr val="hlink"/>
              </a:solidFill>
              <a:hlinkClick r:id="rId5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lang="en-GB" sz="1611" u="sng" dirty="0">
              <a:solidFill>
                <a:schemeClr val="hlink"/>
              </a:solidFill>
              <a:hlinkClick r:id="rId5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lang="en-GB" sz="1611" u="sng" dirty="0" smtClean="0">
              <a:solidFill>
                <a:schemeClr val="hlink"/>
              </a:solidFill>
              <a:hlinkClick r:id="rId5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lang="en-GB" sz="1611" u="sng" dirty="0">
              <a:solidFill>
                <a:schemeClr val="hlink"/>
              </a:solidFill>
              <a:hlinkClick r:id="rId5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lang="en-GB" sz="1611" u="sng" dirty="0" smtClean="0">
              <a:solidFill>
                <a:schemeClr val="hlink"/>
              </a:solidFill>
              <a:hlinkClick r:id="rId5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lang="en-GB" sz="1611" u="sng" dirty="0">
              <a:solidFill>
                <a:schemeClr val="hlink"/>
              </a:solidFill>
              <a:hlinkClick r:id="rId5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lang="en-GB" sz="1611" u="sng" dirty="0" smtClean="0">
              <a:solidFill>
                <a:schemeClr val="hlink"/>
              </a:solidFill>
              <a:hlinkClick r:id="rId5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611" u="sng" dirty="0" smtClean="0">
                <a:solidFill>
                  <a:schemeClr val="hlink"/>
                </a:solidFill>
                <a:hlinkClick r:id="rId5"/>
              </a:rPr>
              <a:t>https://www.youtube.com/watch?v=gPQqwUsM71E&amp;t=22s</a:t>
            </a:r>
            <a:r>
              <a:rPr lang="en-GB" sz="1611" dirty="0" smtClean="0"/>
              <a:t> </a:t>
            </a:r>
            <a:endParaRPr sz="161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546" y="359153"/>
            <a:ext cx="5230623" cy="3538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forum-of-constantin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6974" y="1596521"/>
            <a:ext cx="3206624" cy="1919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 txBox="1">
            <a:spLocks noGrp="1"/>
          </p:cNvSpPr>
          <p:nvPr>
            <p:ph type="body" idx="1"/>
          </p:nvPr>
        </p:nvSpPr>
        <p:spPr>
          <a:xfrm>
            <a:off x="266939" y="250862"/>
            <a:ext cx="8520600" cy="442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el-GR" sz="2000" dirty="0" smtClean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el-GR" sz="2000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el-GR" sz="2000" dirty="0" smtClean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el-GR" sz="2000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el-GR" sz="2000" dirty="0" smtClean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el-GR" sz="800" dirty="0" smtClean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l-GR" sz="2000" dirty="0" smtClean="0"/>
              <a:t>	</a:t>
            </a:r>
            <a:r>
              <a:rPr lang="el-GR" sz="1600" dirty="0" smtClean="0"/>
              <a:t>μονοκράτορας	 εγκαίνια Κωνσταντινούπολης  θάνατος Κων/νου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l-GR" sz="1600" dirty="0" smtClean="0"/>
              <a:t>        Βυζάντιο – Νέα Ρώμη	  Νέα Ρώμη – Κωνσταντ/πολη</a:t>
            </a:r>
            <a:endParaRPr lang="el-GR" sz="1600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60364932"/>
              </p:ext>
            </p:extLst>
          </p:nvPr>
        </p:nvGraphicFramePr>
        <p:xfrm>
          <a:off x="1281012" y="41186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294</Words>
  <Application>Microsoft Office PowerPoint</Application>
  <PresentationFormat>On-screen Show (16:9)</PresentationFormat>
  <Paragraphs>70</Paragraphs>
  <Slides>13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Μέτρα Κωνσταντίνου Α΄</vt:lpstr>
      <vt:lpstr>Ίδρυση Κωνσταντινούπολης</vt:lpstr>
      <vt:lpstr>PowerPoint Presentation</vt:lpstr>
      <vt:lpstr>PowerPoint Presentation</vt:lpstr>
      <vt:lpstr>PowerPoint Presentation</vt:lpstr>
      <vt:lpstr>Ανακεφαλαίωση </vt:lpstr>
      <vt:lpstr>Ανακεφαλαίωση</vt:lpstr>
      <vt:lpstr>επαναληπτικές ερωτήσεις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yannis</cp:lastModifiedBy>
  <cp:revision>37</cp:revision>
  <dcterms:modified xsi:type="dcterms:W3CDTF">2025-09-14T14:58:22Z</dcterms:modified>
</cp:coreProperties>
</file>