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774f8fe8a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774f8fe8a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774f8fe8ab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774f8fe8a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g774f8fe8a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774f8fe8a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774f8fe8ab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774f8fe8a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774f8fe8a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774f8fe8a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7765988e1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7765988e1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7765988e1a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7765988e1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774f8fe8ab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774f8fe8ab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774f8fe8ab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774f8fe8ab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774f8fe8ab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774f8fe8ab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774f8fe8ab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774f8fe8a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774f8fe8ab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774f8fe8ab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hyperlink" Target="http://www.youtube.com/watch?v=-mpHORm4aaQ" TargetMode="External"/><Relationship Id="rId5" Type="http://schemas.openxmlformats.org/officeDocument/2006/relationships/image" Target="../media/image14.jpg"/><Relationship Id="rId6"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hyperlink" Target="http://www.youtube.com/watch?v=0865qBwb9xc" TargetMode="External"/><Relationship Id="rId5" Type="http://schemas.openxmlformats.org/officeDocument/2006/relationships/image" Target="../media/image9.jpg"/><Relationship Id="rId6"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hyperlink" Target="http://www.youtube.com/watch?v=59ZX5qdIEB0" TargetMode="External"/><Relationship Id="rId5" Type="http://schemas.openxmlformats.org/officeDocument/2006/relationships/image" Target="../media/image13.jpg"/><Relationship Id="rId6"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hyperlink" Target="http://www.youtube.com/watch?v=jBvZ8f44Et0" TargetMode="External"/><Relationship Id="rId5" Type="http://schemas.openxmlformats.org/officeDocument/2006/relationships/image" Target="../media/image8.jpg"/><Relationship Id="rId6"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hyperlink" Target="http://www.youtube.com/watch?v=j566NlFzUTw" TargetMode="External"/><Relationship Id="rId5" Type="http://schemas.openxmlformats.org/officeDocument/2006/relationships/image" Target="../media/image20.jpg"/><Relationship Id="rId6"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hyperlink" Target="http://www.youtube.com/watch?v=6gh_gl4xJ20" TargetMode="External"/><Relationship Id="rId5" Type="http://schemas.openxmlformats.org/officeDocument/2006/relationships/image" Target="../media/image4.jpg"/><Relationship Id="rId6"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hyperlink" Target="http://www.youtube.com/watch?v=yjbpwlqp5Qw" TargetMode="External"/><Relationship Id="rId5"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hyperlink" Target="http://www.youtube.com/watch?v=bqCM36DDyI8" TargetMode="External"/><Relationship Id="rId5"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hyperlink" Target="https://www.incredibox.com/" TargetMode="External"/><Relationship Id="rId5"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jp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l" sz="5600">
                <a:latin typeface="Comic Sans MS"/>
                <a:ea typeface="Comic Sans MS"/>
                <a:cs typeface="Comic Sans MS"/>
                <a:sym typeface="Comic Sans MS"/>
              </a:rPr>
              <a:t>Beatboxing</a:t>
            </a:r>
            <a:endParaRPr b="1" sz="5600">
              <a:latin typeface="Comic Sans MS"/>
              <a:ea typeface="Comic Sans MS"/>
              <a:cs typeface="Comic Sans MS"/>
              <a:sym typeface="Comic Sans MS"/>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sz="2900">
                <a:solidFill>
                  <a:srgbClr val="000000"/>
                </a:solidFill>
                <a:highlight>
                  <a:srgbClr val="00FFFF"/>
                </a:highlight>
                <a:latin typeface="Comic Sans MS"/>
                <a:ea typeface="Comic Sans MS"/>
                <a:cs typeface="Comic Sans MS"/>
                <a:sym typeface="Comic Sans MS"/>
              </a:rPr>
              <a:t>ή αλλιώς...αυτή η μαγική φωνή μας…!</a:t>
            </a:r>
            <a:endParaRPr sz="2900">
              <a:solidFill>
                <a:srgbClr val="000000"/>
              </a:solidFill>
              <a:highlight>
                <a:srgbClr val="00FFFF"/>
              </a:highlight>
              <a:latin typeface="Comic Sans MS"/>
              <a:ea typeface="Comic Sans MS"/>
              <a:cs typeface="Comic Sans MS"/>
              <a:sym typeface="Comic Sans MS"/>
            </a:endParaRPr>
          </a:p>
        </p:txBody>
      </p:sp>
      <p:pic>
        <p:nvPicPr>
          <p:cNvPr id="56" name="Google Shape;56;p13"/>
          <p:cNvPicPr preferRelativeResize="0"/>
          <p:nvPr/>
        </p:nvPicPr>
        <p:blipFill>
          <a:blip r:embed="rId4">
            <a:alphaModFix/>
          </a:blip>
          <a:stretch>
            <a:fillRect/>
          </a:stretch>
        </p:blipFill>
        <p:spPr>
          <a:xfrm>
            <a:off x="679075" y="320675"/>
            <a:ext cx="1242176" cy="12421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60" name="Shape 60"/>
        <p:cNvGrpSpPr/>
        <p:nvPr/>
      </p:nvGrpSpPr>
      <p:grpSpPr>
        <a:xfrm>
          <a:off x="0" y="0"/>
          <a:ext cx="0" cy="0"/>
          <a:chOff x="0" y="0"/>
          <a:chExt cx="0" cy="0"/>
        </a:xfrm>
      </p:grpSpPr>
      <p:sp>
        <p:nvSpPr>
          <p:cNvPr id="61" name="Google Shape;61;p14"/>
          <p:cNvSpPr txBox="1"/>
          <p:nvPr>
            <p:ph idx="1" type="subTitle"/>
          </p:nvPr>
        </p:nvSpPr>
        <p:spPr>
          <a:xfrm>
            <a:off x="85625" y="65000"/>
            <a:ext cx="4580400" cy="302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sz="2300">
                <a:solidFill>
                  <a:schemeClr val="dk1"/>
                </a:solidFill>
                <a:highlight>
                  <a:srgbClr val="F1C232"/>
                </a:highlight>
                <a:latin typeface="Comic Sans MS"/>
                <a:ea typeface="Comic Sans MS"/>
                <a:cs typeface="Comic Sans MS"/>
                <a:sym typeface="Comic Sans MS"/>
              </a:rPr>
              <a:t>Στο σημερινό μάθημα θα μιλήσουμε για μία τεχνική στη μουσική που ξέρω ότι θα σας ενδιαφέρει όλους. Το σημερινό μάθημα, λοιπόν, αφορά το </a:t>
            </a:r>
            <a:r>
              <a:rPr b="1" lang="el" sz="2300">
                <a:solidFill>
                  <a:srgbClr val="000080"/>
                </a:solidFill>
                <a:highlight>
                  <a:srgbClr val="F1C232"/>
                </a:highlight>
                <a:latin typeface="Comic Sans MS"/>
                <a:ea typeface="Comic Sans MS"/>
                <a:cs typeface="Comic Sans MS"/>
                <a:sym typeface="Comic Sans MS"/>
              </a:rPr>
              <a:t>beatboxing</a:t>
            </a:r>
            <a:r>
              <a:rPr lang="el" sz="2300">
                <a:solidFill>
                  <a:schemeClr val="dk1"/>
                </a:solidFill>
                <a:highlight>
                  <a:srgbClr val="F1C232"/>
                </a:highlight>
                <a:latin typeface="Comic Sans MS"/>
                <a:ea typeface="Comic Sans MS"/>
                <a:cs typeface="Comic Sans MS"/>
                <a:sym typeface="Comic Sans MS"/>
              </a:rPr>
              <a:t>! Εξάλλου γνωρίζω από τα μαθήματά μας ότι αρκετοί είστε εξαιρετικοί beatboxers!</a:t>
            </a:r>
            <a:endParaRPr sz="4100">
              <a:solidFill>
                <a:srgbClr val="000000"/>
              </a:solidFill>
              <a:highlight>
                <a:srgbClr val="F1C232"/>
              </a:highlight>
              <a:latin typeface="Comic Sans MS"/>
              <a:ea typeface="Comic Sans MS"/>
              <a:cs typeface="Comic Sans MS"/>
              <a:sym typeface="Comic Sans MS"/>
            </a:endParaRPr>
          </a:p>
        </p:txBody>
      </p:sp>
      <p:sp>
        <p:nvSpPr>
          <p:cNvPr id="62" name="Google Shape;62;p14"/>
          <p:cNvSpPr txBox="1"/>
          <p:nvPr/>
        </p:nvSpPr>
        <p:spPr>
          <a:xfrm>
            <a:off x="5272200" y="1774775"/>
            <a:ext cx="3871800" cy="433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l" sz="2000">
                <a:solidFill>
                  <a:srgbClr val="CC0000"/>
                </a:solidFill>
                <a:highlight>
                  <a:srgbClr val="8E7CC3"/>
                </a:highlight>
                <a:latin typeface="Comic Sans MS"/>
                <a:ea typeface="Comic Sans MS"/>
                <a:cs typeface="Comic Sans MS"/>
                <a:sym typeface="Comic Sans MS"/>
              </a:rPr>
              <a:t>Beatboxing</a:t>
            </a:r>
            <a:r>
              <a:rPr b="1" lang="el" sz="2000">
                <a:highlight>
                  <a:srgbClr val="8E7CC3"/>
                </a:highlight>
                <a:latin typeface="Comic Sans MS"/>
                <a:ea typeface="Comic Sans MS"/>
                <a:cs typeface="Comic Sans MS"/>
                <a:sym typeface="Comic Sans MS"/>
              </a:rPr>
              <a:t>. </a:t>
            </a:r>
            <a:r>
              <a:rPr lang="el" sz="2000">
                <a:highlight>
                  <a:srgbClr val="8E7CC3"/>
                </a:highlight>
                <a:latin typeface="Comic Sans MS"/>
                <a:ea typeface="Comic Sans MS"/>
                <a:cs typeface="Comic Sans MS"/>
                <a:sym typeface="Comic Sans MS"/>
              </a:rPr>
              <a:t>H τεχνική με την οποία ο άνθρωπος μιμείται τους ήχους των κρουστών κατά κύριο λόγο, αλλά όχι μόνο. Μπορεί να μιμείται ήχους άλλων μουσικών οργάνων κ.α. Η τεχνική αυτή αρχικά ήταν συνδεδεμένη με τη Hip Hop κουλτούρα αλλά πλέον χρησιμοποιείται και σε άλλα είδη μουσικής. </a:t>
            </a:r>
            <a:endParaRPr sz="2000">
              <a:highlight>
                <a:srgbClr val="8E7CC3"/>
              </a:highlight>
              <a:latin typeface="Comic Sans MS"/>
              <a:ea typeface="Comic Sans MS"/>
              <a:cs typeface="Comic Sans MS"/>
              <a:sym typeface="Comic Sans MS"/>
            </a:endParaRPr>
          </a:p>
        </p:txBody>
      </p:sp>
      <p:pic>
        <p:nvPicPr>
          <p:cNvPr id="63" name="Google Shape;63;p14"/>
          <p:cNvPicPr preferRelativeResize="0"/>
          <p:nvPr/>
        </p:nvPicPr>
        <p:blipFill>
          <a:blip r:embed="rId4">
            <a:alphaModFix/>
          </a:blip>
          <a:stretch>
            <a:fillRect/>
          </a:stretch>
        </p:blipFill>
        <p:spPr>
          <a:xfrm>
            <a:off x="977175" y="3413925"/>
            <a:ext cx="1729574" cy="17295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67" name="Shape 67"/>
        <p:cNvGrpSpPr/>
        <p:nvPr/>
      </p:nvGrpSpPr>
      <p:grpSpPr>
        <a:xfrm>
          <a:off x="0" y="0"/>
          <a:ext cx="0" cy="0"/>
          <a:chOff x="0" y="0"/>
          <a:chExt cx="0" cy="0"/>
        </a:xfrm>
      </p:grpSpPr>
      <p:sp>
        <p:nvSpPr>
          <p:cNvPr id="68" name="Google Shape;68;p15"/>
          <p:cNvSpPr txBox="1"/>
          <p:nvPr>
            <p:ph idx="1" type="subTitle"/>
          </p:nvPr>
        </p:nvSpPr>
        <p:spPr>
          <a:xfrm>
            <a:off x="186475" y="390000"/>
            <a:ext cx="3591300" cy="258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sz="2400">
                <a:solidFill>
                  <a:srgbClr val="000000"/>
                </a:solidFill>
                <a:highlight>
                  <a:srgbClr val="00FFFF"/>
                </a:highlight>
                <a:latin typeface="Comic Sans MS"/>
                <a:ea typeface="Comic Sans MS"/>
                <a:cs typeface="Comic Sans MS"/>
                <a:sym typeface="Comic Sans MS"/>
              </a:rPr>
              <a:t>Πάμε να σας παρουσιάσω έναν από τους καλύτερους beatboxers! Απολαύστε τον </a:t>
            </a:r>
            <a:r>
              <a:rPr lang="el" sz="2400">
                <a:solidFill>
                  <a:srgbClr val="B45F06"/>
                </a:solidFill>
                <a:highlight>
                  <a:srgbClr val="00FFFF"/>
                </a:highlight>
                <a:latin typeface="Comic Sans MS"/>
                <a:ea typeface="Comic Sans MS"/>
                <a:cs typeface="Comic Sans MS"/>
                <a:sym typeface="Comic Sans MS"/>
              </a:rPr>
              <a:t>Joseph Poolpo</a:t>
            </a:r>
            <a:r>
              <a:rPr lang="el" sz="2400">
                <a:solidFill>
                  <a:srgbClr val="000000"/>
                </a:solidFill>
                <a:highlight>
                  <a:srgbClr val="00FFFF"/>
                </a:highlight>
                <a:latin typeface="Comic Sans MS"/>
                <a:ea typeface="Comic Sans MS"/>
                <a:cs typeface="Comic Sans MS"/>
                <a:sym typeface="Comic Sans MS"/>
              </a:rPr>
              <a:t>... </a:t>
            </a:r>
            <a:endParaRPr sz="2400">
              <a:solidFill>
                <a:srgbClr val="000000"/>
              </a:solidFill>
              <a:highlight>
                <a:srgbClr val="00FFFF"/>
              </a:highlight>
              <a:latin typeface="Comic Sans MS"/>
              <a:ea typeface="Comic Sans MS"/>
              <a:cs typeface="Comic Sans MS"/>
              <a:sym typeface="Comic Sans MS"/>
            </a:endParaRPr>
          </a:p>
          <a:p>
            <a:pPr indent="0" lvl="0" marL="0" rtl="0" algn="ctr">
              <a:spcBef>
                <a:spcPts val="0"/>
              </a:spcBef>
              <a:spcAft>
                <a:spcPts val="0"/>
              </a:spcAft>
              <a:buNone/>
            </a:pPr>
            <a:r>
              <a:t/>
            </a:r>
            <a:endParaRPr sz="2400">
              <a:solidFill>
                <a:srgbClr val="000000"/>
              </a:solidFill>
              <a:highlight>
                <a:srgbClr val="00FFFF"/>
              </a:highlight>
              <a:latin typeface="Comic Sans MS"/>
              <a:ea typeface="Comic Sans MS"/>
              <a:cs typeface="Comic Sans MS"/>
              <a:sym typeface="Comic Sans MS"/>
            </a:endParaRPr>
          </a:p>
        </p:txBody>
      </p:sp>
      <p:pic>
        <p:nvPicPr>
          <p:cNvPr descr="JOSEPH POOLPO (Human BOX) L'ARRIÈRE PLAN  / Directed by RapAs-7 Copyright © 2011 / FRENCH Made in Sète" id="69" name="Google Shape;69;p15" title="POOLPO JOSEPH (Human BeatBox) - FREESTYLE RapAs-7 part.1">
            <a:hlinkClick r:id="rId4"/>
          </p:cNvPr>
          <p:cNvPicPr preferRelativeResize="0"/>
          <p:nvPr/>
        </p:nvPicPr>
        <p:blipFill>
          <a:blip r:embed="rId5">
            <a:alphaModFix/>
          </a:blip>
          <a:stretch>
            <a:fillRect/>
          </a:stretch>
        </p:blipFill>
        <p:spPr>
          <a:xfrm>
            <a:off x="4069550" y="689350"/>
            <a:ext cx="4572000" cy="3429000"/>
          </a:xfrm>
          <a:prstGeom prst="rect">
            <a:avLst/>
          </a:prstGeom>
          <a:noFill/>
          <a:ln>
            <a:noFill/>
          </a:ln>
        </p:spPr>
      </p:pic>
      <p:pic>
        <p:nvPicPr>
          <p:cNvPr id="70" name="Google Shape;70;p15"/>
          <p:cNvPicPr preferRelativeResize="0"/>
          <p:nvPr/>
        </p:nvPicPr>
        <p:blipFill>
          <a:blip r:embed="rId6">
            <a:alphaModFix/>
          </a:blip>
          <a:stretch>
            <a:fillRect/>
          </a:stretch>
        </p:blipFill>
        <p:spPr>
          <a:xfrm>
            <a:off x="1429389" y="2976600"/>
            <a:ext cx="922061" cy="15367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74" name="Shape 74"/>
        <p:cNvGrpSpPr/>
        <p:nvPr/>
      </p:nvGrpSpPr>
      <p:grpSpPr>
        <a:xfrm>
          <a:off x="0" y="0"/>
          <a:ext cx="0" cy="0"/>
          <a:chOff x="0" y="0"/>
          <a:chExt cx="0" cy="0"/>
        </a:xfrm>
      </p:grpSpPr>
      <p:sp>
        <p:nvSpPr>
          <p:cNvPr id="75" name="Google Shape;75;p16"/>
          <p:cNvSpPr txBox="1"/>
          <p:nvPr>
            <p:ph idx="1" type="subTitle"/>
          </p:nvPr>
        </p:nvSpPr>
        <p:spPr>
          <a:xfrm>
            <a:off x="5471275" y="2481325"/>
            <a:ext cx="3591300" cy="258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sz="2400">
                <a:solidFill>
                  <a:srgbClr val="000000"/>
                </a:solidFill>
                <a:highlight>
                  <a:srgbClr val="FFFF00"/>
                </a:highlight>
                <a:latin typeface="Comic Sans MS"/>
                <a:ea typeface="Comic Sans MS"/>
                <a:cs typeface="Comic Sans MS"/>
                <a:sym typeface="Comic Sans MS"/>
              </a:rPr>
              <a:t>Αν σας άρεσε ο Joseph, εδώ θα δείτε και θα ακούσετε δύο ελληνικά σχήματα. </a:t>
            </a:r>
            <a:r>
              <a:rPr b="1" lang="el" sz="2400">
                <a:solidFill>
                  <a:srgbClr val="9900FF"/>
                </a:solidFill>
                <a:highlight>
                  <a:srgbClr val="FFFF00"/>
                </a:highlight>
                <a:latin typeface="Comic Sans MS"/>
                <a:ea typeface="Comic Sans MS"/>
                <a:cs typeface="Comic Sans MS"/>
                <a:sym typeface="Comic Sans MS"/>
              </a:rPr>
              <a:t>Σανάδες </a:t>
            </a:r>
            <a:r>
              <a:rPr lang="el" sz="2400">
                <a:solidFill>
                  <a:srgbClr val="000000"/>
                </a:solidFill>
                <a:highlight>
                  <a:srgbClr val="FFFF00"/>
                </a:highlight>
                <a:latin typeface="Comic Sans MS"/>
                <a:ea typeface="Comic Sans MS"/>
                <a:cs typeface="Comic Sans MS"/>
                <a:sym typeface="Comic Sans MS"/>
              </a:rPr>
              <a:t>και </a:t>
            </a:r>
            <a:r>
              <a:rPr b="1" lang="el" sz="2400">
                <a:solidFill>
                  <a:srgbClr val="674EA7"/>
                </a:solidFill>
                <a:highlight>
                  <a:srgbClr val="FFFF00"/>
                </a:highlight>
                <a:latin typeface="Comic Sans MS"/>
                <a:ea typeface="Comic Sans MS"/>
                <a:cs typeface="Comic Sans MS"/>
                <a:sym typeface="Comic Sans MS"/>
              </a:rPr>
              <a:t>Word of Mouth</a:t>
            </a:r>
            <a:r>
              <a:rPr lang="el" sz="2400">
                <a:solidFill>
                  <a:srgbClr val="000000"/>
                </a:solidFill>
                <a:highlight>
                  <a:srgbClr val="FFFF00"/>
                </a:highlight>
                <a:latin typeface="Comic Sans MS"/>
                <a:ea typeface="Comic Sans MS"/>
                <a:cs typeface="Comic Sans MS"/>
                <a:sym typeface="Comic Sans MS"/>
              </a:rPr>
              <a:t>!</a:t>
            </a:r>
            <a:r>
              <a:rPr lang="el" sz="2400">
                <a:solidFill>
                  <a:srgbClr val="000000"/>
                </a:solidFill>
                <a:highlight>
                  <a:srgbClr val="FFFF00"/>
                </a:highlight>
                <a:latin typeface="Comic Sans MS"/>
                <a:ea typeface="Comic Sans MS"/>
                <a:cs typeface="Comic Sans MS"/>
                <a:sym typeface="Comic Sans MS"/>
              </a:rPr>
              <a:t> </a:t>
            </a:r>
            <a:endParaRPr sz="2400">
              <a:solidFill>
                <a:srgbClr val="000000"/>
              </a:solidFill>
              <a:highlight>
                <a:srgbClr val="FFFF00"/>
              </a:highlight>
              <a:latin typeface="Comic Sans MS"/>
              <a:ea typeface="Comic Sans MS"/>
              <a:cs typeface="Comic Sans MS"/>
              <a:sym typeface="Comic Sans MS"/>
            </a:endParaRPr>
          </a:p>
          <a:p>
            <a:pPr indent="0" lvl="0" marL="0" rtl="0" algn="ctr">
              <a:spcBef>
                <a:spcPts val="0"/>
              </a:spcBef>
              <a:spcAft>
                <a:spcPts val="0"/>
              </a:spcAft>
              <a:buNone/>
            </a:pPr>
            <a:r>
              <a:t/>
            </a:r>
            <a:endParaRPr sz="2400">
              <a:solidFill>
                <a:srgbClr val="000000"/>
              </a:solidFill>
              <a:highlight>
                <a:srgbClr val="00FFFF"/>
              </a:highlight>
              <a:latin typeface="Comic Sans MS"/>
              <a:ea typeface="Comic Sans MS"/>
              <a:cs typeface="Comic Sans MS"/>
              <a:sym typeface="Comic Sans MS"/>
            </a:endParaRPr>
          </a:p>
        </p:txBody>
      </p:sp>
      <p:pic>
        <p:nvPicPr>
          <p:cNvPr descr="Sanades, all-female a capella group and human beatbox duet Word of Mouth, both from Athens, Greece perform &quot;Kaixis&quot; (the boatman), an old-school rebetiko song referring to the myths of Ottoman Constantinople. The song was written by Apostolos Chatzichristos and first recorded in 1948 with the composer himself, Evagelos Chatzichristos and Markos Vamvakaris." id="76" name="Google Shape;76;p16" title="sanades &amp; word of mouth - kaixis (live demo)">
            <a:hlinkClick r:id="rId4"/>
          </p:cNvPr>
          <p:cNvPicPr preferRelativeResize="0"/>
          <p:nvPr/>
        </p:nvPicPr>
        <p:blipFill>
          <a:blip r:embed="rId5">
            <a:alphaModFix/>
          </a:blip>
          <a:stretch>
            <a:fillRect/>
          </a:stretch>
        </p:blipFill>
        <p:spPr>
          <a:xfrm>
            <a:off x="138250" y="760000"/>
            <a:ext cx="4572000" cy="3429000"/>
          </a:xfrm>
          <a:prstGeom prst="rect">
            <a:avLst/>
          </a:prstGeom>
          <a:noFill/>
          <a:ln>
            <a:noFill/>
          </a:ln>
        </p:spPr>
      </p:pic>
      <p:pic>
        <p:nvPicPr>
          <p:cNvPr id="77" name="Google Shape;77;p16"/>
          <p:cNvPicPr preferRelativeResize="0"/>
          <p:nvPr/>
        </p:nvPicPr>
        <p:blipFill>
          <a:blip r:embed="rId6">
            <a:alphaModFix/>
          </a:blip>
          <a:stretch>
            <a:fillRect/>
          </a:stretch>
        </p:blipFill>
        <p:spPr>
          <a:xfrm>
            <a:off x="6644099" y="439850"/>
            <a:ext cx="1427225" cy="2131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81" name="Shape 81"/>
        <p:cNvGrpSpPr/>
        <p:nvPr/>
      </p:nvGrpSpPr>
      <p:grpSpPr>
        <a:xfrm>
          <a:off x="0" y="0"/>
          <a:ext cx="0" cy="0"/>
          <a:chOff x="0" y="0"/>
          <a:chExt cx="0" cy="0"/>
        </a:xfrm>
      </p:grpSpPr>
      <p:sp>
        <p:nvSpPr>
          <p:cNvPr id="82" name="Google Shape;82;p17"/>
          <p:cNvSpPr txBox="1"/>
          <p:nvPr>
            <p:ph idx="1" type="subTitle"/>
          </p:nvPr>
        </p:nvSpPr>
        <p:spPr>
          <a:xfrm>
            <a:off x="129950" y="149800"/>
            <a:ext cx="3843600" cy="351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sz="2400">
                <a:solidFill>
                  <a:srgbClr val="000000"/>
                </a:solidFill>
                <a:highlight>
                  <a:srgbClr val="B7B7B7"/>
                </a:highlight>
                <a:latin typeface="Comic Sans MS"/>
                <a:ea typeface="Comic Sans MS"/>
                <a:cs typeface="Comic Sans MS"/>
                <a:sym typeface="Comic Sans MS"/>
              </a:rPr>
              <a:t>Αν πιστεύετε ότι το beatboxing είναι δύσκολο πάμε να σας γνωρίσω τώρα έναν εκπληκτικό μουσικό! Αγαπητά μου παιδιά...εδώ ο </a:t>
            </a:r>
            <a:r>
              <a:rPr b="1" lang="el" sz="2400">
                <a:solidFill>
                  <a:srgbClr val="0000FF"/>
                </a:solidFill>
                <a:highlight>
                  <a:srgbClr val="B7B7B7"/>
                </a:highlight>
                <a:latin typeface="Comic Sans MS"/>
                <a:ea typeface="Comic Sans MS"/>
                <a:cs typeface="Comic Sans MS"/>
                <a:sym typeface="Comic Sans MS"/>
              </a:rPr>
              <a:t>Greg Pattillo</a:t>
            </a:r>
            <a:r>
              <a:rPr lang="el" sz="2400">
                <a:solidFill>
                  <a:srgbClr val="000000"/>
                </a:solidFill>
                <a:highlight>
                  <a:srgbClr val="B7B7B7"/>
                </a:highlight>
                <a:latin typeface="Comic Sans MS"/>
                <a:ea typeface="Comic Sans MS"/>
                <a:cs typeface="Comic Sans MS"/>
                <a:sym typeface="Comic Sans MS"/>
              </a:rPr>
              <a:t>, ένας από τους αγαπημένους μου μουσικούς!</a:t>
            </a:r>
            <a:endParaRPr sz="2400">
              <a:solidFill>
                <a:srgbClr val="000000"/>
              </a:solidFill>
              <a:highlight>
                <a:srgbClr val="B7B7B7"/>
              </a:highlight>
              <a:latin typeface="Comic Sans MS"/>
              <a:ea typeface="Comic Sans MS"/>
              <a:cs typeface="Comic Sans MS"/>
              <a:sym typeface="Comic Sans MS"/>
            </a:endParaRPr>
          </a:p>
          <a:p>
            <a:pPr indent="0" lvl="0" marL="0" rtl="0" algn="ctr">
              <a:spcBef>
                <a:spcPts val="0"/>
              </a:spcBef>
              <a:spcAft>
                <a:spcPts val="0"/>
              </a:spcAft>
              <a:buNone/>
            </a:pPr>
            <a:r>
              <a:t/>
            </a:r>
            <a:endParaRPr sz="2400">
              <a:solidFill>
                <a:srgbClr val="000000"/>
              </a:solidFill>
              <a:highlight>
                <a:srgbClr val="00FFFF"/>
              </a:highlight>
              <a:latin typeface="Comic Sans MS"/>
              <a:ea typeface="Comic Sans MS"/>
              <a:cs typeface="Comic Sans MS"/>
              <a:sym typeface="Comic Sans MS"/>
            </a:endParaRPr>
          </a:p>
        </p:txBody>
      </p:sp>
      <p:pic>
        <p:nvPicPr>
          <p:cNvPr descr="NEW ALBUM IS OUT!&#10;Itunes: https://itunes.apple.com/us/album/instrumental/id865307861&#10;CD Baby: http://www.cdbaby.com/cd/project8&#10;&#10;Greg is a Gemeinhardt Artist! Check out Gemeinhardt at http://www.gemeinhardt.com&#10;&#10;Twitter: http://twitter.com/thePROJECTTrio&#10;Facebook page: https://www.facebook.com/thePROJECTTrio&#10;&#10;Buy our music on Itunes: https://itunes.apple.com/us/artist/project-trio/id350173689&#10;For a physical copy of a CD: http://www.cdbaby.com/Search/cHJvamVjdCB0cmlv/0&#10;&#10;Check out all of our upcoming concerts at: http://whatisproject.org/home/Schedule.html&#10;&#10;www.projecttrio.com&#10;www.whatisproject.org&#10;www.pattillostyle.com&#10;&#10;PROJECT Trio is: &#10;Greg Pattillo - Flute &#10;Eric Stephenson - Cello&#10;Peter Seymour - Bass" id="83" name="Google Shape;83;p17" title="Beatboxing flute inspector gadget remix">
            <a:hlinkClick r:id="rId4"/>
          </p:cNvPr>
          <p:cNvPicPr preferRelativeResize="0"/>
          <p:nvPr/>
        </p:nvPicPr>
        <p:blipFill>
          <a:blip r:embed="rId5">
            <a:alphaModFix/>
          </a:blip>
          <a:stretch>
            <a:fillRect/>
          </a:stretch>
        </p:blipFill>
        <p:spPr>
          <a:xfrm>
            <a:off x="4380125" y="604400"/>
            <a:ext cx="4572000" cy="3429000"/>
          </a:xfrm>
          <a:prstGeom prst="rect">
            <a:avLst/>
          </a:prstGeom>
          <a:noFill/>
          <a:ln>
            <a:noFill/>
          </a:ln>
        </p:spPr>
      </p:pic>
      <p:pic>
        <p:nvPicPr>
          <p:cNvPr id="84" name="Google Shape;84;p17"/>
          <p:cNvPicPr preferRelativeResize="0"/>
          <p:nvPr/>
        </p:nvPicPr>
        <p:blipFill>
          <a:blip r:embed="rId6">
            <a:alphaModFix/>
          </a:blip>
          <a:stretch>
            <a:fillRect/>
          </a:stretch>
        </p:blipFill>
        <p:spPr>
          <a:xfrm>
            <a:off x="0" y="3541100"/>
            <a:ext cx="1602400" cy="1602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88" name="Shape 88"/>
        <p:cNvGrpSpPr/>
        <p:nvPr/>
      </p:nvGrpSpPr>
      <p:grpSpPr>
        <a:xfrm>
          <a:off x="0" y="0"/>
          <a:ext cx="0" cy="0"/>
          <a:chOff x="0" y="0"/>
          <a:chExt cx="0" cy="0"/>
        </a:xfrm>
      </p:grpSpPr>
      <p:sp>
        <p:nvSpPr>
          <p:cNvPr id="89" name="Google Shape;89;p18"/>
          <p:cNvSpPr txBox="1"/>
          <p:nvPr>
            <p:ph idx="1" type="subTitle"/>
          </p:nvPr>
        </p:nvSpPr>
        <p:spPr>
          <a:xfrm>
            <a:off x="200600" y="65050"/>
            <a:ext cx="3843600" cy="351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sz="2400">
                <a:solidFill>
                  <a:srgbClr val="000000"/>
                </a:solidFill>
                <a:highlight>
                  <a:srgbClr val="B7B7B7"/>
                </a:highlight>
                <a:latin typeface="Comic Sans MS"/>
                <a:ea typeface="Comic Sans MS"/>
                <a:cs typeface="Comic Sans MS"/>
                <a:sym typeface="Comic Sans MS"/>
              </a:rPr>
              <a:t>Και αν ο συνδυασμός του beatboxing με το φλάουτο φαίνεται απαιτητικός δείτε και το επόμενο βίντεο όπου ο Greg συνδυάζει το φλάουτο με beatboxing KAI πιάνο! </a:t>
            </a:r>
            <a:endParaRPr sz="2400">
              <a:solidFill>
                <a:srgbClr val="000000"/>
              </a:solidFill>
              <a:highlight>
                <a:srgbClr val="B7B7B7"/>
              </a:highlight>
              <a:latin typeface="Comic Sans MS"/>
              <a:ea typeface="Comic Sans MS"/>
              <a:cs typeface="Comic Sans MS"/>
              <a:sym typeface="Comic Sans MS"/>
            </a:endParaRPr>
          </a:p>
          <a:p>
            <a:pPr indent="0" lvl="0" marL="0" rtl="0" algn="ctr">
              <a:spcBef>
                <a:spcPts val="0"/>
              </a:spcBef>
              <a:spcAft>
                <a:spcPts val="0"/>
              </a:spcAft>
              <a:buNone/>
            </a:pPr>
            <a:r>
              <a:t/>
            </a:r>
            <a:endParaRPr sz="2400">
              <a:solidFill>
                <a:srgbClr val="000000"/>
              </a:solidFill>
              <a:highlight>
                <a:srgbClr val="00FFFF"/>
              </a:highlight>
              <a:latin typeface="Comic Sans MS"/>
              <a:ea typeface="Comic Sans MS"/>
              <a:cs typeface="Comic Sans MS"/>
              <a:sym typeface="Comic Sans MS"/>
            </a:endParaRPr>
          </a:p>
        </p:txBody>
      </p:sp>
      <p:pic>
        <p:nvPicPr>
          <p:cNvPr descr="Download the sheet music to this Video!!  &#10; http://store.kagi.com/cgi-bin/store.cgi?storeID=6FJBE_LIVE  &#10; &quot;4 Beatbox Flute Etudes by Greg Pattillo&quot;   &#10;Transcriptions from YouTube Videos:  Hotel Crazyness, Sunday Riffin, Piano/Flute/Beatbox, and J.S Bach - Beatbox Flute - Greg Pattillo (Badiniere)&#10;&#10;NEW ALBUM IS OUT!&#10;Itunes: https://itunes.apple.com/us/album/instrumental/id865307861&#10;CD Baby: http://www.cdbaby.com/cd/project8&#10;&#10;Twitter: @thePROJECTTrio&#10;http://twitter.com/#!/thePROJECTTrio&#10;&#10;Facebook page:&#10;http://www.facebook.com/home.php#/group.php?gid=60682244661&#10;&#10;Check out all our albums at:&#10;http://www.cdbaby.com/cd/projectmusic5&#10;http://www.cdbaby.com/cd/projectmusic4&#10;http://www.cdbaby.com/cd/projectmusic3 &#10;http://www.cdbaby.com/cd/projectmusic2&#10;http://www.cdbaby.com/cd/projectmusic&#10;http://itunes.apple.com/us/album/project-trio-live-cuts-1-ep/id413677573&#10;http://itunes.apple.com/us/album/project-trio/id350173688&#10;&#10;Check out all of our upcoming concerts at:&#10;http://whatisproject.org/home/Schedule.html&#10;&#10;www.projecttrio.com&#10;www.whatisproject.org&#10;www.pattillostyle.com&#10;&#10;PROJECT Trio is: &#10;Greg Pattillo - Flute &#10;Eric Stephenson - Cello&#10;Peter Seymour - Bass" id="90" name="Google Shape;90;p18" title="Greg Pattillo - Piano/Flute/Beatbox">
            <a:hlinkClick r:id="rId4"/>
          </p:cNvPr>
          <p:cNvPicPr preferRelativeResize="0"/>
          <p:nvPr/>
        </p:nvPicPr>
        <p:blipFill>
          <a:blip r:embed="rId5">
            <a:alphaModFix/>
          </a:blip>
          <a:stretch>
            <a:fillRect/>
          </a:stretch>
        </p:blipFill>
        <p:spPr>
          <a:xfrm>
            <a:off x="4572000" y="1438275"/>
            <a:ext cx="4572000" cy="3429000"/>
          </a:xfrm>
          <a:prstGeom prst="rect">
            <a:avLst/>
          </a:prstGeom>
          <a:noFill/>
          <a:ln>
            <a:noFill/>
          </a:ln>
        </p:spPr>
      </p:pic>
      <p:pic>
        <p:nvPicPr>
          <p:cNvPr id="91" name="Google Shape;91;p18"/>
          <p:cNvPicPr preferRelativeResize="0"/>
          <p:nvPr/>
        </p:nvPicPr>
        <p:blipFill>
          <a:blip r:embed="rId6">
            <a:alphaModFix/>
          </a:blip>
          <a:stretch>
            <a:fillRect/>
          </a:stretch>
        </p:blipFill>
        <p:spPr>
          <a:xfrm>
            <a:off x="1203925" y="2670650"/>
            <a:ext cx="1639125" cy="31138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95" name="Shape 95"/>
        <p:cNvGrpSpPr/>
        <p:nvPr/>
      </p:nvGrpSpPr>
      <p:grpSpPr>
        <a:xfrm>
          <a:off x="0" y="0"/>
          <a:ext cx="0" cy="0"/>
          <a:chOff x="0" y="0"/>
          <a:chExt cx="0" cy="0"/>
        </a:xfrm>
      </p:grpSpPr>
      <p:sp>
        <p:nvSpPr>
          <p:cNvPr id="96" name="Google Shape;96;p19"/>
          <p:cNvSpPr txBox="1"/>
          <p:nvPr>
            <p:ph idx="1" type="subTitle"/>
          </p:nvPr>
        </p:nvSpPr>
        <p:spPr>
          <a:xfrm>
            <a:off x="115875" y="474850"/>
            <a:ext cx="3970800" cy="351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sz="2400">
                <a:solidFill>
                  <a:srgbClr val="000000"/>
                </a:solidFill>
                <a:highlight>
                  <a:srgbClr val="A4C2F4"/>
                </a:highlight>
                <a:latin typeface="Comic Sans MS"/>
                <a:ea typeface="Comic Sans MS"/>
                <a:cs typeface="Comic Sans MS"/>
                <a:sym typeface="Comic Sans MS"/>
              </a:rPr>
              <a:t>Εντυπωσιαστήκατε; </a:t>
            </a:r>
            <a:endParaRPr sz="2400">
              <a:solidFill>
                <a:srgbClr val="000000"/>
              </a:solidFill>
              <a:highlight>
                <a:srgbClr val="A4C2F4"/>
              </a:highlight>
              <a:latin typeface="Comic Sans MS"/>
              <a:ea typeface="Comic Sans MS"/>
              <a:cs typeface="Comic Sans MS"/>
              <a:sym typeface="Comic Sans MS"/>
            </a:endParaRPr>
          </a:p>
          <a:p>
            <a:pPr indent="0" lvl="0" marL="0" rtl="0" algn="ctr">
              <a:spcBef>
                <a:spcPts val="0"/>
              </a:spcBef>
              <a:spcAft>
                <a:spcPts val="0"/>
              </a:spcAft>
              <a:buNone/>
            </a:pPr>
            <a:r>
              <a:rPr lang="el" sz="2400">
                <a:solidFill>
                  <a:srgbClr val="000000"/>
                </a:solidFill>
                <a:highlight>
                  <a:srgbClr val="A4C2F4"/>
                </a:highlight>
                <a:latin typeface="Comic Sans MS"/>
                <a:ea typeface="Comic Sans MS"/>
                <a:cs typeface="Comic Sans MS"/>
                <a:sym typeface="Comic Sans MS"/>
              </a:rPr>
              <a:t>Χμμμμ...τι θα λέγατε για το συνδυασμό βαρύτονου σαξόφωνου και beatboxing; Απολαύστε τον Νίκο Δημηνάκη!</a:t>
            </a:r>
            <a:endParaRPr sz="2400">
              <a:solidFill>
                <a:srgbClr val="000000"/>
              </a:solidFill>
              <a:highlight>
                <a:srgbClr val="A4C2F4"/>
              </a:highlight>
              <a:latin typeface="Comic Sans MS"/>
              <a:ea typeface="Comic Sans MS"/>
              <a:cs typeface="Comic Sans MS"/>
              <a:sym typeface="Comic Sans MS"/>
            </a:endParaRPr>
          </a:p>
          <a:p>
            <a:pPr indent="0" lvl="0" marL="0" rtl="0" algn="ctr">
              <a:spcBef>
                <a:spcPts val="0"/>
              </a:spcBef>
              <a:spcAft>
                <a:spcPts val="0"/>
              </a:spcAft>
              <a:buNone/>
            </a:pPr>
            <a:r>
              <a:t/>
            </a:r>
            <a:endParaRPr sz="2400">
              <a:solidFill>
                <a:srgbClr val="000000"/>
              </a:solidFill>
              <a:highlight>
                <a:srgbClr val="00FFFF"/>
              </a:highlight>
              <a:latin typeface="Comic Sans MS"/>
              <a:ea typeface="Comic Sans MS"/>
              <a:cs typeface="Comic Sans MS"/>
              <a:sym typeface="Comic Sans MS"/>
            </a:endParaRPr>
          </a:p>
        </p:txBody>
      </p:sp>
      <p:pic>
        <p:nvPicPr>
          <p:cNvPr id="97" name="Google Shape;97;p19" title="Baritone Sax &amp; Beatbox Riff Practice">
            <a:hlinkClick r:id="rId4"/>
          </p:cNvPr>
          <p:cNvPicPr preferRelativeResize="0"/>
          <p:nvPr/>
        </p:nvPicPr>
        <p:blipFill>
          <a:blip r:embed="rId5">
            <a:alphaModFix/>
          </a:blip>
          <a:stretch>
            <a:fillRect/>
          </a:stretch>
        </p:blipFill>
        <p:spPr>
          <a:xfrm>
            <a:off x="4352025" y="1714500"/>
            <a:ext cx="4572000" cy="3429000"/>
          </a:xfrm>
          <a:prstGeom prst="rect">
            <a:avLst/>
          </a:prstGeom>
          <a:noFill/>
          <a:ln>
            <a:noFill/>
          </a:ln>
        </p:spPr>
      </p:pic>
      <p:pic>
        <p:nvPicPr>
          <p:cNvPr id="98" name="Google Shape;98;p19"/>
          <p:cNvPicPr preferRelativeResize="0"/>
          <p:nvPr/>
        </p:nvPicPr>
        <p:blipFill>
          <a:blip r:embed="rId6">
            <a:alphaModFix/>
          </a:blip>
          <a:stretch>
            <a:fillRect/>
          </a:stretch>
        </p:blipFill>
        <p:spPr>
          <a:xfrm>
            <a:off x="3184700" y="2417392"/>
            <a:ext cx="1605375" cy="27261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p20"/>
          <p:cNvSpPr txBox="1"/>
          <p:nvPr>
            <p:ph idx="1" type="subTitle"/>
          </p:nvPr>
        </p:nvSpPr>
        <p:spPr>
          <a:xfrm>
            <a:off x="2289850" y="79175"/>
            <a:ext cx="3970800" cy="351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sz="2400">
                <a:solidFill>
                  <a:srgbClr val="000000"/>
                </a:solidFill>
                <a:highlight>
                  <a:srgbClr val="D5A6BD"/>
                </a:highlight>
                <a:latin typeface="Comic Sans MS"/>
                <a:ea typeface="Comic Sans MS"/>
                <a:cs typeface="Comic Sans MS"/>
                <a:sym typeface="Comic Sans MS"/>
              </a:rPr>
              <a:t>Και εδώ με δύο, ναι σωστά διαβάσατε δύο σαξόφωνα (άλτο και τενόρο) ΚΑΙ beatboxing</a:t>
            </a:r>
            <a:r>
              <a:rPr lang="el" sz="2400">
                <a:solidFill>
                  <a:srgbClr val="000000"/>
                </a:solidFill>
                <a:highlight>
                  <a:srgbClr val="D5A6BD"/>
                </a:highlight>
                <a:latin typeface="Comic Sans MS"/>
                <a:ea typeface="Comic Sans MS"/>
                <a:cs typeface="Comic Sans MS"/>
                <a:sym typeface="Comic Sans MS"/>
              </a:rPr>
              <a:t>...</a:t>
            </a:r>
            <a:endParaRPr sz="2400">
              <a:solidFill>
                <a:srgbClr val="000000"/>
              </a:solidFill>
              <a:highlight>
                <a:srgbClr val="D5A6BD"/>
              </a:highlight>
              <a:latin typeface="Comic Sans MS"/>
              <a:ea typeface="Comic Sans MS"/>
              <a:cs typeface="Comic Sans MS"/>
              <a:sym typeface="Comic Sans MS"/>
            </a:endParaRPr>
          </a:p>
          <a:p>
            <a:pPr indent="0" lvl="0" marL="0" rtl="0" algn="ctr">
              <a:spcBef>
                <a:spcPts val="0"/>
              </a:spcBef>
              <a:spcAft>
                <a:spcPts val="0"/>
              </a:spcAft>
              <a:buNone/>
            </a:pPr>
            <a:r>
              <a:t/>
            </a:r>
            <a:endParaRPr sz="2400">
              <a:solidFill>
                <a:srgbClr val="000000"/>
              </a:solidFill>
              <a:highlight>
                <a:srgbClr val="00FFFF"/>
              </a:highlight>
              <a:latin typeface="Comic Sans MS"/>
              <a:ea typeface="Comic Sans MS"/>
              <a:cs typeface="Comic Sans MS"/>
              <a:sym typeface="Comic Sans MS"/>
            </a:endParaRPr>
          </a:p>
        </p:txBody>
      </p:sp>
      <p:pic>
        <p:nvPicPr>
          <p:cNvPr descr="https://www.facebook.com/N.Diminakis/" id="104" name="Google Shape;104;p20" title="&quot;Let's stay together&quot; (Alto-Tenor Sax &amp; Beatbox / C.Y.L. IV) [N. Diminakis]">
            <a:hlinkClick r:id="rId4"/>
          </p:cNvPr>
          <p:cNvPicPr preferRelativeResize="0"/>
          <p:nvPr/>
        </p:nvPicPr>
        <p:blipFill>
          <a:blip r:embed="rId5">
            <a:alphaModFix/>
          </a:blip>
          <a:stretch>
            <a:fillRect/>
          </a:stretch>
        </p:blipFill>
        <p:spPr>
          <a:xfrm>
            <a:off x="-1" y="1755725"/>
            <a:ext cx="4592400" cy="3444300"/>
          </a:xfrm>
          <a:prstGeom prst="rect">
            <a:avLst/>
          </a:prstGeom>
          <a:noFill/>
          <a:ln>
            <a:noFill/>
          </a:ln>
        </p:spPr>
      </p:pic>
      <p:pic>
        <p:nvPicPr>
          <p:cNvPr id="105" name="Google Shape;105;p20"/>
          <p:cNvPicPr preferRelativeResize="0"/>
          <p:nvPr/>
        </p:nvPicPr>
        <p:blipFill>
          <a:blip r:embed="rId6">
            <a:alphaModFix/>
          </a:blip>
          <a:stretch>
            <a:fillRect/>
          </a:stretch>
        </p:blipFill>
        <p:spPr>
          <a:xfrm>
            <a:off x="5765224" y="1198200"/>
            <a:ext cx="2350501" cy="357793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p21"/>
          <p:cNvSpPr txBox="1"/>
          <p:nvPr>
            <p:ph idx="1" type="subTitle"/>
          </p:nvPr>
        </p:nvSpPr>
        <p:spPr>
          <a:xfrm>
            <a:off x="87600" y="93275"/>
            <a:ext cx="4140300" cy="488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sz="2400">
                <a:solidFill>
                  <a:srgbClr val="000000"/>
                </a:solidFill>
                <a:highlight>
                  <a:srgbClr val="FFFF00"/>
                </a:highlight>
                <a:latin typeface="Comic Sans MS"/>
                <a:ea typeface="Comic Sans MS"/>
                <a:cs typeface="Comic Sans MS"/>
                <a:sym typeface="Comic Sans MS"/>
              </a:rPr>
              <a:t>Στη συνέχεια θα δείτε και θα ακούσετε τους </a:t>
            </a:r>
            <a:r>
              <a:rPr b="1" lang="el" sz="2400">
                <a:solidFill>
                  <a:srgbClr val="0000FF"/>
                </a:solidFill>
                <a:highlight>
                  <a:srgbClr val="FFFF00"/>
                </a:highlight>
                <a:latin typeface="Comic Sans MS"/>
                <a:ea typeface="Comic Sans MS"/>
                <a:cs typeface="Comic Sans MS"/>
                <a:sym typeface="Comic Sans MS"/>
              </a:rPr>
              <a:t>Perpetuum Jazzile</a:t>
            </a:r>
            <a:r>
              <a:rPr lang="el" sz="2400">
                <a:solidFill>
                  <a:srgbClr val="000000"/>
                </a:solidFill>
                <a:highlight>
                  <a:srgbClr val="FFFF00"/>
                </a:highlight>
                <a:latin typeface="Comic Sans MS"/>
                <a:ea typeface="Comic Sans MS"/>
                <a:cs typeface="Comic Sans MS"/>
                <a:sym typeface="Comic Sans MS"/>
              </a:rPr>
              <a:t>, μία χορωδία από τη Σλοβενία! Ερμηνεύουν το </a:t>
            </a:r>
            <a:r>
              <a:rPr b="1" lang="el" sz="2400">
                <a:solidFill>
                  <a:srgbClr val="000000"/>
                </a:solidFill>
                <a:highlight>
                  <a:srgbClr val="FFFF00"/>
                </a:highlight>
                <a:latin typeface="Comic Sans MS"/>
                <a:ea typeface="Comic Sans MS"/>
                <a:cs typeface="Comic Sans MS"/>
                <a:sym typeface="Comic Sans MS"/>
              </a:rPr>
              <a:t>Africa </a:t>
            </a:r>
            <a:r>
              <a:rPr lang="el" sz="2400">
                <a:solidFill>
                  <a:srgbClr val="000000"/>
                </a:solidFill>
                <a:highlight>
                  <a:srgbClr val="FFFF00"/>
                </a:highlight>
                <a:latin typeface="Comic Sans MS"/>
                <a:ea typeface="Comic Sans MS"/>
                <a:cs typeface="Comic Sans MS"/>
                <a:sym typeface="Comic Sans MS"/>
              </a:rPr>
              <a:t>των Toto, με μοναδική συνοδεία το beatboxing! </a:t>
            </a:r>
            <a:endParaRPr sz="2400">
              <a:solidFill>
                <a:srgbClr val="000000"/>
              </a:solidFill>
              <a:highlight>
                <a:srgbClr val="FFFF00"/>
              </a:highlight>
              <a:latin typeface="Comic Sans MS"/>
              <a:ea typeface="Comic Sans MS"/>
              <a:cs typeface="Comic Sans MS"/>
              <a:sym typeface="Comic Sans MS"/>
            </a:endParaRPr>
          </a:p>
          <a:p>
            <a:pPr indent="0" lvl="0" marL="0" rtl="0" algn="ctr">
              <a:spcBef>
                <a:spcPts val="0"/>
              </a:spcBef>
              <a:spcAft>
                <a:spcPts val="0"/>
              </a:spcAft>
              <a:buNone/>
            </a:pPr>
            <a:r>
              <a:rPr lang="el" sz="2400">
                <a:solidFill>
                  <a:srgbClr val="000000"/>
                </a:solidFill>
                <a:highlight>
                  <a:srgbClr val="FFFF00"/>
                </a:highlight>
                <a:latin typeface="Comic Sans MS"/>
                <a:ea typeface="Comic Sans MS"/>
                <a:cs typeface="Comic Sans MS"/>
                <a:sym typeface="Comic Sans MS"/>
              </a:rPr>
              <a:t>Στην αρχή του βίντεο θα δείτε και πως μπορεί κάποιος με ήχους που παράγει το σώμα να μιμηθεί τον ήχο της βροχής!</a:t>
            </a:r>
            <a:endParaRPr sz="2400">
              <a:solidFill>
                <a:srgbClr val="000000"/>
              </a:solidFill>
              <a:highlight>
                <a:srgbClr val="FFFF00"/>
              </a:highlight>
              <a:latin typeface="Comic Sans MS"/>
              <a:ea typeface="Comic Sans MS"/>
              <a:cs typeface="Comic Sans MS"/>
              <a:sym typeface="Comic Sans MS"/>
            </a:endParaRPr>
          </a:p>
        </p:txBody>
      </p:sp>
      <p:pic>
        <p:nvPicPr>
          <p:cNvPr descr="Follow us on:&#10;INSTAGRAM: http://www.instagram.com/perpetuumjazzile&#10;FACEBOOK: http://www.facebook.com/perpetuumjazzile&#10;TWITTER: http://www.twitter.com/PJazzile&#10;WEB PAGE: http://www.perpetuumjazzile.si&#10;&#10;***&#10;&#10;Perpetuum Jazzile is an XXL vocal group from Slovenia. &#10;&#10;Toto's Africa by Perpetuum Jazzile, performed live at Vokal Xtravaganzza 2008 (October 2008) - arranger Tomaž Kozlevčar.&#10;&#10;*** LOWEST RATES ON PERPETUUM JAZZILE MP3s ON http://PJvocal.com ***&#10;&#10;PJ shop: http://www.perpetuumjazzile.si/shop/&#10;&#10;Thunderstorm simulation effects inspired by Kearnsey College choir (South Africa). THANK YOU!!!&#10;&#10;Perpetuum Jazzile. Vocal ecstasy." id="111" name="Google Shape;111;p21" title="Perpetuum Jazzile - Africa">
            <a:hlinkClick r:id="rId4"/>
          </p:cNvPr>
          <p:cNvPicPr preferRelativeResize="0"/>
          <p:nvPr/>
        </p:nvPicPr>
        <p:blipFill>
          <a:blip r:embed="rId5">
            <a:alphaModFix/>
          </a:blip>
          <a:stretch>
            <a:fillRect/>
          </a:stretch>
        </p:blipFill>
        <p:spPr>
          <a:xfrm>
            <a:off x="4366175" y="661100"/>
            <a:ext cx="4572000" cy="3429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15" name="Shape 115"/>
        <p:cNvGrpSpPr/>
        <p:nvPr/>
      </p:nvGrpSpPr>
      <p:grpSpPr>
        <a:xfrm>
          <a:off x="0" y="0"/>
          <a:ext cx="0" cy="0"/>
          <a:chOff x="0" y="0"/>
          <a:chExt cx="0" cy="0"/>
        </a:xfrm>
      </p:grpSpPr>
      <p:sp>
        <p:nvSpPr>
          <p:cNvPr id="116" name="Google Shape;116;p22"/>
          <p:cNvSpPr txBox="1"/>
          <p:nvPr>
            <p:ph idx="1" type="subTitle"/>
          </p:nvPr>
        </p:nvSpPr>
        <p:spPr>
          <a:xfrm>
            <a:off x="384300" y="531300"/>
            <a:ext cx="3843600" cy="4889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sz="2400">
                <a:solidFill>
                  <a:srgbClr val="000000"/>
                </a:solidFill>
                <a:highlight>
                  <a:srgbClr val="00FFFF"/>
                </a:highlight>
                <a:latin typeface="Comic Sans MS"/>
                <a:ea typeface="Comic Sans MS"/>
                <a:cs typeface="Comic Sans MS"/>
                <a:sym typeface="Comic Sans MS"/>
              </a:rPr>
              <a:t>Beatboxing + loop station To </a:t>
            </a:r>
            <a:r>
              <a:rPr b="1" lang="el" sz="2400">
                <a:solidFill>
                  <a:srgbClr val="FF00FF"/>
                </a:solidFill>
                <a:highlight>
                  <a:srgbClr val="00FFFF"/>
                </a:highlight>
                <a:latin typeface="Comic Sans MS"/>
                <a:ea typeface="Comic Sans MS"/>
                <a:cs typeface="Comic Sans MS"/>
                <a:sym typeface="Comic Sans MS"/>
              </a:rPr>
              <a:t>loop station</a:t>
            </a:r>
            <a:r>
              <a:rPr lang="el" sz="2400">
                <a:solidFill>
                  <a:srgbClr val="FFFFFF"/>
                </a:solidFill>
                <a:highlight>
                  <a:srgbClr val="00FFFF"/>
                </a:highlight>
                <a:latin typeface="Comic Sans MS"/>
                <a:ea typeface="Comic Sans MS"/>
                <a:cs typeface="Comic Sans MS"/>
                <a:sym typeface="Comic Sans MS"/>
              </a:rPr>
              <a:t> </a:t>
            </a:r>
            <a:r>
              <a:rPr lang="el" sz="2400">
                <a:solidFill>
                  <a:srgbClr val="000000"/>
                </a:solidFill>
                <a:highlight>
                  <a:srgbClr val="00FFFF"/>
                </a:highlight>
                <a:latin typeface="Comic Sans MS"/>
                <a:ea typeface="Comic Sans MS"/>
                <a:cs typeface="Comic Sans MS"/>
                <a:sym typeface="Comic Sans MS"/>
              </a:rPr>
              <a:t>είναι ένα μηχάνημα ηχογράφησης  σύντομων φράσεων που παίζονται κατ’επανάληψη (ostinato). </a:t>
            </a:r>
            <a:endParaRPr sz="2400">
              <a:solidFill>
                <a:srgbClr val="000000"/>
              </a:solidFill>
              <a:highlight>
                <a:srgbClr val="00FFFF"/>
              </a:highlight>
              <a:latin typeface="Comic Sans MS"/>
              <a:ea typeface="Comic Sans MS"/>
              <a:cs typeface="Comic Sans MS"/>
              <a:sym typeface="Comic Sans MS"/>
            </a:endParaRPr>
          </a:p>
          <a:p>
            <a:pPr indent="0" lvl="0" marL="0" rtl="0" algn="ctr">
              <a:spcBef>
                <a:spcPts val="0"/>
              </a:spcBef>
              <a:spcAft>
                <a:spcPts val="0"/>
              </a:spcAft>
              <a:buNone/>
            </a:pPr>
            <a:r>
              <a:t/>
            </a:r>
            <a:endParaRPr sz="2400">
              <a:solidFill>
                <a:srgbClr val="000000"/>
              </a:solidFill>
              <a:highlight>
                <a:srgbClr val="00FFFF"/>
              </a:highlight>
              <a:latin typeface="Comic Sans MS"/>
              <a:ea typeface="Comic Sans MS"/>
              <a:cs typeface="Comic Sans MS"/>
              <a:sym typeface="Comic Sans MS"/>
            </a:endParaRPr>
          </a:p>
          <a:p>
            <a:pPr indent="0" lvl="0" marL="0" rtl="0" algn="ctr">
              <a:spcBef>
                <a:spcPts val="0"/>
              </a:spcBef>
              <a:spcAft>
                <a:spcPts val="0"/>
              </a:spcAft>
              <a:buNone/>
            </a:pPr>
            <a:r>
              <a:rPr lang="el" sz="2400">
                <a:solidFill>
                  <a:srgbClr val="000000"/>
                </a:solidFill>
                <a:highlight>
                  <a:srgbClr val="00FFFF"/>
                </a:highlight>
                <a:latin typeface="Comic Sans MS"/>
                <a:ea typeface="Comic Sans MS"/>
                <a:cs typeface="Comic Sans MS"/>
                <a:sym typeface="Comic Sans MS"/>
              </a:rPr>
              <a:t>Δείτε τι μπορεί να κάνει, λοιπόν, ο παγκόσμιος πρωταθλητής στο Loop Station </a:t>
            </a:r>
            <a:r>
              <a:rPr lang="el" sz="2400">
                <a:solidFill>
                  <a:srgbClr val="FF00FF"/>
                </a:solidFill>
                <a:highlight>
                  <a:srgbClr val="00FFFF"/>
                </a:highlight>
                <a:latin typeface="Comic Sans MS"/>
                <a:ea typeface="Comic Sans MS"/>
                <a:cs typeface="Comic Sans MS"/>
                <a:sym typeface="Comic Sans MS"/>
              </a:rPr>
              <a:t>Shlomo</a:t>
            </a:r>
            <a:r>
              <a:rPr lang="el" sz="2400">
                <a:solidFill>
                  <a:srgbClr val="000000"/>
                </a:solidFill>
                <a:highlight>
                  <a:srgbClr val="00FFFF"/>
                </a:highlight>
                <a:latin typeface="Comic Sans MS"/>
                <a:ea typeface="Comic Sans MS"/>
                <a:cs typeface="Comic Sans MS"/>
                <a:sym typeface="Comic Sans MS"/>
              </a:rPr>
              <a:t>!</a:t>
            </a:r>
            <a:endParaRPr sz="2400">
              <a:solidFill>
                <a:srgbClr val="000000"/>
              </a:solidFill>
              <a:highlight>
                <a:srgbClr val="00FFFF"/>
              </a:highlight>
              <a:latin typeface="Comic Sans MS"/>
              <a:ea typeface="Comic Sans MS"/>
              <a:cs typeface="Comic Sans MS"/>
              <a:sym typeface="Comic Sans MS"/>
            </a:endParaRPr>
          </a:p>
          <a:p>
            <a:pPr indent="0" lvl="0" marL="0" rtl="0" algn="ctr">
              <a:spcBef>
                <a:spcPts val="0"/>
              </a:spcBef>
              <a:spcAft>
                <a:spcPts val="0"/>
              </a:spcAft>
              <a:buNone/>
            </a:pPr>
            <a:r>
              <a:t/>
            </a:r>
            <a:endParaRPr sz="2400">
              <a:solidFill>
                <a:srgbClr val="000000"/>
              </a:solidFill>
              <a:highlight>
                <a:srgbClr val="FFFF00"/>
              </a:highlight>
              <a:latin typeface="Comic Sans MS"/>
              <a:ea typeface="Comic Sans MS"/>
              <a:cs typeface="Comic Sans MS"/>
              <a:sym typeface="Comic Sans MS"/>
            </a:endParaRPr>
          </a:p>
        </p:txBody>
      </p:sp>
      <p:pic>
        <p:nvPicPr>
          <p:cNvPr descr="Beat Boxer 'SHLOMO' performs at the UK heat of the Boss World Loop Station Championship 2010. The Boss Loop Station range includes the RC-2, RC-20XL and RC-50.  The audio for this video was captured using a Roland R-05 WAVE/MP3 recorder." id="117" name="Google Shape;117;p22" title="'SHLOMO' - Boss World Loop Station Championship 2010">
            <a:hlinkClick r:id="rId4"/>
          </p:cNvPr>
          <p:cNvPicPr preferRelativeResize="0"/>
          <p:nvPr/>
        </p:nvPicPr>
        <p:blipFill>
          <a:blip r:embed="rId5">
            <a:alphaModFix/>
          </a:blip>
          <a:stretch>
            <a:fillRect/>
          </a:stretch>
        </p:blipFill>
        <p:spPr>
          <a:xfrm>
            <a:off x="4309650" y="604575"/>
            <a:ext cx="4572000" cy="3429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21" name="Shape 121"/>
        <p:cNvGrpSpPr/>
        <p:nvPr/>
      </p:nvGrpSpPr>
      <p:grpSpPr>
        <a:xfrm>
          <a:off x="0" y="0"/>
          <a:ext cx="0" cy="0"/>
          <a:chOff x="0" y="0"/>
          <a:chExt cx="0" cy="0"/>
        </a:xfrm>
      </p:grpSpPr>
      <p:sp>
        <p:nvSpPr>
          <p:cNvPr id="122" name="Google Shape;122;p23"/>
          <p:cNvSpPr txBox="1"/>
          <p:nvPr>
            <p:ph idx="1" type="subTitle"/>
          </p:nvPr>
        </p:nvSpPr>
        <p:spPr>
          <a:xfrm>
            <a:off x="0" y="127200"/>
            <a:ext cx="4298700" cy="2933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sz="2100">
                <a:solidFill>
                  <a:schemeClr val="dk1"/>
                </a:solidFill>
                <a:highlight>
                  <a:srgbClr val="B7B7B7"/>
                </a:highlight>
                <a:latin typeface="Comic Sans MS"/>
                <a:ea typeface="Comic Sans MS"/>
                <a:cs typeface="Comic Sans MS"/>
                <a:sym typeface="Comic Sans MS"/>
              </a:rPr>
              <a:t>Και τώρα θα σας παρουσιάσω την έκπληξη του σημερινού μας μαθήματος! Η εφαρμογή </a:t>
            </a:r>
            <a:r>
              <a:rPr b="1" lang="el" sz="2100">
                <a:solidFill>
                  <a:srgbClr val="FF00FF"/>
                </a:solidFill>
                <a:highlight>
                  <a:srgbClr val="B7B7B7"/>
                </a:highlight>
                <a:latin typeface="Comic Sans MS"/>
                <a:ea typeface="Comic Sans MS"/>
                <a:cs typeface="Comic Sans MS"/>
                <a:sym typeface="Comic Sans MS"/>
              </a:rPr>
              <a:t>incredibox</a:t>
            </a:r>
            <a:r>
              <a:rPr lang="el" sz="2100">
                <a:solidFill>
                  <a:schemeClr val="dk1"/>
                </a:solidFill>
                <a:highlight>
                  <a:srgbClr val="B7B7B7"/>
                </a:highlight>
                <a:latin typeface="Comic Sans MS"/>
                <a:ea typeface="Comic Sans MS"/>
                <a:cs typeface="Comic Sans MS"/>
                <a:sym typeface="Comic Sans MS"/>
              </a:rPr>
              <a:t>! Μεταβείτε παρακαλώ στον παρακάτω υπερσύνδεσμο!</a:t>
            </a:r>
            <a:endParaRPr sz="2100">
              <a:solidFill>
                <a:schemeClr val="dk1"/>
              </a:solidFill>
              <a:highlight>
                <a:srgbClr val="B7B7B7"/>
              </a:highlight>
              <a:latin typeface="Comic Sans MS"/>
              <a:ea typeface="Comic Sans MS"/>
              <a:cs typeface="Comic Sans MS"/>
              <a:sym typeface="Comic Sans MS"/>
            </a:endParaRPr>
          </a:p>
          <a:p>
            <a:pPr indent="0" lvl="0" marL="0" rtl="0" algn="ctr">
              <a:spcBef>
                <a:spcPts val="0"/>
              </a:spcBef>
              <a:spcAft>
                <a:spcPts val="0"/>
              </a:spcAft>
              <a:buNone/>
            </a:pPr>
            <a:r>
              <a:rPr b="1" lang="el" sz="2300" u="sng">
                <a:solidFill>
                  <a:srgbClr val="000000"/>
                </a:solidFill>
                <a:highlight>
                  <a:srgbClr val="B7B7B7"/>
                </a:highlight>
                <a:latin typeface="Comic Sans MS"/>
                <a:ea typeface="Comic Sans MS"/>
                <a:cs typeface="Comic Sans MS"/>
                <a:sym typeface="Comic Sans MS"/>
                <a:hlinkClick r:id="rId4"/>
              </a:rPr>
              <a:t>https://www.incredibox.com/</a:t>
            </a:r>
            <a:endParaRPr b="1" sz="3600">
              <a:solidFill>
                <a:srgbClr val="000000"/>
              </a:solidFill>
              <a:highlight>
                <a:srgbClr val="B7B7B7"/>
              </a:highlight>
              <a:latin typeface="Comic Sans MS"/>
              <a:ea typeface="Comic Sans MS"/>
              <a:cs typeface="Comic Sans MS"/>
              <a:sym typeface="Comic Sans MS"/>
            </a:endParaRPr>
          </a:p>
          <a:p>
            <a:pPr indent="0" lvl="0" marL="0" rtl="0" algn="ctr">
              <a:spcBef>
                <a:spcPts val="0"/>
              </a:spcBef>
              <a:spcAft>
                <a:spcPts val="0"/>
              </a:spcAft>
              <a:buNone/>
            </a:pPr>
            <a:r>
              <a:t/>
            </a:r>
            <a:endParaRPr sz="3600">
              <a:solidFill>
                <a:srgbClr val="000000"/>
              </a:solidFill>
              <a:highlight>
                <a:srgbClr val="B7B7B7"/>
              </a:highlight>
              <a:latin typeface="Comic Sans MS"/>
              <a:ea typeface="Comic Sans MS"/>
              <a:cs typeface="Comic Sans MS"/>
              <a:sym typeface="Comic Sans MS"/>
            </a:endParaRPr>
          </a:p>
        </p:txBody>
      </p:sp>
      <p:sp>
        <p:nvSpPr>
          <p:cNvPr id="123" name="Google Shape;123;p23"/>
          <p:cNvSpPr txBox="1"/>
          <p:nvPr/>
        </p:nvSpPr>
        <p:spPr>
          <a:xfrm>
            <a:off x="4790225" y="531300"/>
            <a:ext cx="3000000" cy="3000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1200"/>
              </a:spcAft>
              <a:buNone/>
            </a:pPr>
            <a:r>
              <a:rPr lang="el" sz="1100">
                <a:solidFill>
                  <a:schemeClr val="dk1"/>
                </a:solidFill>
              </a:rPr>
              <a:t>..</a:t>
            </a:r>
            <a:endParaRPr sz="1100">
              <a:solidFill>
                <a:schemeClr val="dk1"/>
              </a:solidFill>
            </a:endParaRPr>
          </a:p>
        </p:txBody>
      </p:sp>
      <p:sp>
        <p:nvSpPr>
          <p:cNvPr id="124" name="Google Shape;124;p23"/>
          <p:cNvSpPr txBox="1"/>
          <p:nvPr/>
        </p:nvSpPr>
        <p:spPr>
          <a:xfrm>
            <a:off x="5429075" y="446525"/>
            <a:ext cx="3559500" cy="3866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Clr>
                <a:schemeClr val="dk1"/>
              </a:buClr>
              <a:buSzPts val="1100"/>
              <a:buFont typeface="Arial"/>
              <a:buNone/>
            </a:pPr>
            <a:r>
              <a:rPr lang="el" sz="1900">
                <a:solidFill>
                  <a:schemeClr val="dk1"/>
                </a:solidFill>
                <a:highlight>
                  <a:srgbClr val="B7B7B7"/>
                </a:highlight>
                <a:latin typeface="Comic Sans MS"/>
                <a:ea typeface="Comic Sans MS"/>
                <a:cs typeface="Comic Sans MS"/>
                <a:sym typeface="Comic Sans MS"/>
              </a:rPr>
              <a:t>Επιλέγετε κάτω αριστερά  </a:t>
            </a:r>
            <a:r>
              <a:rPr i="1" lang="el" sz="1900">
                <a:solidFill>
                  <a:schemeClr val="dk1"/>
                </a:solidFill>
                <a:highlight>
                  <a:srgbClr val="B7B7B7"/>
                </a:highlight>
                <a:latin typeface="Comic Sans MS"/>
                <a:ea typeface="Comic Sans MS"/>
                <a:cs typeface="Comic Sans MS"/>
                <a:sym typeface="Comic Sans MS"/>
              </a:rPr>
              <a:t>Try Web Version</a:t>
            </a:r>
            <a:endParaRPr i="1" sz="1900">
              <a:solidFill>
                <a:schemeClr val="dk1"/>
              </a:solidFill>
              <a:highlight>
                <a:srgbClr val="B7B7B7"/>
              </a:highlight>
              <a:latin typeface="Comic Sans MS"/>
              <a:ea typeface="Comic Sans MS"/>
              <a:cs typeface="Comic Sans MS"/>
              <a:sym typeface="Comic Sans MS"/>
            </a:endParaRPr>
          </a:p>
          <a:p>
            <a:pPr indent="0" lvl="0" marL="0" rtl="0" algn="ctr">
              <a:lnSpc>
                <a:spcPct val="115000"/>
              </a:lnSpc>
              <a:spcBef>
                <a:spcPts val="1200"/>
              </a:spcBef>
              <a:spcAft>
                <a:spcPts val="0"/>
              </a:spcAft>
              <a:buClr>
                <a:schemeClr val="dk1"/>
              </a:buClr>
              <a:buSzPts val="1100"/>
              <a:buFont typeface="Arial"/>
              <a:buNone/>
            </a:pPr>
            <a:r>
              <a:rPr lang="el" sz="1900">
                <a:solidFill>
                  <a:schemeClr val="dk1"/>
                </a:solidFill>
                <a:highlight>
                  <a:srgbClr val="B7B7B7"/>
                </a:highlight>
                <a:latin typeface="Comic Sans MS"/>
                <a:ea typeface="Comic Sans MS"/>
                <a:cs typeface="Comic Sans MS"/>
                <a:sym typeface="Comic Sans MS"/>
              </a:rPr>
              <a:t>Θα εμφανιστούν 7 κουτάκια με ανθρωπάκια, επτά διαφορετικά στυλ. Επιλέγετε τα δωρεάν που είναι τα τέσσερα της πρώτης σειράς που βλέπετε σημειωμένα με το κόκκινο βελάκι στην εικόνα.</a:t>
            </a:r>
            <a:endParaRPr sz="4000">
              <a:solidFill>
                <a:schemeClr val="dk1"/>
              </a:solidFill>
              <a:highlight>
                <a:srgbClr val="B7B7B7"/>
              </a:highlight>
              <a:latin typeface="Comic Sans MS"/>
              <a:ea typeface="Comic Sans MS"/>
              <a:cs typeface="Comic Sans MS"/>
              <a:sym typeface="Comic Sans MS"/>
            </a:endParaRPr>
          </a:p>
          <a:p>
            <a:pPr indent="0" lvl="0" marL="0" rtl="0" algn="l">
              <a:spcBef>
                <a:spcPts val="1200"/>
              </a:spcBef>
              <a:spcAft>
                <a:spcPts val="0"/>
              </a:spcAft>
              <a:buNone/>
            </a:pPr>
            <a:r>
              <a:t/>
            </a:r>
            <a:endParaRPr/>
          </a:p>
        </p:txBody>
      </p:sp>
      <p:pic>
        <p:nvPicPr>
          <p:cNvPr id="125" name="Google Shape;125;p23"/>
          <p:cNvPicPr preferRelativeResize="0"/>
          <p:nvPr/>
        </p:nvPicPr>
        <p:blipFill rotWithShape="1">
          <a:blip r:embed="rId5">
            <a:alphaModFix/>
          </a:blip>
          <a:srcRect b="16713" l="10469" r="20239" t="12554"/>
          <a:stretch/>
        </p:blipFill>
        <p:spPr>
          <a:xfrm>
            <a:off x="723500" y="2869950"/>
            <a:ext cx="3673925" cy="2109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29" name="Shape 129"/>
        <p:cNvGrpSpPr/>
        <p:nvPr/>
      </p:nvGrpSpPr>
      <p:grpSpPr>
        <a:xfrm>
          <a:off x="0" y="0"/>
          <a:ext cx="0" cy="0"/>
          <a:chOff x="0" y="0"/>
          <a:chExt cx="0" cy="0"/>
        </a:xfrm>
      </p:grpSpPr>
      <p:sp>
        <p:nvSpPr>
          <p:cNvPr id="130" name="Google Shape;130;p24"/>
          <p:cNvSpPr txBox="1"/>
          <p:nvPr>
            <p:ph idx="1" type="subTitle"/>
          </p:nvPr>
        </p:nvSpPr>
        <p:spPr>
          <a:xfrm>
            <a:off x="186475" y="127200"/>
            <a:ext cx="4098000" cy="4713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sz="1900">
                <a:solidFill>
                  <a:schemeClr val="dk1"/>
                </a:solidFill>
                <a:highlight>
                  <a:srgbClr val="FF9900"/>
                </a:highlight>
                <a:latin typeface="Comic Sans MS"/>
                <a:ea typeface="Comic Sans MS"/>
                <a:cs typeface="Comic Sans MS"/>
                <a:sym typeface="Comic Sans MS"/>
              </a:rPr>
              <a:t>Στη συνέχεια επιλέγετε τους ήχους από τα κουτάκια που μπορείτε να σύρετε πάνω σε κάποιο ανθρωπάκι. Όταν φορτώσει θα ακούσετε τον ήχο. Τα κουτάκια αντιστοιχούν σε beats, effects, μελωδίες και φωνές! Μπορείτε να κάνετε όποιους συνδυασμούς θέλετε. </a:t>
            </a:r>
            <a:endParaRPr sz="1900">
              <a:solidFill>
                <a:schemeClr val="dk1"/>
              </a:solidFill>
              <a:highlight>
                <a:srgbClr val="FF9900"/>
              </a:highlight>
              <a:latin typeface="Comic Sans MS"/>
              <a:ea typeface="Comic Sans MS"/>
              <a:cs typeface="Comic Sans MS"/>
              <a:sym typeface="Comic Sans MS"/>
            </a:endParaRPr>
          </a:p>
          <a:p>
            <a:pPr indent="0" lvl="0" marL="0" rtl="0" algn="ctr">
              <a:spcBef>
                <a:spcPts val="0"/>
              </a:spcBef>
              <a:spcAft>
                <a:spcPts val="0"/>
              </a:spcAft>
              <a:buNone/>
            </a:pPr>
            <a:r>
              <a:t/>
            </a:r>
            <a:endParaRPr sz="1900">
              <a:solidFill>
                <a:schemeClr val="dk1"/>
              </a:solidFill>
              <a:highlight>
                <a:srgbClr val="FF9900"/>
              </a:highlight>
              <a:latin typeface="Comic Sans MS"/>
              <a:ea typeface="Comic Sans MS"/>
              <a:cs typeface="Comic Sans MS"/>
              <a:sym typeface="Comic Sans MS"/>
            </a:endParaRPr>
          </a:p>
          <a:p>
            <a:pPr indent="0" lvl="0" marL="0" rtl="0" algn="ctr">
              <a:spcBef>
                <a:spcPts val="0"/>
              </a:spcBef>
              <a:spcAft>
                <a:spcPts val="0"/>
              </a:spcAft>
              <a:buNone/>
            </a:pPr>
            <a:r>
              <a:rPr lang="el" sz="1900">
                <a:solidFill>
                  <a:schemeClr val="dk1"/>
                </a:solidFill>
                <a:highlight>
                  <a:srgbClr val="FF9900"/>
                </a:highlight>
                <a:latin typeface="Comic Sans MS"/>
                <a:ea typeface="Comic Sans MS"/>
                <a:cs typeface="Comic Sans MS"/>
                <a:sym typeface="Comic Sans MS"/>
              </a:rPr>
              <a:t>Από τις γραμμούλες πάνω αριστερά μπορείτε να δείτε κι άλλες επιλογές. Μπορείτε να πατήσετε το </a:t>
            </a:r>
            <a:r>
              <a:rPr b="1" lang="el" sz="1900">
                <a:solidFill>
                  <a:schemeClr val="dk1"/>
                </a:solidFill>
                <a:highlight>
                  <a:srgbClr val="FF9900"/>
                </a:highlight>
                <a:latin typeface="Comic Sans MS"/>
                <a:ea typeface="Comic Sans MS"/>
                <a:cs typeface="Comic Sans MS"/>
                <a:sym typeface="Comic Sans MS"/>
              </a:rPr>
              <a:t>Reset</a:t>
            </a:r>
            <a:r>
              <a:rPr lang="el" sz="1900">
                <a:solidFill>
                  <a:schemeClr val="dk1"/>
                </a:solidFill>
                <a:highlight>
                  <a:srgbClr val="FF9900"/>
                </a:highlight>
                <a:latin typeface="Comic Sans MS"/>
                <a:ea typeface="Comic Sans MS"/>
                <a:cs typeface="Comic Sans MS"/>
                <a:sym typeface="Comic Sans MS"/>
              </a:rPr>
              <a:t> και να ξεκινήσετε από την αρχή, ή το </a:t>
            </a:r>
            <a:r>
              <a:rPr b="1" lang="el" sz="1900">
                <a:solidFill>
                  <a:schemeClr val="dk1"/>
                </a:solidFill>
                <a:highlight>
                  <a:srgbClr val="FF9900"/>
                </a:highlight>
                <a:latin typeface="Comic Sans MS"/>
                <a:ea typeface="Comic Sans MS"/>
                <a:cs typeface="Comic Sans MS"/>
                <a:sym typeface="Comic Sans MS"/>
              </a:rPr>
              <a:t>Auto</a:t>
            </a:r>
            <a:r>
              <a:rPr lang="el" sz="1900">
                <a:solidFill>
                  <a:schemeClr val="dk1"/>
                </a:solidFill>
                <a:highlight>
                  <a:srgbClr val="FF9900"/>
                </a:highlight>
                <a:latin typeface="Comic Sans MS"/>
                <a:ea typeface="Comic Sans MS"/>
                <a:cs typeface="Comic Sans MS"/>
                <a:sym typeface="Comic Sans MS"/>
              </a:rPr>
              <a:t> και να παίξει η εφαρμογή ένα demo, ή το </a:t>
            </a:r>
            <a:r>
              <a:rPr b="1" lang="el" sz="1900">
                <a:solidFill>
                  <a:schemeClr val="dk1"/>
                </a:solidFill>
                <a:highlight>
                  <a:srgbClr val="FF9900"/>
                </a:highlight>
                <a:latin typeface="Comic Sans MS"/>
                <a:ea typeface="Comic Sans MS"/>
                <a:cs typeface="Comic Sans MS"/>
                <a:sym typeface="Comic Sans MS"/>
              </a:rPr>
              <a:t>Rec</a:t>
            </a:r>
            <a:r>
              <a:rPr lang="el" sz="1900">
                <a:solidFill>
                  <a:schemeClr val="dk1"/>
                </a:solidFill>
                <a:highlight>
                  <a:srgbClr val="FF9900"/>
                </a:highlight>
                <a:latin typeface="Comic Sans MS"/>
                <a:ea typeface="Comic Sans MS"/>
                <a:cs typeface="Comic Sans MS"/>
                <a:sym typeface="Comic Sans MS"/>
              </a:rPr>
              <a:t> και να ηχογραφήσει αυτό που δημιουργήσατε!</a:t>
            </a:r>
            <a:endParaRPr sz="4400">
              <a:solidFill>
                <a:srgbClr val="000000"/>
              </a:solidFill>
              <a:highlight>
                <a:srgbClr val="FF9900"/>
              </a:highlight>
              <a:latin typeface="Comic Sans MS"/>
              <a:ea typeface="Comic Sans MS"/>
              <a:cs typeface="Comic Sans MS"/>
              <a:sym typeface="Comic Sans MS"/>
            </a:endParaRPr>
          </a:p>
          <a:p>
            <a:pPr indent="0" lvl="0" marL="0" rtl="0" algn="ctr">
              <a:spcBef>
                <a:spcPts val="0"/>
              </a:spcBef>
              <a:spcAft>
                <a:spcPts val="0"/>
              </a:spcAft>
              <a:buNone/>
            </a:pPr>
            <a:r>
              <a:t/>
            </a:r>
            <a:endParaRPr sz="4300">
              <a:solidFill>
                <a:srgbClr val="000000"/>
              </a:solidFill>
              <a:highlight>
                <a:srgbClr val="FF9900"/>
              </a:highlight>
              <a:latin typeface="Comic Sans MS"/>
              <a:ea typeface="Comic Sans MS"/>
              <a:cs typeface="Comic Sans MS"/>
              <a:sym typeface="Comic Sans MS"/>
            </a:endParaRPr>
          </a:p>
        </p:txBody>
      </p:sp>
      <p:sp>
        <p:nvSpPr>
          <p:cNvPr id="131" name="Google Shape;131;p24"/>
          <p:cNvSpPr txBox="1"/>
          <p:nvPr/>
        </p:nvSpPr>
        <p:spPr>
          <a:xfrm>
            <a:off x="4790225" y="531300"/>
            <a:ext cx="3000000" cy="3000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1200"/>
              </a:spcAft>
              <a:buNone/>
            </a:pPr>
            <a:r>
              <a:rPr lang="el" sz="1100">
                <a:solidFill>
                  <a:schemeClr val="dk1"/>
                </a:solidFill>
              </a:rPr>
              <a:t>..</a:t>
            </a:r>
            <a:endParaRPr sz="1100">
              <a:solidFill>
                <a:schemeClr val="dk1"/>
              </a:solidFill>
            </a:endParaRPr>
          </a:p>
        </p:txBody>
      </p:sp>
      <p:sp>
        <p:nvSpPr>
          <p:cNvPr id="132" name="Google Shape;132;p24"/>
          <p:cNvSpPr txBox="1"/>
          <p:nvPr/>
        </p:nvSpPr>
        <p:spPr>
          <a:xfrm>
            <a:off x="5174575" y="180900"/>
            <a:ext cx="3179400" cy="282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lang="el" sz="1500">
                <a:solidFill>
                  <a:schemeClr val="dk1"/>
                </a:solidFill>
                <a:highlight>
                  <a:srgbClr val="B7B7B7"/>
                </a:highlight>
                <a:latin typeface="Comic Sans MS"/>
                <a:ea typeface="Comic Sans MS"/>
                <a:cs typeface="Comic Sans MS"/>
                <a:sym typeface="Comic Sans MS"/>
              </a:rPr>
              <a:t>Ε</a:t>
            </a:r>
            <a:endParaRPr sz="3600">
              <a:solidFill>
                <a:schemeClr val="dk1"/>
              </a:solidFill>
              <a:highlight>
                <a:srgbClr val="B7B7B7"/>
              </a:highlight>
              <a:latin typeface="Comic Sans MS"/>
              <a:ea typeface="Comic Sans MS"/>
              <a:cs typeface="Comic Sans MS"/>
              <a:sym typeface="Comic Sans MS"/>
            </a:endParaRPr>
          </a:p>
          <a:p>
            <a:pPr indent="0" lvl="0" marL="0" rtl="0" algn="l">
              <a:spcBef>
                <a:spcPts val="1200"/>
              </a:spcBef>
              <a:spcAft>
                <a:spcPts val="0"/>
              </a:spcAft>
              <a:buNone/>
            </a:pPr>
            <a:r>
              <a:t/>
            </a:r>
            <a:endParaRPr/>
          </a:p>
        </p:txBody>
      </p:sp>
      <p:pic>
        <p:nvPicPr>
          <p:cNvPr id="133" name="Google Shape;133;p24"/>
          <p:cNvPicPr preferRelativeResize="0"/>
          <p:nvPr/>
        </p:nvPicPr>
        <p:blipFill rotWithShape="1">
          <a:blip r:embed="rId4">
            <a:alphaModFix/>
          </a:blip>
          <a:srcRect b="0" l="-1943" r="7586" t="0"/>
          <a:stretch/>
        </p:blipFill>
        <p:spPr>
          <a:xfrm>
            <a:off x="4352176" y="881510"/>
            <a:ext cx="4665826" cy="310331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37" name="Shape 137"/>
        <p:cNvGrpSpPr/>
        <p:nvPr/>
      </p:nvGrpSpPr>
      <p:grpSpPr>
        <a:xfrm>
          <a:off x="0" y="0"/>
          <a:ext cx="0" cy="0"/>
          <a:chOff x="0" y="0"/>
          <a:chExt cx="0" cy="0"/>
        </a:xfrm>
      </p:grpSpPr>
      <p:sp>
        <p:nvSpPr>
          <p:cNvPr id="138" name="Google Shape;138;p25"/>
          <p:cNvSpPr txBox="1"/>
          <p:nvPr>
            <p:ph idx="1" type="subTitle"/>
          </p:nvPr>
        </p:nvSpPr>
        <p:spPr>
          <a:xfrm>
            <a:off x="806250" y="229050"/>
            <a:ext cx="7531500" cy="234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l">
                <a:solidFill>
                  <a:srgbClr val="000000"/>
                </a:solidFill>
                <a:highlight>
                  <a:srgbClr val="FF00FF"/>
                </a:highlight>
                <a:latin typeface="Comic Sans MS"/>
                <a:ea typeface="Comic Sans MS"/>
                <a:cs typeface="Comic Sans MS"/>
                <a:sym typeface="Comic Sans MS"/>
              </a:rPr>
              <a:t>Και τώρα ήρθε η σειρά σας !</a:t>
            </a:r>
            <a:endParaRPr>
              <a:solidFill>
                <a:srgbClr val="000000"/>
              </a:solidFill>
              <a:highlight>
                <a:srgbClr val="FF00FF"/>
              </a:highlight>
              <a:latin typeface="Comic Sans MS"/>
              <a:ea typeface="Comic Sans MS"/>
              <a:cs typeface="Comic Sans MS"/>
              <a:sym typeface="Comic Sans MS"/>
            </a:endParaRPr>
          </a:p>
          <a:p>
            <a:pPr indent="0" lvl="0" marL="0" rtl="0" algn="ctr">
              <a:spcBef>
                <a:spcPts val="0"/>
              </a:spcBef>
              <a:spcAft>
                <a:spcPts val="0"/>
              </a:spcAft>
              <a:buClr>
                <a:schemeClr val="dk1"/>
              </a:buClr>
              <a:buSzPts val="1100"/>
              <a:buFont typeface="Arial"/>
              <a:buNone/>
            </a:pPr>
            <a:r>
              <a:rPr lang="el">
                <a:solidFill>
                  <a:srgbClr val="000000"/>
                </a:solidFill>
                <a:highlight>
                  <a:srgbClr val="FF00FF"/>
                </a:highlight>
                <a:latin typeface="Comic Sans MS"/>
                <a:ea typeface="Comic Sans MS"/>
                <a:cs typeface="Comic Sans MS"/>
                <a:sym typeface="Comic Sans MS"/>
              </a:rPr>
              <a:t>Μπορείτε να μιμηθείτε και εσείς τους ήχους των beatboxers;  Θα χαρώ πολύ αν ηχογραφήσετε τους εαυτούς σας και μου στείλετε κάποια ηχογράφηση!</a:t>
            </a:r>
            <a:endParaRPr>
              <a:solidFill>
                <a:srgbClr val="000000"/>
              </a:solidFill>
              <a:highlight>
                <a:srgbClr val="FF00FF"/>
              </a:highlight>
              <a:latin typeface="Comic Sans MS"/>
              <a:ea typeface="Comic Sans MS"/>
              <a:cs typeface="Comic Sans MS"/>
              <a:sym typeface="Comic Sans MS"/>
            </a:endParaRPr>
          </a:p>
          <a:p>
            <a:pPr indent="0" lvl="0" marL="0" rtl="0" algn="ctr">
              <a:spcBef>
                <a:spcPts val="0"/>
              </a:spcBef>
              <a:spcAft>
                <a:spcPts val="0"/>
              </a:spcAft>
              <a:buNone/>
            </a:pPr>
            <a:r>
              <a:t/>
            </a:r>
            <a:endParaRPr sz="4300">
              <a:solidFill>
                <a:srgbClr val="000000"/>
              </a:solidFill>
              <a:highlight>
                <a:srgbClr val="FF00FF"/>
              </a:highlight>
              <a:latin typeface="Comic Sans MS"/>
              <a:ea typeface="Comic Sans MS"/>
              <a:cs typeface="Comic Sans MS"/>
              <a:sym typeface="Comic Sans MS"/>
            </a:endParaRPr>
          </a:p>
        </p:txBody>
      </p:sp>
      <p:sp>
        <p:nvSpPr>
          <p:cNvPr id="139" name="Google Shape;139;p25"/>
          <p:cNvSpPr txBox="1"/>
          <p:nvPr/>
        </p:nvSpPr>
        <p:spPr>
          <a:xfrm>
            <a:off x="4790225" y="531300"/>
            <a:ext cx="3000000" cy="3000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1200"/>
              </a:spcAft>
              <a:buNone/>
            </a:pPr>
            <a:r>
              <a:rPr lang="el" sz="1100">
                <a:solidFill>
                  <a:schemeClr val="dk1"/>
                </a:solidFill>
              </a:rPr>
              <a:t>..</a:t>
            </a:r>
            <a:endParaRPr sz="1100">
              <a:solidFill>
                <a:schemeClr val="dk1"/>
              </a:solidFill>
            </a:endParaRPr>
          </a:p>
        </p:txBody>
      </p:sp>
      <p:sp>
        <p:nvSpPr>
          <p:cNvPr id="140" name="Google Shape;140;p25"/>
          <p:cNvSpPr txBox="1"/>
          <p:nvPr/>
        </p:nvSpPr>
        <p:spPr>
          <a:xfrm>
            <a:off x="5245225" y="1339600"/>
            <a:ext cx="3179400" cy="282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t/>
            </a:r>
            <a:endParaRPr sz="3600">
              <a:solidFill>
                <a:schemeClr val="dk1"/>
              </a:solidFill>
              <a:highlight>
                <a:srgbClr val="B7B7B7"/>
              </a:highlight>
              <a:latin typeface="Comic Sans MS"/>
              <a:ea typeface="Comic Sans MS"/>
              <a:cs typeface="Comic Sans MS"/>
              <a:sym typeface="Comic Sans MS"/>
            </a:endParaRPr>
          </a:p>
          <a:p>
            <a:pPr indent="0" lvl="0" marL="0" rtl="0" algn="l">
              <a:spcBef>
                <a:spcPts val="1200"/>
              </a:spcBef>
              <a:spcAft>
                <a:spcPts val="0"/>
              </a:spcAft>
              <a:buNone/>
            </a:pPr>
            <a:r>
              <a:t/>
            </a:r>
            <a:endParaRPr/>
          </a:p>
        </p:txBody>
      </p:sp>
      <p:sp>
        <p:nvSpPr>
          <p:cNvPr id="141" name="Google Shape;141;p25"/>
          <p:cNvSpPr txBox="1"/>
          <p:nvPr/>
        </p:nvSpPr>
        <p:spPr>
          <a:xfrm>
            <a:off x="553925" y="3204800"/>
            <a:ext cx="2303400" cy="105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l" sz="1900">
                <a:highlight>
                  <a:srgbClr val="00FFFF"/>
                </a:highlight>
                <a:latin typeface="Comic Sans MS"/>
                <a:ea typeface="Comic Sans MS"/>
                <a:cs typeface="Comic Sans MS"/>
                <a:sym typeface="Comic Sans MS"/>
              </a:rPr>
              <a:t>Ευγενία Μητρουλιά</a:t>
            </a:r>
            <a:endParaRPr b="1" sz="1900">
              <a:highlight>
                <a:srgbClr val="00FFFF"/>
              </a:highlight>
              <a:latin typeface="Comic Sans MS"/>
              <a:ea typeface="Comic Sans MS"/>
              <a:cs typeface="Comic Sans MS"/>
              <a:sym typeface="Comic Sans MS"/>
            </a:endParaRPr>
          </a:p>
          <a:p>
            <a:pPr indent="0" lvl="0" marL="0" rtl="0" algn="ctr">
              <a:spcBef>
                <a:spcPts val="0"/>
              </a:spcBef>
              <a:spcAft>
                <a:spcPts val="0"/>
              </a:spcAft>
              <a:buNone/>
            </a:pPr>
            <a:r>
              <a:rPr b="1" lang="el" sz="1900">
                <a:highlight>
                  <a:srgbClr val="00FFFF"/>
                </a:highlight>
                <a:latin typeface="Comic Sans MS"/>
                <a:ea typeface="Comic Sans MS"/>
                <a:cs typeface="Comic Sans MS"/>
                <a:sym typeface="Comic Sans MS"/>
              </a:rPr>
              <a:t>Μάιος 2020</a:t>
            </a:r>
            <a:endParaRPr b="1" sz="1900">
              <a:highlight>
                <a:srgbClr val="00FFFF"/>
              </a:highlight>
              <a:latin typeface="Comic Sans MS"/>
              <a:ea typeface="Comic Sans MS"/>
              <a:cs typeface="Comic Sans MS"/>
              <a:sym typeface="Comic Sans MS"/>
            </a:endParaRPr>
          </a:p>
        </p:txBody>
      </p:sp>
      <p:pic>
        <p:nvPicPr>
          <p:cNvPr id="142" name="Google Shape;142;p25"/>
          <p:cNvPicPr preferRelativeResize="0"/>
          <p:nvPr/>
        </p:nvPicPr>
        <p:blipFill>
          <a:blip r:embed="rId4">
            <a:alphaModFix/>
          </a:blip>
          <a:stretch>
            <a:fillRect/>
          </a:stretch>
        </p:blipFill>
        <p:spPr>
          <a:xfrm>
            <a:off x="5963025" y="2420600"/>
            <a:ext cx="2546376" cy="25052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