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Raleway" charset="0"/>
      <p:regular r:id="rId11"/>
    </p:embeddedFon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Roboto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-523" y="-101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538532"/>
            <a:ext cx="619827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Η Ελλάδα στην Ευρώπη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587472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Η πορεία της Ελλάδας στη μεταπολεμική εποχή ήταν δύσκολη αλλά επιτυχημένη. Η χώρα έχει ξεπεράσει τους επώδυνους διχασμούς του παρελθόντος, έχει γνωρίσει οικονομική ανάπτυξη και διαθέτει εδραιωμένη δημοκρατία.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311140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E4A24F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397585" y="5443776"/>
            <a:ext cx="128111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3C383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ΖΠ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756440" y="5294233"/>
            <a:ext cx="3480435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από ΖΩΗ ΠΑΠΑΔΟΠΟΥΛΟΥ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47957"/>
            <a:ext cx="678501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Πολιτική Ανασυγκρότηση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000970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Η Νέα Δημοκρατία επικράτησε ξανά στις εκλογές του 1977. Το 1980 ο Καραμανλής εκλέχτηκε Πρόεδρος της Δημοκρατίας. Την πρωθυπουργία ανέλαβε ο Γεώργιος Ράλλης.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599521" y="3000970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Η χώρα επανήλθε στο στρατιωτικό σκέλος του NATO το 1980. Ταυτόχρονα, ανέπτυξε πολυδιάστατη εξωτερική πολιτική σε Άραβες, σοβιετικό συνασπισμό και Βαλκάνια.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911804"/>
            <a:ext cx="1409700" cy="15697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3412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9493" y="3092529"/>
            <a:ext cx="5068253" cy="633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Η Ένταξη στην ΕΟΚ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7303770" y="4030147"/>
            <a:ext cx="22860" cy="3641050"/>
          </a:xfrm>
          <a:prstGeom prst="roundRect">
            <a:avLst>
              <a:gd name="adj" fmla="val 372475"/>
            </a:avLst>
          </a:prstGeom>
          <a:solidFill>
            <a:srgbClr val="C7C7D0"/>
          </a:solidFill>
          <a:ln/>
        </p:spPr>
      </p:sp>
      <p:sp>
        <p:nvSpPr>
          <p:cNvPr id="5" name="Shape 2"/>
          <p:cNvSpPr/>
          <p:nvPr/>
        </p:nvSpPr>
        <p:spPr>
          <a:xfrm>
            <a:off x="6400502" y="4474726"/>
            <a:ext cx="709493" cy="22860"/>
          </a:xfrm>
          <a:prstGeom prst="roundRect">
            <a:avLst>
              <a:gd name="adj" fmla="val 372475"/>
            </a:avLst>
          </a:prstGeom>
          <a:solidFill>
            <a:srgbClr val="C7C7D0"/>
          </a:solidFill>
          <a:ln/>
        </p:spPr>
      </p:sp>
      <p:sp>
        <p:nvSpPr>
          <p:cNvPr id="6" name="Shape 3"/>
          <p:cNvSpPr/>
          <p:nvPr/>
        </p:nvSpPr>
        <p:spPr>
          <a:xfrm>
            <a:off x="7087136" y="4258151"/>
            <a:ext cx="456128" cy="456128"/>
          </a:xfrm>
          <a:prstGeom prst="roundRect">
            <a:avLst>
              <a:gd name="adj" fmla="val 18668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250132" y="4334113"/>
            <a:ext cx="130135" cy="304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3666053" y="4232791"/>
            <a:ext cx="2534126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1976-1978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09493" y="4671060"/>
            <a:ext cx="5490686" cy="972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Διαπραγματεύσεις για την ένταξη της Ελλάδας στην ΕΟΚ με υποστήριξη από </a:t>
            </a:r>
            <a:r>
              <a:rPr lang="en-US" sz="1550" b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Βαλερύ Ζισκάρ ντ' Εσταίν</a:t>
            </a: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και </a:t>
            </a:r>
            <a:r>
              <a:rPr lang="en-US" sz="1550" b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Χέλμουτ Σμιτ</a:t>
            </a: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520404" y="5488186"/>
            <a:ext cx="709493" cy="22860"/>
          </a:xfrm>
          <a:prstGeom prst="roundRect">
            <a:avLst>
              <a:gd name="adj" fmla="val 372475"/>
            </a:avLst>
          </a:prstGeom>
          <a:solidFill>
            <a:srgbClr val="C7C7D0"/>
          </a:solidFill>
          <a:ln/>
        </p:spPr>
      </p:sp>
      <p:sp>
        <p:nvSpPr>
          <p:cNvPr id="11" name="Shape 8"/>
          <p:cNvSpPr/>
          <p:nvPr/>
        </p:nvSpPr>
        <p:spPr>
          <a:xfrm>
            <a:off x="7087136" y="5271611"/>
            <a:ext cx="456128" cy="456128"/>
          </a:xfrm>
          <a:prstGeom prst="roundRect">
            <a:avLst>
              <a:gd name="adj" fmla="val 18668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235964" y="5347573"/>
            <a:ext cx="158472" cy="304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8430220" y="5246251"/>
            <a:ext cx="2534126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28 Μαΐου 1979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8430220" y="5684520"/>
            <a:ext cx="5490686" cy="648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Υπογραφή της Συνθήκης Προσχώρησης στο Ζάππειο Μέγαρο από τον Κ. Καραμανλή.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6400502" y="6493907"/>
            <a:ext cx="709493" cy="22860"/>
          </a:xfrm>
          <a:prstGeom prst="roundRect">
            <a:avLst>
              <a:gd name="adj" fmla="val 372475"/>
            </a:avLst>
          </a:prstGeom>
          <a:solidFill>
            <a:srgbClr val="C7C7D0"/>
          </a:solidFill>
          <a:ln/>
        </p:spPr>
      </p:sp>
      <p:sp>
        <p:nvSpPr>
          <p:cNvPr id="16" name="Shape 13"/>
          <p:cNvSpPr/>
          <p:nvPr/>
        </p:nvSpPr>
        <p:spPr>
          <a:xfrm>
            <a:off x="7087136" y="6277332"/>
            <a:ext cx="456128" cy="456128"/>
          </a:xfrm>
          <a:prstGeom prst="roundRect">
            <a:avLst>
              <a:gd name="adj" fmla="val 18668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233940" y="6353294"/>
            <a:ext cx="162401" cy="304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3666053" y="6251972"/>
            <a:ext cx="2534126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1η Ιανουαρίου 1981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709493" y="6690241"/>
            <a:ext cx="5490686" cy="648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Η Ελλάδα γίνεται επίσημα το δέκατο μέλος της Ευρωπαϊκής Κοινότητας.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47418"/>
            <a:ext cx="676953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Το Σύνταγμα της Ελλάδας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296358"/>
            <a:ext cx="3664863" cy="2773799"/>
          </a:xfrm>
          <a:prstGeom prst="roundRect">
            <a:avLst>
              <a:gd name="adj" fmla="val 343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25307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Άρθρο 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021211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Το πολίτευμα της Ελλάδας είναι Προεδρευόμενη Κοινοβουλευτική Δημοκρατία. Θεμέλιο του πολιτεύματος είναι η λαϊκή κυριαρχία.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296358"/>
            <a:ext cx="3664863" cy="2773799"/>
          </a:xfrm>
          <a:prstGeom prst="roundRect">
            <a:avLst>
              <a:gd name="adj" fmla="val 343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25307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Άρθρο 2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021211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Ο σεβασμός και η προστασία της αξίας του ανθρώπου αποτελούν την πρωταρχική υποχρέωση της Πολιτείας.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296972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5314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Διεθνείς Σχέσεις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6021824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Η Ελλάδα επιδιώκει την εμπέδωση της ειρήνης, της δικαιοσύνης και την ανάπτυξη φιλικών σχέσεων μεταξύ λαών.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92964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Κυβερνήσεις ΠΑΣΟΚ (1981-1989)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942511"/>
            <a:ext cx="396835" cy="396835"/>
          </a:xfrm>
          <a:prstGeom prst="roundRect">
            <a:avLst>
              <a:gd name="adj" fmla="val 24007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903839" y="2942511"/>
            <a:ext cx="304121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Κοινωνικές Μεταρρυθμίσεις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903839" y="3787259"/>
            <a:ext cx="3041213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Μεταρρύθμιση του Οικογενειακού Δικαίου και εξίσωση των δύο φύλων. Δημιουργία του Εθνικού Συστήματος Υγείας.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2942511"/>
            <a:ext cx="396835" cy="396835"/>
          </a:xfrm>
          <a:prstGeom prst="roundRect">
            <a:avLst>
              <a:gd name="adj" fmla="val 24007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795516" y="2942511"/>
            <a:ext cx="304121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Αναγνώριση Εθνικής Αντίστασης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795516" y="3787259"/>
            <a:ext cx="304121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Ιστορική απόφαση για την αναγνώριση της Αντίστασης κατά των δυνάμεων κατοχής (1940-1944).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6083737"/>
            <a:ext cx="396835" cy="396835"/>
          </a:xfrm>
          <a:prstGeom prst="roundRect">
            <a:avLst>
              <a:gd name="adj" fmla="val 24007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903839" y="60837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Οικονομική Πολιτική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903839" y="6574155"/>
            <a:ext cx="693277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Πρόγραμμα σταθεροποίησης της οικονομίας υπό τον Κωνσταντίνο Σημίτη για την αντιμετώπιση των δημόσιων δαπανών.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83392" y="682228"/>
            <a:ext cx="7750016" cy="1244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0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Από τη Συνθήκη Μάαστριχτ στην ΟΝΕ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392" y="2225635"/>
            <a:ext cx="995720" cy="146589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77839" y="2424708"/>
            <a:ext cx="2489478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1990-1993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7477839" y="2855238"/>
            <a:ext cx="6455569" cy="637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Κυβέρνηση Κωνσταντίνου Μητσοτάκη. Υπογραφή της Συνθήκης του Μάαστριχτ.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392" y="3691533"/>
            <a:ext cx="995720" cy="119491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77839" y="3890605"/>
            <a:ext cx="2489478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1993-1995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7477839" y="4321135"/>
            <a:ext cx="6455569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Επιστροφή του ΠΑΣΟΚ με τον Ανδρέα Παπανδρέου.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3392" y="4886444"/>
            <a:ext cx="995720" cy="146589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77839" y="5085517"/>
            <a:ext cx="2489478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1996-2004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7477839" y="5516047"/>
            <a:ext cx="6455569" cy="637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Κυβερνήσεις Κωνσταντίνου Σημίτη. Προσπάθειες οικονομικής σταθεροποίησης.</a:t>
            </a:r>
            <a:endParaRPr lang="en-US" sz="15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392" y="6352342"/>
            <a:ext cx="995720" cy="119491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477839" y="6551414"/>
            <a:ext cx="2489478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2001</a:t>
            </a:r>
            <a:endParaRPr lang="en-US" sz="1950" dirty="0"/>
          </a:p>
        </p:txBody>
      </p:sp>
      <p:sp>
        <p:nvSpPr>
          <p:cNvPr id="15" name="Text 8"/>
          <p:cNvSpPr/>
          <p:nvPr/>
        </p:nvSpPr>
        <p:spPr>
          <a:xfrm>
            <a:off x="7477839" y="6981944"/>
            <a:ext cx="6455569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Ένταξη στην Οικονομική και Νομισματική Ένωση. Υιοθέτηση του ευρώ.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47405"/>
            <a:ext cx="965585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Πρωθυπουργοί της Μεταπολίτευσης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09813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140047"/>
            <a:ext cx="35915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Κωνσταντίνος Καραμανλής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630466"/>
            <a:ext cx="41207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Ηγετική φυσιογνωμία της Νέας Δημοκρατίας. Πρωθυπουργός 1974-1980 και έπειτα Πρόεδρος Δημοκρατίας.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04" y="2309813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140166"/>
            <a:ext cx="288202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Ανδρέας Παπανδρέου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5630585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Ιδρυτής του ΠΑΣΟΚ. Πρωθυπουργός 1981-1989 και 1993-1996.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738" y="2309813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140047"/>
            <a:ext cx="298799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Κωνσταντίνος Σημίτης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630466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Πρωθυπουργός 1996-2004. Οδήγησε την Ελλάδα στην ΟΝΕ.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216" y="610314"/>
            <a:ext cx="5537359" cy="692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50"/>
              </a:lnSpc>
              <a:buNone/>
            </a:pPr>
            <a:r>
              <a:rPr lang="en-US" sz="43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Η Σύγχρονη Ελλάδα</a:t>
            </a:r>
            <a:endParaRPr lang="en-US" sz="4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881" y="1745337"/>
            <a:ext cx="1618536" cy="12761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85736" y="2320052"/>
            <a:ext cx="118586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5075873" y="1966793"/>
            <a:ext cx="2903934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Ευρωπαϊκή Ταυτότητα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5075873" y="2445663"/>
            <a:ext cx="400514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Πλήρες μέλος της Ευρωπαϊκής Ένωσης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909780" y="3033832"/>
            <a:ext cx="8890040" cy="15240"/>
          </a:xfrm>
          <a:prstGeom prst="roundRect">
            <a:avLst>
              <a:gd name="adj" fmla="val 610422"/>
            </a:avLst>
          </a:prstGeom>
          <a:solidFill>
            <a:srgbClr val="C7C7D0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494" y="3076813"/>
            <a:ext cx="3237190" cy="12761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72878" y="3493413"/>
            <a:ext cx="144304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5885140" y="3298269"/>
            <a:ext cx="2768679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Γεωπολιτικός Ρόλος</a:t>
            </a:r>
            <a:endParaRPr lang="en-US" sz="2150" dirty="0"/>
          </a:p>
        </p:txBody>
      </p:sp>
      <p:sp>
        <p:nvSpPr>
          <p:cNvPr id="11" name="Text 7"/>
          <p:cNvSpPr/>
          <p:nvPr/>
        </p:nvSpPr>
        <p:spPr>
          <a:xfrm>
            <a:off x="5885140" y="3777139"/>
            <a:ext cx="535364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Σημαντικός παράγοντας σταθερότητας στα Βαλκάνια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5719048" y="4365308"/>
            <a:ext cx="8080772" cy="15240"/>
          </a:xfrm>
          <a:prstGeom prst="roundRect">
            <a:avLst>
              <a:gd name="adj" fmla="val 610422"/>
            </a:avLst>
          </a:prstGeom>
          <a:solidFill>
            <a:srgbClr val="C7C7D0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226" y="4408289"/>
            <a:ext cx="4855845" cy="12761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71092" y="4824889"/>
            <a:ext cx="147876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150" dirty="0"/>
          </a:p>
        </p:txBody>
      </p:sp>
      <p:sp>
        <p:nvSpPr>
          <p:cNvPr id="15" name="Text 10"/>
          <p:cNvSpPr/>
          <p:nvPr/>
        </p:nvSpPr>
        <p:spPr>
          <a:xfrm>
            <a:off x="6694527" y="4629745"/>
            <a:ext cx="3147298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Δημοκρατικό Πολίτευμα</a:t>
            </a:r>
            <a:endParaRPr lang="en-US" sz="2150" dirty="0"/>
          </a:p>
        </p:txBody>
      </p:sp>
      <p:sp>
        <p:nvSpPr>
          <p:cNvPr id="16" name="Text 11"/>
          <p:cNvSpPr/>
          <p:nvPr/>
        </p:nvSpPr>
        <p:spPr>
          <a:xfrm>
            <a:off x="6694527" y="5108615"/>
            <a:ext cx="349496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Εδραιωμένη σύγχρονη δημοκρατία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6528435" y="5696783"/>
            <a:ext cx="7271385" cy="15240"/>
          </a:xfrm>
          <a:prstGeom prst="roundRect">
            <a:avLst>
              <a:gd name="adj" fmla="val 610422"/>
            </a:avLst>
          </a:prstGeom>
          <a:solidFill>
            <a:srgbClr val="C7C7D0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839" y="5739765"/>
            <a:ext cx="6474500" cy="12761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969425" y="6156365"/>
            <a:ext cx="151209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2150" dirty="0"/>
          </a:p>
        </p:txBody>
      </p:sp>
      <p:sp>
        <p:nvSpPr>
          <p:cNvPr id="20" name="Text 14"/>
          <p:cNvSpPr/>
          <p:nvPr/>
        </p:nvSpPr>
        <p:spPr>
          <a:xfrm>
            <a:off x="7503795" y="5961221"/>
            <a:ext cx="2768679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Εθνική Ενότητα</a:t>
            </a:r>
            <a:endParaRPr lang="en-US" sz="2150" dirty="0"/>
          </a:p>
        </p:txBody>
      </p:sp>
      <p:sp>
        <p:nvSpPr>
          <p:cNvPr id="21" name="Text 15"/>
          <p:cNvSpPr/>
          <p:nvPr/>
        </p:nvSpPr>
        <p:spPr>
          <a:xfrm>
            <a:off x="7503795" y="6440091"/>
            <a:ext cx="511182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Υπέρβαση των πολιτικών παθών του παρελθόντος</a:t>
            </a:r>
            <a:endParaRPr lang="en-US" sz="1700" dirty="0"/>
          </a:p>
        </p:txBody>
      </p:sp>
      <p:sp>
        <p:nvSpPr>
          <p:cNvPr id="22" name="Text 16"/>
          <p:cNvSpPr/>
          <p:nvPr/>
        </p:nvSpPr>
        <p:spPr>
          <a:xfrm>
            <a:off x="775216" y="7264956"/>
            <a:ext cx="130799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Τα επιτεύγματα αυτά ήρθαν μετά από μεγάλες προσπάθειες, αγώνες και θυσίες του ελληνικού λαού.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413</Words>
  <Application>Microsoft Office PowerPoint</Application>
  <PresentationFormat>Προσαρμογή</PresentationFormat>
  <Paragraphs>69</Paragraphs>
  <Slides>8</Slides>
  <Notes>8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5" baseType="lpstr">
      <vt:lpstr>Arial</vt:lpstr>
      <vt:lpstr>Raleway</vt:lpstr>
      <vt:lpstr>Calibri</vt:lpstr>
      <vt:lpstr>Roboto</vt:lpstr>
      <vt:lpstr>Roboto Medium</vt:lpstr>
      <vt:lpstr>Roboto Bold</vt:lpstr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user-55</cp:lastModifiedBy>
  <cp:revision>1</cp:revision>
  <dcterms:created xsi:type="dcterms:W3CDTF">2025-02-27T20:31:05Z</dcterms:created>
  <dcterms:modified xsi:type="dcterms:W3CDTF">2025-02-27T20:34:34Z</dcterms:modified>
</cp:coreProperties>
</file>