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1" r:id="rId3"/>
    <p:sldId id="266" r:id="rId4"/>
    <p:sldId id="268" r:id="rId5"/>
    <p:sldId id="277" r:id="rId6"/>
    <p:sldId id="258" r:id="rId7"/>
    <p:sldId id="280" r:id="rId8"/>
    <p:sldId id="287" r:id="rId9"/>
    <p:sldId id="281" r:id="rId10"/>
    <p:sldId id="285" r:id="rId11"/>
    <p:sldId id="28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2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C5D98-5FD7-49CC-B23D-A99471C3FB75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E31A-ED38-450B-A2AC-CCDCD5E313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16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59185005-1B02-4020-BFF3-8BD8F92A0FD7}" type="slidenum">
              <a:rPr lang="el-GR" altLang="el-GR"/>
              <a:pPr eaLnBrk="1" hangingPunct="1"/>
              <a:t>1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81455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477193A-BADE-4EF3-B984-F1279CDD473C}" type="slidenum">
              <a:rPr lang="el-GR" altLang="el-GR"/>
              <a:pPr eaLnBrk="1" hangingPunct="1"/>
              <a:t>6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15782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477193A-BADE-4EF3-B984-F1279CDD473C}" type="slidenum">
              <a:rPr lang="el-GR" altLang="el-GR"/>
              <a:pPr eaLnBrk="1" hangingPunct="1"/>
              <a:t>7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41937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477193A-BADE-4EF3-B984-F1279CDD473C}" type="slidenum">
              <a:rPr lang="el-GR" altLang="el-GR"/>
              <a:pPr eaLnBrk="1" hangingPunct="1"/>
              <a:t>10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74757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477193A-BADE-4EF3-B984-F1279CDD473C}" type="slidenum">
              <a:rPr lang="el-GR" altLang="el-GR"/>
              <a:pPr eaLnBrk="1" hangingPunct="1"/>
              <a:t>11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2862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1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637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242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00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071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48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203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82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958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76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5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90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4793" y="2073748"/>
            <a:ext cx="9443817" cy="3392603"/>
          </a:xfrm>
          <a:ln>
            <a:miter lim="800000"/>
            <a:headEnd/>
            <a:tailEnd/>
          </a:ln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Ορισμός: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έργο είναι το φυσικό μέγεθος που εκφράζει την ενέργεια που μεταφέρεται από ένα σώμα σε ένα άλλο ή που μετατρέπεται από μια μορφή σε μια άλλη.</a:t>
            </a:r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Σύμβολο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el-GR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Μέγεθος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: μονόμετρο και παράγωγο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Μονάδα μέτρησης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Joule</a:t>
            </a:r>
            <a:endParaRPr lang="el-GR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l-GR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n-US" u="sng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n-GB" u="sng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875576" y="674045"/>
            <a:ext cx="4286280" cy="928670"/>
          </a:xfrm>
          <a:prstGeom prst="roundRect">
            <a:avLst>
              <a:gd name="adj" fmla="val 373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ΕΡΓΟ</a:t>
            </a:r>
            <a:r>
              <a:rPr lang="en-US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(</a:t>
            </a: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σελ.184)</a:t>
            </a:r>
            <a:endParaRPr lang="el-GR" sz="2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61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2619690" y="297030"/>
            <a:ext cx="5726115" cy="714380"/>
          </a:xfrm>
          <a:prstGeom prst="roundRect">
            <a:avLst>
              <a:gd name="adj" fmla="val 28456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Τα πιο γνωστά είδη ενέργειας 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 bwMode="auto">
              <a:xfrm>
                <a:off x="170724" y="1337060"/>
                <a:ext cx="11667049" cy="5450918"/>
              </a:xfrm>
              <a:prstGeom prst="rect">
                <a:avLst/>
              </a:prstGeom>
              <a:no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Κινητική ενέργεια: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εκείνη που οφείλεται στην </a:t>
                </a:r>
                <a:r>
                  <a:rPr lang="el-GR" sz="20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κίνηση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υλικού σημείου ή σώματος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συνδέεται με την </a:t>
                </a:r>
                <a:r>
                  <a:rPr lang="el-GR" sz="20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ταχύτητά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του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en-US" sz="2000" dirty="0"/>
                  <a:t>K</a:t>
                </a:r>
                <a:r>
                  <a:rPr lang="el-GR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/>
                  <a:t>m </a:t>
                </a:r>
                <a:r>
                  <a:rPr lang="el-GR" sz="2000" dirty="0"/>
                  <a:t>υ</a:t>
                </a:r>
                <a:r>
                  <a:rPr lang="el-GR" sz="2000" baseline="30000" dirty="0"/>
                  <a:t>2</a:t>
                </a:r>
                <a:endParaRPr lang="el-GR" sz="2000" dirty="0"/>
              </a:p>
              <a:p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Δυναμική ενέργεια: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είναι εκείνη που οφείλεται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στη </a:t>
                </a:r>
                <a:r>
                  <a:rPr lang="el-GR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θέση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σώματος ή στην </a:t>
                </a:r>
                <a:r>
                  <a:rPr lang="el-GR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κατάσταση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στην οποία βρίσκεται. </a:t>
                </a:r>
              </a:p>
              <a:p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α)Δυναμική ενέργεια λόγω θέσης είναι η </a:t>
                </a:r>
                <a:r>
                  <a:rPr lang="el-GR" sz="20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βαρυτική</a:t>
                </a:r>
                <a:r>
                  <a:rPr lang="el-GR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δυναμική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ενέργεια </a:t>
                </a:r>
                <a:r>
                  <a:rPr lang="en-US" sz="2000" dirty="0"/>
                  <a:t>U</a:t>
                </a:r>
                <a:r>
                  <a:rPr lang="el-GR" sz="2000" dirty="0"/>
                  <a:t> = </a:t>
                </a:r>
                <a:r>
                  <a:rPr lang="en-US" sz="2000" dirty="0"/>
                  <a:t>m g </a:t>
                </a:r>
                <a:r>
                  <a:rPr lang="en-US" sz="2000" dirty="0" smtClean="0"/>
                  <a:t>h</a:t>
                </a:r>
                <a:endParaRPr lang="el-GR" sz="2000" dirty="0" smtClean="0"/>
              </a:p>
              <a:p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)Δυναμική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ενέργεια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λόγω κατάστασης είναι εκείνη που εμφανίζεται, όταν το σώμα ή το σύστημα βρίσκεται σε κατάσταση 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που επιτρέπει παραγωγ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ή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έργου π.χ. </a:t>
                </a:r>
                <a:r>
                  <a:rPr lang="el-GR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παραμόρφωση ελατηρίου </a:t>
                </a:r>
                <a:r>
                  <a:rPr lang="en-US" sz="2000" dirty="0" smtClean="0"/>
                  <a:t>U</a:t>
                </a:r>
                <a:r>
                  <a:rPr lang="el-GR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/>
                  <a:t>k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x</a:t>
                </a:r>
                <a:r>
                  <a:rPr lang="el-GR" sz="2000" baseline="30000" dirty="0" smtClean="0"/>
                  <a:t>2</a:t>
                </a:r>
                <a:endParaRPr lang="el-GR" sz="2000" dirty="0"/>
              </a:p>
              <a:p>
                <a:endParaRPr lang="el-GR" sz="2000" dirty="0"/>
              </a:p>
              <a:p>
                <a:endPara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Μηχανική </a:t>
                </a:r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ενέργεια: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η ενέργεια που εμφανίζεται στις κινήσεις,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παραμορφώσεις και μετατοπίσεις.</a:t>
                </a:r>
              </a:p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Ισούται με το άθροισμα της κινητικής και δυναμικής ενέργειας, δηλαδή </a:t>
                </a:r>
              </a:p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/>
                  <a:t>E = Κ + </a:t>
                </a:r>
                <a:r>
                  <a:rPr lang="en-US" sz="2000" dirty="0" smtClean="0"/>
                  <a:t>U</a:t>
                </a:r>
                <a:endParaRPr lang="el-GR" sz="2000" dirty="0"/>
              </a:p>
              <a:p>
                <a:r>
                  <a:rPr lang="el-GR" sz="2000" dirty="0" smtClean="0"/>
                  <a:t> Ε=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/>
                  <a:t>m </a:t>
                </a:r>
                <a:r>
                  <a:rPr lang="el-GR" sz="2000" dirty="0"/>
                  <a:t>υ</a:t>
                </a:r>
                <a:r>
                  <a:rPr lang="el-GR" sz="2000" baseline="30000" dirty="0"/>
                  <a:t>2 </a:t>
                </a:r>
                <a:r>
                  <a:rPr lang="en-US" sz="2000" dirty="0"/>
                  <a:t>+ m g h</a:t>
                </a:r>
                <a:endParaRPr lang="el-GR" sz="2000" dirty="0"/>
              </a:p>
              <a:p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r>
                  <a:rPr lang="el-G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90000"/>
                  </a:lnSpc>
                  <a:defRPr/>
                </a:pPr>
                <a:r>
                  <a:rPr lang="el-G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GB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8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glow rad="63500">
                      <a:schemeClr val="accent4">
                        <a:satMod val="175000"/>
                        <a:alpha val="40000"/>
                      </a:schemeClr>
                    </a:glow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Segoe Print" pitchFamily="2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0724" y="1337060"/>
                <a:ext cx="11667049" cy="5450918"/>
              </a:xfrm>
              <a:prstGeom prst="rect">
                <a:avLst/>
              </a:prstGeom>
              <a:blipFill rotWithShape="0">
                <a:blip r:embed="rId3"/>
                <a:stretch>
                  <a:fillRect l="-522" t="-559" r="-10658"/>
                </a:stretch>
              </a:blip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03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3927122" y="305051"/>
            <a:ext cx="2603099" cy="714380"/>
          </a:xfrm>
          <a:prstGeom prst="roundRect">
            <a:avLst>
              <a:gd name="adj" fmla="val 28456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Θεωρήματα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 bwMode="auto">
              <a:xfrm>
                <a:off x="170724" y="1179095"/>
                <a:ext cx="11667049" cy="5608883"/>
              </a:xfrm>
              <a:prstGeom prst="rect">
                <a:avLst/>
              </a:prstGeom>
              <a:no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Α) Θεώρημα μεταβολής της κινητικής ενέργειας: </a:t>
                </a:r>
              </a:p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συνολικό έργο των δυνάμεων που ασκούνται σε ένα σώμα κατά την μετακίνηση του μεταξύ δύο θέσεων ισούται </a:t>
                </a:r>
              </a:p>
              <a:p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με τη μεταβολή της κινητικής του ενέργειας. </a:t>
                </a:r>
                <a:endParaRPr lang="el-GR" sz="2000" dirty="0"/>
              </a:p>
              <a:p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dirty="0" smtClean="0"/>
                  <a:t>    </a:t>
                </a:r>
                <a:r>
                  <a:rPr lang="en-US" sz="2000" dirty="0" smtClean="0"/>
                  <a:t>W = </a:t>
                </a:r>
                <a:r>
                  <a:rPr lang="el-GR" sz="2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/>
                  <a:t>m </a:t>
                </a:r>
                <a:r>
                  <a:rPr lang="el-GR" sz="2000" dirty="0" smtClean="0"/>
                  <a:t>υ</a:t>
                </a:r>
                <a:r>
                  <a:rPr lang="el-GR" sz="2000" baseline="30000" dirty="0" smtClean="0"/>
                  <a:t>2  </a:t>
                </a:r>
                <a:r>
                  <a:rPr lang="en-US" sz="2000" dirty="0" smtClean="0"/>
                  <a:t>-</a:t>
                </a:r>
                <a:r>
                  <a:rPr lang="el-GR" sz="2000" dirty="0" smtClean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/>
                  <a:t>m </a:t>
                </a:r>
                <a:r>
                  <a:rPr lang="el-GR" sz="2000" dirty="0"/>
                  <a:t>υ</a:t>
                </a:r>
                <a:r>
                  <a:rPr lang="el-GR" sz="2000" baseline="-25000" dirty="0"/>
                  <a:t>αρχ</a:t>
                </a:r>
                <a:r>
                  <a:rPr lang="el-GR" sz="2000" baseline="30000" dirty="0"/>
                  <a:t>2</a:t>
                </a:r>
                <a:endParaRPr lang="el-GR" sz="2000" dirty="0"/>
              </a:p>
              <a:p>
                <a:endParaRPr lang="el-GR" sz="2000" dirty="0"/>
              </a:p>
              <a:p>
                <a:endPara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Β) Αρχή διατήρησης μηχανικής ενέργειας: </a:t>
                </a:r>
              </a:p>
              <a:p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μηχανική ενέργεια ενός σώματος ή ενός συστήματος διατηρείται όταν οι δυνάμεις που </a:t>
                </a:r>
                <a:r>
                  <a:rPr lang="el-G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δρούν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σε αυτό είναι όλες</a:t>
                </a:r>
              </a:p>
              <a:p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συντηρητικές </a:t>
                </a:r>
              </a:p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l-GR" sz="2000" dirty="0" smtClean="0"/>
                  <a:t>    </a:t>
                </a:r>
                <a:r>
                  <a:rPr lang="el-GR" sz="2000" dirty="0" err="1" smtClean="0"/>
                  <a:t>Κ</a:t>
                </a:r>
                <a:r>
                  <a:rPr lang="el-GR" sz="2000" baseline="-25000" dirty="0" err="1" smtClean="0"/>
                  <a:t>αρχ</a:t>
                </a:r>
                <a:r>
                  <a:rPr lang="el-GR" sz="2000" dirty="0" smtClean="0"/>
                  <a:t> </a:t>
                </a:r>
                <a:r>
                  <a:rPr lang="el-GR" sz="2000" dirty="0"/>
                  <a:t>+ </a:t>
                </a:r>
                <a:r>
                  <a:rPr lang="en-US" sz="2000" dirty="0"/>
                  <a:t>U</a:t>
                </a:r>
                <a:r>
                  <a:rPr lang="el-GR" sz="2000" baseline="-25000" dirty="0" err="1"/>
                  <a:t>αρχ</a:t>
                </a:r>
                <a:r>
                  <a:rPr lang="el-GR" sz="2000" dirty="0"/>
                  <a:t> = </a:t>
                </a:r>
                <a:r>
                  <a:rPr lang="el-GR" sz="2000" dirty="0" err="1"/>
                  <a:t>Κ</a:t>
                </a:r>
                <a:r>
                  <a:rPr lang="el-GR" sz="2000" baseline="-25000" dirty="0" err="1"/>
                  <a:t>τελ</a:t>
                </a:r>
                <a:r>
                  <a:rPr lang="el-GR" sz="2000" dirty="0"/>
                  <a:t> + </a:t>
                </a:r>
                <a:r>
                  <a:rPr lang="en-US" sz="2000" dirty="0"/>
                  <a:t>U</a:t>
                </a:r>
                <a:r>
                  <a:rPr lang="el-GR" sz="2000" baseline="-25000" dirty="0" err="1"/>
                  <a:t>τελ</a:t>
                </a:r>
                <a:endParaRPr lang="el-GR" sz="2000" dirty="0"/>
              </a:p>
              <a:p>
                <a:endParaRPr lang="el-GR" sz="2000" dirty="0"/>
              </a:p>
              <a:p>
                <a:r>
                  <a:rPr lang="el-GR" sz="20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 smtClean="0"/>
                  <a:t>m</a:t>
                </a:r>
                <a:r>
                  <a:rPr lang="el-GR" sz="2000" dirty="0" smtClean="0"/>
                  <a:t>υ</a:t>
                </a:r>
                <a:r>
                  <a:rPr lang="el-GR" sz="2000" baseline="-25000" dirty="0" smtClean="0"/>
                  <a:t>αρχ</a:t>
                </a:r>
                <a:r>
                  <a:rPr lang="el-GR" sz="2000" baseline="30000" dirty="0" smtClean="0"/>
                  <a:t>2</a:t>
                </a:r>
                <a:r>
                  <a:rPr lang="en-US" sz="2000" dirty="0" smtClean="0"/>
                  <a:t> </a:t>
                </a:r>
                <a:r>
                  <a:rPr lang="el-GR" sz="2000" baseline="30000" dirty="0" smtClean="0"/>
                  <a:t> </a:t>
                </a:r>
                <a:r>
                  <a:rPr lang="en-US" sz="2000" dirty="0"/>
                  <a:t>+ m g </a:t>
                </a:r>
                <a:r>
                  <a:rPr lang="en-US" sz="2000" dirty="0" smtClean="0"/>
                  <a:t>h</a:t>
                </a:r>
                <a:r>
                  <a:rPr lang="el-GR" sz="2000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/>
                  <a:t> </a:t>
                </a:r>
                <a:r>
                  <a:rPr lang="en-US" sz="2000" dirty="0" smtClean="0"/>
                  <a:t>m</a:t>
                </a:r>
                <a:r>
                  <a:rPr lang="el-GR" sz="2000" dirty="0"/>
                  <a:t> </a:t>
                </a:r>
                <a:r>
                  <a:rPr lang="el-GR" sz="2000" dirty="0" smtClean="0"/>
                  <a:t>υ</a:t>
                </a:r>
                <a:r>
                  <a:rPr lang="el-GR" sz="2000" baseline="-25000" dirty="0" smtClean="0"/>
                  <a:t>τελ</a:t>
                </a:r>
                <a:r>
                  <a:rPr lang="el-GR" sz="2000" baseline="30000" dirty="0" smtClean="0"/>
                  <a:t>2  </a:t>
                </a:r>
                <a:r>
                  <a:rPr lang="en-US" sz="2000" dirty="0"/>
                  <a:t>+ m g </a:t>
                </a:r>
                <a:r>
                  <a:rPr lang="en-US" sz="2000" dirty="0" smtClean="0"/>
                  <a:t>h</a:t>
                </a:r>
                <a:r>
                  <a:rPr lang="el-GR" sz="2000" dirty="0" smtClean="0"/>
                  <a:t>΄ </a:t>
                </a:r>
                <a:endParaRPr lang="el-GR" sz="2000" dirty="0"/>
              </a:p>
              <a:p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r>
                  <a:rPr lang="el-G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90000"/>
                  </a:lnSpc>
                  <a:defRPr/>
                </a:pPr>
                <a:r>
                  <a:rPr lang="el-G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GB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defRPr/>
                </a:pPr>
                <a:endParaRPr lang="el-GR" sz="28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glow rad="63500">
                      <a:schemeClr val="accent4">
                        <a:satMod val="175000"/>
                        <a:alpha val="40000"/>
                      </a:schemeClr>
                    </a:glow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Segoe Print" pitchFamily="2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0724" y="1179095"/>
                <a:ext cx="11667049" cy="5608883"/>
              </a:xfrm>
              <a:prstGeom prst="rect">
                <a:avLst/>
              </a:prstGeom>
              <a:blipFill rotWithShape="0">
                <a:blip r:embed="rId3"/>
                <a:stretch>
                  <a:fillRect l="-522" t="-543" r="-5695"/>
                </a:stretch>
              </a:blip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846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09336" y="1021032"/>
            <a:ext cx="1053164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W= F 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·Δ</a:t>
            </a:r>
            <a:r>
              <a:rPr lang="en-US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l-GR" alt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συνφ</a:t>
            </a:r>
            <a:endParaRPr lang="en-US" altLang="el-G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l-GR" altLang="el-G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W= F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·Δ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(Όταν η δύναμη 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μετατόπιση Δ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έχουν ίδια κατεύθυνση)</a:t>
            </a:r>
            <a:endParaRPr lang="en-US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l-GR" alt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Γ) 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W=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Joule 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(Όταν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δύναμη 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κάθετη στη μετατόπιση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l-GR" alt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Δ)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W= 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·Δ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(Όταν η δύναμη 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μετατόπιση Δ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έχουν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αντίθετη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κατεύθυνση)</a:t>
            </a:r>
            <a:endParaRPr lang="en-US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729131" y="2730689"/>
            <a:ext cx="923832" cy="510555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3509503" y="2752944"/>
            <a:ext cx="328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l-GR" dirty="0"/>
          </a:p>
        </p:txBody>
      </p:sp>
      <p:cxnSp>
        <p:nvCxnSpPr>
          <p:cNvPr id="3" name="Ευθεία γραμμή σύνδεσης 2"/>
          <p:cNvCxnSpPr/>
          <p:nvPr/>
        </p:nvCxnSpPr>
        <p:spPr>
          <a:xfrm flipV="1">
            <a:off x="620926" y="6591273"/>
            <a:ext cx="389823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19090" y="1584635"/>
            <a:ext cx="1005350" cy="585857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cxnSp>
        <p:nvCxnSpPr>
          <p:cNvPr id="10" name="Ευθεία γραμμή σύνδεσης 9"/>
          <p:cNvCxnSpPr/>
          <p:nvPr/>
        </p:nvCxnSpPr>
        <p:spPr>
          <a:xfrm flipV="1">
            <a:off x="589546" y="2159622"/>
            <a:ext cx="3773906" cy="183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Ευθύγραμμο βέλος σύνδεσης 3"/>
          <p:cNvCxnSpPr/>
          <p:nvPr/>
        </p:nvCxnSpPr>
        <p:spPr>
          <a:xfrm flipV="1">
            <a:off x="2302687" y="1431879"/>
            <a:ext cx="986589" cy="4607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20746" y="1188969"/>
            <a:ext cx="328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l-GR" dirty="0"/>
          </a:p>
        </p:txBody>
      </p:sp>
      <p:cxnSp>
        <p:nvCxnSpPr>
          <p:cNvPr id="18" name="Ευθύγραμμο βέλος σύνδεσης 17"/>
          <p:cNvCxnSpPr/>
          <p:nvPr/>
        </p:nvCxnSpPr>
        <p:spPr>
          <a:xfrm>
            <a:off x="2197709" y="3027995"/>
            <a:ext cx="1351900" cy="7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671196" y="4005829"/>
            <a:ext cx="1005350" cy="585857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cxnSp>
        <p:nvCxnSpPr>
          <p:cNvPr id="26" name="Ευθεία γραμμή σύνδεσης 25"/>
          <p:cNvCxnSpPr/>
          <p:nvPr/>
        </p:nvCxnSpPr>
        <p:spPr>
          <a:xfrm>
            <a:off x="589546" y="4569415"/>
            <a:ext cx="3653590" cy="148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Ευθύγραμμο βέλος σύνδεσης 26"/>
          <p:cNvCxnSpPr/>
          <p:nvPr/>
        </p:nvCxnSpPr>
        <p:spPr>
          <a:xfrm flipH="1">
            <a:off x="2146845" y="4299571"/>
            <a:ext cx="5958" cy="899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05588" y="5081355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l-GR" dirty="0"/>
          </a:p>
        </p:txBody>
      </p:sp>
      <p:cxnSp>
        <p:nvCxnSpPr>
          <p:cNvPr id="31" name="Ευθεία γραμμή σύνδεσης 30"/>
          <p:cNvCxnSpPr/>
          <p:nvPr/>
        </p:nvCxnSpPr>
        <p:spPr>
          <a:xfrm flipV="1">
            <a:off x="385010" y="3238764"/>
            <a:ext cx="389823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1765924" y="6071549"/>
            <a:ext cx="923832" cy="510555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cxnSp>
        <p:nvCxnSpPr>
          <p:cNvPr id="36" name="Ευθύγραμμο βέλος σύνδεσης 35"/>
          <p:cNvCxnSpPr/>
          <p:nvPr/>
        </p:nvCxnSpPr>
        <p:spPr>
          <a:xfrm flipH="1" flipV="1">
            <a:off x="1138989" y="6357639"/>
            <a:ext cx="1007856" cy="55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99460" y="6172973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l-GR" dirty="0"/>
          </a:p>
        </p:txBody>
      </p:sp>
      <p:sp>
        <p:nvSpPr>
          <p:cNvPr id="22" name="Rounded Rectangle 10"/>
          <p:cNvSpPr>
            <a:spLocks noGrp="1"/>
          </p:cNvSpPr>
          <p:nvPr>
            <p:ph type="title"/>
          </p:nvPr>
        </p:nvSpPr>
        <p:spPr bwMode="auto">
          <a:xfrm>
            <a:off x="385010" y="177303"/>
            <a:ext cx="8377989" cy="707356"/>
          </a:xfrm>
          <a:prstGeom prst="roundRect">
            <a:avLst>
              <a:gd name="adj" fmla="val 373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ΕΡΓΟ ΣΤΑΘΕΡΗΣ ΔΥΝΑΜΗΣ</a:t>
            </a:r>
            <a:r>
              <a:rPr lang="en-US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(</a:t>
            </a: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σελ.185)</a:t>
            </a:r>
            <a:endParaRPr lang="el-GR" sz="2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512730"/>
      </p:ext>
    </p:extLst>
  </p:cSld>
  <p:clrMapOvr>
    <a:masterClrMapping/>
  </p:clrMapOvr>
  <p:transition spd="slow">
    <p:fade thruBlk="1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3003884" y="589547"/>
            <a:ext cx="5121442" cy="762000"/>
          </a:xfrm>
        </p:spPr>
        <p:txBody>
          <a:bodyPr>
            <a:normAutofit fontScale="90000"/>
          </a:bodyPr>
          <a:lstStyle/>
          <a:p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alt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Πρόσημο του έργου (σελ.186)</a:t>
            </a:r>
            <a:endParaRPr lang="el-GR" alt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13875" y="1483896"/>
            <a:ext cx="1041132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W&gt;0</a:t>
            </a: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0&lt;φ&lt;90 τότε το έργο εκφράζει την ενέργεια που προσφέρεται στο σώμα που ασκείται η δύναμη).</a:t>
            </a:r>
          </a:p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alt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W&lt;0</a:t>
            </a: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&lt;φ&lt;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τότε το έργο εκφράζει την ενέργεια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αφαιρείται από το σώμα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ασκείται η δύναμη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ct val="50000"/>
              </a:spcBef>
            </a:pPr>
            <a:endParaRPr lang="el-GR" alt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 Το περιβάλλον δεν αλληλοεπιδρά με το σώμα, μέσω έργου).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3622"/>
      </p:ext>
    </p:extLst>
  </p:cSld>
  <p:clrMapOvr>
    <a:masterClrMapping/>
  </p:clrMapOvr>
  <p:transition spd="slow"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80010" y="3768844"/>
            <a:ext cx="510094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Όταν το σώμα κινείται σε κεκλιμένο επίπεδο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9208" y="849178"/>
            <a:ext cx="997097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Α) Όταν το σώμα κινείται σε κατακόρυφο επίπεδο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στην άνοδο:  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-Β·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endParaRPr lang="el-GR" alt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κάθοδο: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W= 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Β·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endParaRPr lang="el-GR" alt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κλειστή διαδρομή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(άνοδο και κάθοδο) 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W= 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Β·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Β·</a:t>
            </a:r>
            <a:r>
              <a:rPr lang="en-US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Joule</a:t>
            </a:r>
            <a:endParaRPr lang="el-G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906196" y="1935288"/>
            <a:ext cx="1005350" cy="585857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cxnSp>
        <p:nvCxnSpPr>
          <p:cNvPr id="8" name="Ευθύγραμμο βέλος σύνδεσης 7"/>
          <p:cNvCxnSpPr/>
          <p:nvPr/>
        </p:nvCxnSpPr>
        <p:spPr>
          <a:xfrm flipH="1">
            <a:off x="1370081" y="2238947"/>
            <a:ext cx="5958" cy="899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>
            <a:off x="897645" y="3366496"/>
            <a:ext cx="3653590" cy="148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08871" y="2927761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</a:p>
        </p:txBody>
      </p:sp>
      <p:cxnSp>
        <p:nvCxnSpPr>
          <p:cNvPr id="11" name="Ευθεία γραμμή σύνδεσης 10"/>
          <p:cNvCxnSpPr/>
          <p:nvPr/>
        </p:nvCxnSpPr>
        <p:spPr>
          <a:xfrm flipV="1">
            <a:off x="1168831" y="4816856"/>
            <a:ext cx="3910262" cy="1407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>
          <a:xfrm flipV="1">
            <a:off x="1106192" y="6190016"/>
            <a:ext cx="3910262" cy="135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 rot="20423114">
            <a:off x="2638831" y="5006039"/>
            <a:ext cx="514582" cy="585857"/>
          </a:xfrm>
          <a:prstGeom prst="rect">
            <a:avLst/>
          </a:prstGeom>
          <a:solidFill>
            <a:srgbClr val="D60093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cxnSp>
        <p:nvCxnSpPr>
          <p:cNvPr id="16" name="Ευθύγραμμο βέλος σύνδεσης 15"/>
          <p:cNvCxnSpPr/>
          <p:nvPr/>
        </p:nvCxnSpPr>
        <p:spPr>
          <a:xfrm flipH="1">
            <a:off x="2877542" y="5165299"/>
            <a:ext cx="5958" cy="899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>
            <a:off x="2896120" y="5183801"/>
            <a:ext cx="424596" cy="7420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/>
          <p:cNvCxnSpPr/>
          <p:nvPr/>
        </p:nvCxnSpPr>
        <p:spPr>
          <a:xfrm flipH="1">
            <a:off x="2537942" y="5183801"/>
            <a:ext cx="358179" cy="1528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>
          <a:xfrm flipV="1">
            <a:off x="2896120" y="5848881"/>
            <a:ext cx="424596" cy="1836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/>
          <p:cNvCxnSpPr/>
          <p:nvPr/>
        </p:nvCxnSpPr>
        <p:spPr>
          <a:xfrm>
            <a:off x="2537942" y="5319285"/>
            <a:ext cx="338897" cy="71320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50441" y="5688607"/>
            <a:ext cx="523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 smtClean="0"/>
              <a:t>Β</a:t>
            </a:r>
            <a:r>
              <a:rPr lang="el-GR" dirty="0" err="1"/>
              <a:t>ψ</a:t>
            </a:r>
            <a:endParaRPr lang="el-GR" dirty="0"/>
          </a:p>
        </p:txBody>
      </p:sp>
      <p:sp>
        <p:nvSpPr>
          <p:cNvPr id="28" name="TextBox 27"/>
          <p:cNvSpPr txBox="1"/>
          <p:nvPr/>
        </p:nvSpPr>
        <p:spPr>
          <a:xfrm>
            <a:off x="2165681" y="5116823"/>
            <a:ext cx="497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US" dirty="0" smtClean="0"/>
              <a:t>x</a:t>
            </a:r>
            <a:endParaRPr lang="el-GR" dirty="0"/>
          </a:p>
        </p:txBody>
      </p:sp>
      <p:sp>
        <p:nvSpPr>
          <p:cNvPr id="29" name="TextBox 28"/>
          <p:cNvSpPr txBox="1"/>
          <p:nvPr/>
        </p:nvSpPr>
        <p:spPr>
          <a:xfrm>
            <a:off x="2625101" y="5880220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7645" y="6125396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l-GR" dirty="0"/>
          </a:p>
        </p:txBody>
      </p:sp>
      <p:sp>
        <p:nvSpPr>
          <p:cNvPr id="33" name="TextBox 32"/>
          <p:cNvSpPr txBox="1"/>
          <p:nvPr/>
        </p:nvSpPr>
        <p:spPr>
          <a:xfrm>
            <a:off x="5009440" y="5330539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l-GR" dirty="0"/>
          </a:p>
        </p:txBody>
      </p:sp>
      <p:sp>
        <p:nvSpPr>
          <p:cNvPr id="34" name="TextBox 33"/>
          <p:cNvSpPr txBox="1"/>
          <p:nvPr/>
        </p:nvSpPr>
        <p:spPr>
          <a:xfrm>
            <a:off x="4941634" y="6086989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Ζ</a:t>
            </a:r>
            <a:endParaRPr lang="el-GR" dirty="0"/>
          </a:p>
        </p:txBody>
      </p:sp>
      <p:sp>
        <p:nvSpPr>
          <p:cNvPr id="35" name="TextBox 34"/>
          <p:cNvSpPr txBox="1"/>
          <p:nvPr/>
        </p:nvSpPr>
        <p:spPr>
          <a:xfrm>
            <a:off x="5009439" y="4605203"/>
            <a:ext cx="31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</a:t>
            </a:r>
            <a:endParaRPr lang="el-GR" dirty="0"/>
          </a:p>
        </p:txBody>
      </p:sp>
      <p:cxnSp>
        <p:nvCxnSpPr>
          <p:cNvPr id="25" name="Ευθεία γραμμή σύνδεσης 24"/>
          <p:cNvCxnSpPr/>
          <p:nvPr/>
        </p:nvCxnSpPr>
        <p:spPr>
          <a:xfrm>
            <a:off x="5066912" y="4782294"/>
            <a:ext cx="0" cy="142129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 Box 2"/>
              <p:cNvSpPr txBox="1">
                <a:spLocks noChangeArrowheads="1"/>
              </p:cNvSpPr>
              <p:nvPr/>
            </p:nvSpPr>
            <p:spPr bwMode="auto">
              <a:xfrm>
                <a:off x="5765374" y="4450164"/>
                <a:ext cx="2130213" cy="13234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Άνοδο:</a:t>
                </a: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Β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-Β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 </a:t>
                </a:r>
                <a:r>
                  <a:rPr lang="el-G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Δχ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sz="2000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ψ</a:t>
                </a:r>
                <a:r>
                  <a:rPr lang="el-G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l-GR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20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65374" y="4450164"/>
                <a:ext cx="2130213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3152" t="-230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ounded Rectangle 1"/>
          <p:cNvSpPr/>
          <p:nvPr/>
        </p:nvSpPr>
        <p:spPr bwMode="auto">
          <a:xfrm>
            <a:off x="580010" y="126979"/>
            <a:ext cx="9304420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Έργο γνωστών δυνάμεων </a:t>
            </a:r>
            <a:r>
              <a:rPr lang="el-GR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(Βάρος)(σελ.189,190)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  <a:latin typeface="Segoe Print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38631" y="5880220"/>
            <a:ext cx="497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el-GR" dirty="0"/>
          </a:p>
        </p:txBody>
      </p:sp>
      <p:sp>
        <p:nvSpPr>
          <p:cNvPr id="3" name="Τόξο 2"/>
          <p:cNvSpPr/>
          <p:nvPr/>
        </p:nvSpPr>
        <p:spPr>
          <a:xfrm>
            <a:off x="1725048" y="6032489"/>
            <a:ext cx="45719" cy="40374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Τόξο 3"/>
          <p:cNvSpPr/>
          <p:nvPr/>
        </p:nvSpPr>
        <p:spPr>
          <a:xfrm>
            <a:off x="2883500" y="5584726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0" name="TextBox 39"/>
          <p:cNvSpPr txBox="1"/>
          <p:nvPr/>
        </p:nvSpPr>
        <p:spPr>
          <a:xfrm>
            <a:off x="2893828" y="5546579"/>
            <a:ext cx="497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el-GR" dirty="0"/>
          </a:p>
        </p:txBody>
      </p:sp>
      <p:sp>
        <p:nvSpPr>
          <p:cNvPr id="13" name="Τόξο 12"/>
          <p:cNvSpPr/>
          <p:nvPr/>
        </p:nvSpPr>
        <p:spPr>
          <a:xfrm>
            <a:off x="2886514" y="5401250"/>
            <a:ext cx="204616" cy="278522"/>
          </a:xfrm>
          <a:prstGeom prst="arc">
            <a:avLst>
              <a:gd name="adj1" fmla="val 505300"/>
              <a:gd name="adj2" fmla="val 117993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 Box 2"/>
              <p:cNvSpPr txBox="1">
                <a:spLocks noChangeArrowheads="1"/>
              </p:cNvSpPr>
              <p:nvPr/>
            </p:nvSpPr>
            <p:spPr bwMode="auto">
              <a:xfrm>
                <a:off x="8861847" y="4494180"/>
                <a:ext cx="3330460" cy="16312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Κάθοδο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Β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 </a:t>
                </a:r>
                <a:r>
                  <a:rPr lang="el-G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Δχ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sz="2000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ψ</a:t>
                </a:r>
                <a:r>
                  <a:rPr lang="el-G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l-GR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20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61847" y="4494180"/>
                <a:ext cx="3330460" cy="1631216"/>
              </a:xfrm>
              <a:prstGeom prst="rect">
                <a:avLst/>
              </a:prstGeom>
              <a:blipFill rotWithShape="0">
                <a:blip r:embed="rId3"/>
                <a:stretch>
                  <a:fillRect l="-2015" t="-186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5713138" y="5448577"/>
            <a:ext cx="333046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κλειστή διαδρομή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36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39" grpId="0" autoUpdateAnimBg="0"/>
      <p:bldP spid="36" grpId="0" autoUpdateAnimBg="0"/>
      <p:bldP spid="4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616553" y="1380127"/>
            <a:ext cx="95851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W= - T·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-η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16553" y="2246057"/>
            <a:ext cx="9922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είναι δύναμη που αντιστέκεται στην κίνηση ενός σώματος, επομένως  το έργο της  είναι αρνητικό, δηλαδή έχουμε μεταφορά ενέργειας από το σώμα προς το περιβάλλον με μορφή θερμότητας.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1"/>
          <p:cNvSpPr/>
          <p:nvPr/>
        </p:nvSpPr>
        <p:spPr bwMode="auto">
          <a:xfrm>
            <a:off x="424048" y="261483"/>
            <a:ext cx="9304420" cy="714380"/>
          </a:xfrm>
          <a:prstGeom prst="roundRect">
            <a:avLst>
              <a:gd name="adj" fmla="val 28456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Έργο γνωστών δυνάμεων </a:t>
            </a:r>
            <a:r>
              <a:rPr lang="el-GR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Τριβή</a:t>
            </a:r>
            <a:r>
              <a:rPr lang="el-GR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60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2435362" y="386996"/>
            <a:ext cx="6010806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Συντηρητικές δυνάμεις (σελ.191)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45948" y="1442417"/>
            <a:ext cx="10228633" cy="5502079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Συντηρητικές ή διατηρητικές δυνάμεις είναι εκείνες των οποίων το έργο είναι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ανεξάρτητο από τη διαδρομή και εξαρτάται μόνο από την αρχική και τελική 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θέση.</a:t>
            </a:r>
          </a:p>
          <a:p>
            <a:pPr>
              <a:lnSpc>
                <a:spcPct val="90000"/>
              </a:lnSpc>
              <a:defRPr/>
            </a:pPr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Δηλαδή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έργο των συντηρητικών δυνάμεων σε μια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κλειστή διαδρομή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μηδέν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Συντηρητικές δυνάμεις είναι: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 </a:t>
            </a:r>
            <a:r>
              <a:rPr lang="el-G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βαρυτικές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δυνάμεις, 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ηλεκτρικές δυνάμεις 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δυνάμεις ελατηρίου 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συντηρητική δύναμη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3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385011" y="571480"/>
            <a:ext cx="9925799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ΧΡΥΣΟΣ ΚΑΝΟΝΑΣ ΤΗΣ ΜΗΧΑΝΙΚΗΣ (σελ.191)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011" y="1570754"/>
            <a:ext cx="10228633" cy="5287245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lnSpc>
                <a:spcPct val="90000"/>
              </a:lnSpc>
              <a:defRPr/>
            </a:pP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Μηχανή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θεωρούμε κάθε διάταξη με την οποία επιδιώκουμε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κέρδος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</a:p>
          <a:p>
            <a:pPr>
              <a:lnSpc>
                <a:spcPct val="90000"/>
              </a:lnSpc>
              <a:defRPr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κάποιο φυσικό μέγεθος. </a:t>
            </a:r>
          </a:p>
          <a:p>
            <a:pPr>
              <a:lnSpc>
                <a:spcPct val="90000"/>
              </a:lnSpc>
              <a:defRPr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απλή μηχανή όσο κερδίζουμε σε δύναμη, τόσο χάνουμε σε διαδρομή. 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Έτσι το έργο: 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W= F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·Δ</a:t>
            </a:r>
            <a:r>
              <a:rPr lang="en-US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μένει σταθερό.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defRPr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89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"/>
              <p:cNvSpPr txBox="1">
                <a:spLocks noChangeArrowheads="1"/>
              </p:cNvSpPr>
              <p:nvPr/>
            </p:nvSpPr>
            <p:spPr bwMode="auto">
              <a:xfrm>
                <a:off x="921138" y="2180054"/>
                <a:ext cx="9119939" cy="32056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να αξιολογήσουμε μηχανήματα και συσκευές, δεν μπορούμε να βασιστούμε μόνο στο έργο που παράγουν, θα πρέπει να λάβουμε υπόψη και  το ρυθμό παραγωγής έργου.</a:t>
                </a:r>
              </a:p>
              <a:p>
                <a:pPr>
                  <a:spcBef>
                    <a:spcPct val="50000"/>
                  </a:spcBef>
                </a:pPr>
                <a:endParaRPr lang="el-GR" alt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ρυθμός παραγωγής ή κατανάλωσης έργου (</a:t>
                </a:r>
                <a:r>
                  <a:rPr lang="en-US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Δ</m:t>
                        </m:r>
                        <m:r>
                          <m:rPr>
                            <m:sty m:val="p"/>
                          </m:rPr>
                          <a:rPr lang="en-US" alt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W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alt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Δ</m:t>
                        </m:r>
                        <m:r>
                          <m:rPr>
                            <m:sty m:val="p"/>
                          </m:rPr>
                          <a:rPr lang="en-US" alt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εκφράζεται με την ισχύ </a:t>
                </a:r>
                <a:r>
                  <a:rPr lang="en-US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P, </a:t>
                </a:r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δηλαδή </a:t>
                </a:r>
                <a:r>
                  <a:rPr lang="en-US" alt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l-GR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𝚫</m:t>
                        </m:r>
                        <m:r>
                          <a:rPr lang="en-US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𝑾</m:t>
                        </m:r>
                      </m:num>
                      <m:den>
                        <m:r>
                          <a:rPr lang="el-GR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𝚫</m:t>
                        </m:r>
                        <m:r>
                          <a:rPr lang="en-US" altLang="el-GR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en-US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alt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ct val="50000"/>
                  </a:spcBef>
                </a:pPr>
                <a:endParaRPr lang="el-GR" alt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l-GR" alt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alt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1138" y="2180054"/>
                <a:ext cx="9119939" cy="3205621"/>
              </a:xfrm>
              <a:prstGeom prst="rect">
                <a:avLst/>
              </a:prstGeom>
              <a:blipFill rotWithShape="0">
                <a:blip r:embed="rId3"/>
                <a:stretch>
                  <a:fillRect l="-668" t="-1143" r="-40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"/>
          <p:cNvSpPr/>
          <p:nvPr/>
        </p:nvSpPr>
        <p:spPr bwMode="auto">
          <a:xfrm>
            <a:off x="2788890" y="760404"/>
            <a:ext cx="5384433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altLang="el-G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Ρυθμοί έργου (σελ.196 – 197)</a:t>
            </a:r>
            <a:endParaRPr lang="el-GR" sz="3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50704"/>
      </p:ext>
    </p:extLst>
  </p:cSld>
  <p:clrMapOvr>
    <a:masterClrMapping/>
  </p:clrMapOvr>
  <p:transition spd="med">
    <p:strips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774032" y="15763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Τίτλος 1"/>
          <p:cNvSpPr txBox="1">
            <a:spLocks/>
          </p:cNvSpPr>
          <p:nvPr/>
        </p:nvSpPr>
        <p:spPr>
          <a:xfrm>
            <a:off x="585538" y="2403516"/>
            <a:ext cx="10515600" cy="1836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ενέργεια δεν παράγεται από το μηδέν ούτε εξαφανίζεται.</a:t>
            </a:r>
          </a:p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μόνο να μετατραπεί από μία μορφή σε μια άλλη.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1"/>
          <p:cNvSpPr/>
          <p:nvPr/>
        </p:nvSpPr>
        <p:spPr bwMode="auto">
          <a:xfrm>
            <a:off x="40107" y="546392"/>
            <a:ext cx="12039598" cy="714380"/>
          </a:xfrm>
          <a:prstGeom prst="roundRect">
            <a:avLst>
              <a:gd name="adj" fmla="val 28456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Έργο και ενέργεια: οι δύο όψεις του ίδιου νομίσματος (σελ. 201-205)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6612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628</Words>
  <Application>Microsoft Office PowerPoint</Application>
  <PresentationFormat>Ευρεία οθόνη</PresentationFormat>
  <Paragraphs>155</Paragraphs>
  <Slides>11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Segoe Print</vt:lpstr>
      <vt:lpstr>Times New Roman</vt:lpstr>
      <vt:lpstr>Verdana</vt:lpstr>
      <vt:lpstr>Wingdings</vt:lpstr>
      <vt:lpstr>Θέμα του Office</vt:lpstr>
      <vt:lpstr>Παρουσίαση του PowerPoint</vt:lpstr>
      <vt:lpstr>ΕΡΓΟ ΣΤΑΘΕΡΗΣ ΔΥΝΑΜΗΣ (σελ.185)</vt:lpstr>
      <vt:lpstr>       Πρόσημο του έργου (σελ.186)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306946547696</dc:creator>
  <cp:lastModifiedBy>306946547696</cp:lastModifiedBy>
  <cp:revision>96</cp:revision>
  <dcterms:created xsi:type="dcterms:W3CDTF">2021-03-18T05:51:21Z</dcterms:created>
  <dcterms:modified xsi:type="dcterms:W3CDTF">2026-05-09T04:51:19Z</dcterms:modified>
</cp:coreProperties>
</file>