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57" r:id="rId4"/>
    <p:sldId id="269" r:id="rId5"/>
    <p:sldId id="259" r:id="rId6"/>
    <p:sldId id="270" r:id="rId7"/>
    <p:sldId id="260" r:id="rId8"/>
    <p:sldId id="261" r:id="rId9"/>
    <p:sldId id="271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2C8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-720" y="-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DB0A5-67A8-4BEE-8AB2-822E70BECE15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DAC8E-9199-4E19-B5A6-208A45DE2B8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50492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DAC8E-9199-4E19-B5A6-208A45DE2B8E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83409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EE9B0D6-855B-7102-E821-4E6795322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4999C957-4DCE-1094-EFB9-0CC4419F75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39C57EEE-548D-7D37-4F96-0BCEAE904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217B78FE-B9E5-D64A-DF2E-D2B4DAC2B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E6E19761-A9A6-7345-6252-04316A9F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37966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1EEAEE5E-1929-2DC5-6D8B-C26FB7B08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7F989EB9-62D5-E94B-113E-BDC50C6B05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F24DFED5-87DB-C107-2A94-37932AC0C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F5943356-AE92-8944-9A6B-0420185C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40C2B89B-5DCB-8629-B9C7-90819694D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91051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xmlns="" id="{65163BCD-A5D8-07C0-4B15-91D3B03CE7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8B619E0F-D49F-2B51-6B98-4F8994682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41FA4EAE-C8F2-7B91-3AED-528C536DE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C4698559-00B5-AF88-F2FE-7E2B7EC2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F77F8548-3AD1-A253-8E65-51B0B4FD6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6524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4154AB2-B5B3-C4EF-D409-F8857C859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0FDA675-73DC-2424-E302-FEC6760A3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43A1A053-644F-511E-0D37-DFB18C94F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18ED3A07-15CA-4032-7C1D-5339D9928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E6D963BC-31CE-7C48-E956-29CF9B3B8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8868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1A2CB33-EEFC-A84C-7049-068DD4A65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1CFFAE03-F6E8-0997-28CF-9A8603CB7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837326DF-4880-12C6-BFED-C6671E25E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29586EBD-1131-15AD-9050-DA76A8E2D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79226778-28CB-13F2-144D-A8C8E1DC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2852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5919CD0-6C51-F8E6-8505-F9745513F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5AD4AC96-321A-5C55-63FF-8E3DB5FB91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AF311A7F-AF33-D150-66A0-3F874138AB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C10768C3-A7E5-07B6-FC5E-CE6888F6B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EAF141CD-8466-5D23-913F-99FFAE80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8BE98BCA-FFFF-70C5-7CC1-8CCDBA642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82679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DE1CEDE-7965-053D-D705-CEF054E3A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1C1D6597-C045-BCFE-77B9-BF27F8F17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53159AC9-FB69-B5A5-BD3F-B01781D41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51C7BF59-4F8F-88A8-0B3E-6F765D5B17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449FF83A-25E6-8A2A-985F-B16D3E8BC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B4C179C4-7D34-0620-2447-8615ADCD6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CF84D063-5018-1BAE-72FA-990608F3C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xmlns="" id="{25A5FADE-DC9D-E9D0-F042-B17D57F0A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3135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87CFB90-6898-965B-746F-106BCCC49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xmlns="" id="{AB1F352E-A14F-83CD-8C9F-1F23080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xmlns="" id="{1F93F133-D733-C2F0-AE44-8B33183C4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xmlns="" id="{4D637A9A-3351-831C-773A-4CC357E0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7039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xmlns="" id="{07F6E2D0-F248-D9C0-AE26-E95535B69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xmlns="" id="{B989A9F4-6057-88D4-2B76-83A8CE683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xmlns="" id="{EB58B373-C952-955B-3344-CAC6EA159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26821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F8AC319-E9E9-4F09-AC7D-94FFBB8C3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648A2160-688D-5E0B-0216-ECE8AB0C9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5259C7B6-AE97-0CE8-0FFE-4A1BD3C56B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75C52523-D1B5-441C-4CCE-77DEDDF40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DFF30F84-8C51-B71D-8E07-D874EFF9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6CF0C0F2-1467-B5C8-257C-F11C49FC3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36512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09AE8B8-2F10-BE99-F989-4D570CC7E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xmlns="" id="{CBE12BA9-269B-DB80-2F79-4A23F0B73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0AD4DC83-135B-B3DE-1129-FC0A2C622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CC54C1CE-2345-BA50-666A-26992630A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5DB14136-EA41-3623-4E3F-2143223DA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E69463E3-D6B0-3C6E-F567-2DA814BF3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81177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xmlns="" id="{790CBDEB-881A-373E-E8AB-E1B10E23C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3E68BB77-4C0E-7EB5-6261-BE5FF0097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D16B0DBF-5A00-551E-3814-57F38A9008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BDEDE7-8342-490F-8BFD-23EC8C2A95B2}" type="datetimeFigureOut">
              <a:rPr lang="el-GR" smtClean="0"/>
              <a:pPr/>
              <a:t>29/4/2026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ADD89FC7-B298-1C05-7C07-C927EA694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81BC8870-4B25-B653-21F0-E8F34182A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19F8B7-BB12-4B36-B0E1-C761B0561AD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54929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napkin.a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xmlns="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9E0A049-ACB2-4CBD-DEE5-D1168E784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r>
              <a:rPr lang="el-GR" sz="54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l-GR" sz="5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l-GR" sz="54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l-GR" sz="5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5400" dirty="0">
                <a:solidFill>
                  <a:schemeClr val="accent5">
                    <a:lumMod val="75000"/>
                  </a:schemeClr>
                </a:solidFill>
              </a:rPr>
              <a:t>Napkin AI</a:t>
            </a:r>
            <a:endParaRPr lang="el-GR" sz="4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88F76402-3BA2-CC15-6242-EC8D6A996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Βίκυ Βλαχογιάννη</a:t>
            </a:r>
          </a:p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el-GR" baseline="30000" dirty="0">
                <a:solidFill>
                  <a:schemeClr val="accent5">
                    <a:lumMod val="75000"/>
                  </a:schemeClr>
                </a:solidFill>
              </a:rPr>
              <a:t>ο</a:t>
            </a:r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 Γυμνάσιο Χρυσούπολης</a:t>
            </a:r>
          </a:p>
          <a:p>
            <a:endParaRPr lang="el-GR" dirty="0"/>
          </a:p>
        </p:txBody>
      </p:sp>
      <p:pic>
        <p:nvPicPr>
          <p:cNvPr id="1026" name="Picture 2" descr="Μπορεί να είναι εικόνα κείμενο">
            <a:extLst>
              <a:ext uri="{FF2B5EF4-FFF2-40B4-BE49-F238E27FC236}">
                <a16:creationId xmlns:a16="http://schemas.microsoft.com/office/drawing/2014/main" xmlns="" id="{F1C85A9E-C831-A0B4-41F0-6DDF69181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10" r="-1" b="-1"/>
          <a:stretch>
            <a:fillRect/>
          </a:stretch>
        </p:blipFill>
        <p:spPr bwMode="auto">
          <a:xfrm>
            <a:off x="1" y="29506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sketchy line">
            <a:extLst>
              <a:ext uri="{FF2B5EF4-FFF2-40B4-BE49-F238E27FC236}">
                <a16:creationId xmlns:a16="http://schemas.microsoft.com/office/drawing/2014/main" xmlns="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0944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xmlns="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Μπορεί να είναι εικόνα βιβλίο και κείμενο">
            <a:extLst>
              <a:ext uri="{FF2B5EF4-FFF2-40B4-BE49-F238E27FC236}">
                <a16:creationId xmlns:a16="http://schemas.microsoft.com/office/drawing/2014/main" xmlns="" id="{5A8CCB33-8380-5C63-BB09-4562A1608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597" r="1" b="3032"/>
          <a:stretch>
            <a:fillRect/>
          </a:stretch>
        </p:blipFill>
        <p:spPr bwMode="auto">
          <a:xfrm>
            <a:off x="-2238629" y="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466C4CAB-0CA1-1253-ED39-0D07378ED9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4076" y="1288951"/>
            <a:ext cx="8924876" cy="466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3752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9" name="Rectangle 9222">
            <a:extLst>
              <a:ext uri="{FF2B5EF4-FFF2-40B4-BE49-F238E27FC236}">
                <a16:creationId xmlns:a16="http://schemas.microsoft.com/office/drawing/2014/main" xmlns="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1D672BA6-8857-E170-1D13-1481F54A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6" y="124839"/>
            <a:ext cx="7969855" cy="1807305"/>
          </a:xfrm>
        </p:spPr>
        <p:txBody>
          <a:bodyPr>
            <a:normAutofit fontScale="90000"/>
          </a:bodyPr>
          <a:lstStyle/>
          <a:p>
            <a:r>
              <a:rPr lang="el-GR" sz="4300" dirty="0"/>
              <a:t>Το </a:t>
            </a:r>
            <a:r>
              <a:rPr lang="en-US" sz="4300" dirty="0"/>
              <a:t>Napkin AI </a:t>
            </a:r>
            <a:r>
              <a:rPr lang="el-GR" sz="4300" dirty="0"/>
              <a:t>ως εργαλείο ενδυνάμωσης για εκπαιδευτικούς</a:t>
            </a:r>
          </a:p>
        </p:txBody>
      </p:sp>
      <p:pic>
        <p:nvPicPr>
          <p:cNvPr id="9218" name="Picture 2" descr="Δεν υπάρχει διαθέσιμη περιγραφή για τη φωτογραφία.">
            <a:extLst>
              <a:ext uri="{FF2B5EF4-FFF2-40B4-BE49-F238E27FC236}">
                <a16:creationId xmlns:a16="http://schemas.microsoft.com/office/drawing/2014/main" xmlns="" id="{E00D0258-8B90-65B5-9DF3-6DDA2A254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360" b="2093"/>
          <a:stretch>
            <a:fillRect/>
          </a:stretch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A542FDC-7046-7BBB-B567-FC2E9D2AC774}"/>
              </a:ext>
            </a:extLst>
          </p:cNvPr>
          <p:cNvSpPr txBox="1"/>
          <p:nvPr/>
        </p:nvSpPr>
        <p:spPr>
          <a:xfrm>
            <a:off x="452283" y="2477729"/>
            <a:ext cx="55105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/>
              <a:t>Εξοικονομεί χρόνο στη δημιουργία υλικού για εμπλουτισμό της διδασκαλίας με οπτικά εργαλεία, που καθιστούν το μάθημα πιο αποτελεσματικό.</a:t>
            </a:r>
          </a:p>
        </p:txBody>
      </p:sp>
    </p:spTree>
    <p:extLst>
      <p:ext uri="{BB962C8B-B14F-4D97-AF65-F5344CB8AC3E}">
        <p14:creationId xmlns:p14="http://schemas.microsoft.com/office/powerpoint/2010/main" xmlns="" val="753164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FAAEF91-2B3F-F02C-3646-E9B3427C4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6" y="442913"/>
            <a:ext cx="5146161" cy="1639888"/>
          </a:xfrm>
        </p:spPr>
        <p:txBody>
          <a:bodyPr anchor="b">
            <a:normAutofit/>
          </a:bodyPr>
          <a:lstStyle/>
          <a:p>
            <a:r>
              <a:rPr lang="el-GR" sz="3600" dirty="0"/>
              <a:t>Το </a:t>
            </a:r>
            <a:r>
              <a:rPr lang="en-US" sz="3600" dirty="0"/>
              <a:t>Napkin AI </a:t>
            </a:r>
            <a:r>
              <a:rPr lang="el-GR" sz="3600" dirty="0"/>
              <a:t>ως Εργαλείο ενδυνάμωσης για μαθητές/</a:t>
            </a:r>
            <a:r>
              <a:rPr lang="el-GR" sz="3600" dirty="0" err="1"/>
              <a:t>τριες</a:t>
            </a:r>
            <a:endParaRPr lang="el-GR" sz="36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545B6D15-E95F-C622-CA55-445972CC5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42" y="2525714"/>
            <a:ext cx="6022538" cy="3651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/>
              <a:t>Ενισχύει την αυτονομία στη μάθηση, αναπτύσσει δεξιότητες ψηφιακού </a:t>
            </a:r>
            <a:r>
              <a:rPr lang="el-GR" sz="3200" dirty="0" err="1"/>
              <a:t>γραμματισμού</a:t>
            </a:r>
            <a:r>
              <a:rPr lang="el-GR" sz="3200" dirty="0"/>
              <a:t> και οπτικής επικοινωνίας οι οποίες είναι απαραίτητες στο </a:t>
            </a:r>
            <a:r>
              <a:rPr lang="el-GR" sz="3200" dirty="0" smtClean="0"/>
              <a:t>σύγχρονο </a:t>
            </a:r>
            <a:r>
              <a:rPr lang="el-GR" sz="3200" dirty="0"/>
              <a:t>κόσμο</a:t>
            </a:r>
          </a:p>
        </p:txBody>
      </p:sp>
      <p:sp>
        <p:nvSpPr>
          <p:cNvPr id="10249" name="Freeform: Shape 10248">
            <a:extLst>
              <a:ext uri="{FF2B5EF4-FFF2-40B4-BE49-F238E27FC236}">
                <a16:creationId xmlns:a16="http://schemas.microsoft.com/office/drawing/2014/main" xmlns="" id="{7D0B7289-120F-44DC-9769-2E096993B1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5348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0251" name="Freeform: Shape 10250">
            <a:extLst>
              <a:ext uri="{FF2B5EF4-FFF2-40B4-BE49-F238E27FC236}">
                <a16:creationId xmlns:a16="http://schemas.microsoft.com/office/drawing/2014/main" xmlns="" id="{158468AF-8ABA-4771-9770-C8C79C0E61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7588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0242" name="Picture 2" descr="Μπορεί να είναι εικόνα κείμενο">
            <a:extLst>
              <a:ext uri="{FF2B5EF4-FFF2-40B4-BE49-F238E27FC236}">
                <a16:creationId xmlns:a16="http://schemas.microsoft.com/office/drawing/2014/main" xmlns="" id="{5583FF61-9BB9-DBE6-7DCC-DE6D82AF4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70" r="3" b="3"/>
          <a:stretch>
            <a:fillRect/>
          </a:stretch>
        </p:blipFill>
        <p:spPr bwMode="auto">
          <a:xfrm>
            <a:off x="6986049" y="10"/>
            <a:ext cx="5205951" cy="6857990"/>
          </a:xfrm>
          <a:custGeom>
            <a:avLst/>
            <a:gdLst/>
            <a:ahLst/>
            <a:cxnLst/>
            <a:rect l="l" t="t" r="r" b="b"/>
            <a:pathLst>
              <a:path w="520595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5205951" y="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53" name="Freeform: Shape 10252">
            <a:extLst>
              <a:ext uri="{FF2B5EF4-FFF2-40B4-BE49-F238E27FC236}">
                <a16:creationId xmlns:a16="http://schemas.microsoft.com/office/drawing/2014/main" xmlns="" id="{430FFA19-9577-4BA8-B103-A75613F3FA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2680522" cy="6858000"/>
          </a:xfrm>
          <a:custGeom>
            <a:avLst/>
            <a:gdLst>
              <a:gd name="connsiteX0" fmla="*/ 1057499 w 2680522"/>
              <a:gd name="connsiteY0" fmla="*/ 0 h 6858000"/>
              <a:gd name="connsiteX1" fmla="*/ 879731 w 2680522"/>
              <a:gd name="connsiteY1" fmla="*/ 0 h 6858000"/>
              <a:gd name="connsiteX2" fmla="*/ 901855 w 2680522"/>
              <a:gd name="connsiteY2" fmla="*/ 14997 h 6858000"/>
              <a:gd name="connsiteX3" fmla="*/ 2502754 w 2680522"/>
              <a:gd name="connsiteY3" fmla="*/ 3621656 h 6858000"/>
              <a:gd name="connsiteX4" fmla="*/ 628404 w 2680522"/>
              <a:gd name="connsiteY4" fmla="*/ 6374814 h 6858000"/>
              <a:gd name="connsiteX5" fmla="*/ 111756 w 2680522"/>
              <a:gd name="connsiteY5" fmla="*/ 6780599 h 6858000"/>
              <a:gd name="connsiteX6" fmla="*/ 0 w 2680522"/>
              <a:gd name="connsiteY6" fmla="*/ 6858000 h 6858000"/>
              <a:gd name="connsiteX7" fmla="*/ 177768 w 2680522"/>
              <a:gd name="connsiteY7" fmla="*/ 6858000 h 6858000"/>
              <a:gd name="connsiteX8" fmla="*/ 289524 w 2680522"/>
              <a:gd name="connsiteY8" fmla="*/ 6780599 h 6858000"/>
              <a:gd name="connsiteX9" fmla="*/ 806172 w 2680522"/>
              <a:gd name="connsiteY9" fmla="*/ 6374814 h 6858000"/>
              <a:gd name="connsiteX10" fmla="*/ 2680522 w 2680522"/>
              <a:gd name="connsiteY10" fmla="*/ 3621656 h 6858000"/>
              <a:gd name="connsiteX11" fmla="*/ 1079623 w 2680522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522" h="6858000">
                <a:moveTo>
                  <a:pt x="1057499" y="0"/>
                </a:moveTo>
                <a:lnTo>
                  <a:pt x="879731" y="0"/>
                </a:lnTo>
                <a:lnTo>
                  <a:pt x="901855" y="14997"/>
                </a:lnTo>
                <a:cubicBezTo>
                  <a:pt x="1929018" y="754641"/>
                  <a:pt x="2502754" y="2093192"/>
                  <a:pt x="2502754" y="3621656"/>
                </a:cubicBezTo>
                <a:cubicBezTo>
                  <a:pt x="2502754" y="4969131"/>
                  <a:pt x="1574029" y="5602839"/>
                  <a:pt x="628404" y="6374814"/>
                </a:cubicBezTo>
                <a:cubicBezTo>
                  <a:pt x="456201" y="6515397"/>
                  <a:pt x="285574" y="6653108"/>
                  <a:pt x="111756" y="6780599"/>
                </a:cubicBezTo>
                <a:lnTo>
                  <a:pt x="0" y="6858000"/>
                </a:lnTo>
                <a:lnTo>
                  <a:pt x="177768" y="6858000"/>
                </a:lnTo>
                <a:lnTo>
                  <a:pt x="289524" y="6780599"/>
                </a:lnTo>
                <a:cubicBezTo>
                  <a:pt x="463342" y="6653108"/>
                  <a:pt x="633969" y="6515397"/>
                  <a:pt x="806172" y="6374814"/>
                </a:cubicBezTo>
                <a:cubicBezTo>
                  <a:pt x="1751797" y="5602839"/>
                  <a:pt x="2680522" y="4969131"/>
                  <a:pt x="2680522" y="3621656"/>
                </a:cubicBezTo>
                <a:cubicBezTo>
                  <a:pt x="2680522" y="2093192"/>
                  <a:pt x="2106786" y="754641"/>
                  <a:pt x="1079623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57747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11270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13DD4B1-6BDD-DD98-FD83-64F645312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6" y="442913"/>
            <a:ext cx="5146161" cy="1639888"/>
          </a:xfrm>
        </p:spPr>
        <p:txBody>
          <a:bodyPr anchor="b">
            <a:normAutofit/>
          </a:bodyPr>
          <a:lstStyle/>
          <a:p>
            <a:r>
              <a:rPr lang="el-GR" sz="3600" dirty="0"/>
              <a:t>Το </a:t>
            </a:r>
            <a:r>
              <a:rPr lang="en-US" sz="3600" dirty="0"/>
              <a:t>Napkin AI </a:t>
            </a:r>
            <a:r>
              <a:rPr lang="el-GR" sz="3600" dirty="0"/>
              <a:t>ως εργαλείο ενδυνάμωσης για Συνεργασία</a:t>
            </a:r>
          </a:p>
        </p:txBody>
      </p:sp>
      <p:sp>
        <p:nvSpPr>
          <p:cNvPr id="11273" name="Freeform: Shape 11272">
            <a:extLst>
              <a:ext uri="{FF2B5EF4-FFF2-40B4-BE49-F238E27FC236}">
                <a16:creationId xmlns:a16="http://schemas.microsoft.com/office/drawing/2014/main" xmlns="" id="{7D0B7289-120F-44DC-9769-2E096993B1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5348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1275" name="Freeform: Shape 11274">
            <a:extLst>
              <a:ext uri="{FF2B5EF4-FFF2-40B4-BE49-F238E27FC236}">
                <a16:creationId xmlns:a16="http://schemas.microsoft.com/office/drawing/2014/main" xmlns="" id="{158468AF-8ABA-4771-9770-C8C79C0E61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7588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1266" name="Picture 2" descr="Μπορεί να είναι doodle">
            <a:extLst>
              <a:ext uri="{FF2B5EF4-FFF2-40B4-BE49-F238E27FC236}">
                <a16:creationId xmlns:a16="http://schemas.microsoft.com/office/drawing/2014/main" xmlns="" id="{4622E058-321E-E0DD-1187-9D42FF71B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068"/>
          <a:stretch>
            <a:fillRect/>
          </a:stretch>
        </p:blipFill>
        <p:spPr bwMode="auto">
          <a:xfrm>
            <a:off x="6986049" y="10"/>
            <a:ext cx="5205951" cy="6857990"/>
          </a:xfrm>
          <a:custGeom>
            <a:avLst/>
            <a:gdLst/>
            <a:ahLst/>
            <a:cxnLst/>
            <a:rect l="l" t="t" r="r" b="b"/>
            <a:pathLst>
              <a:path w="520595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5205951" y="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277" name="Freeform: Shape 11276">
            <a:extLst>
              <a:ext uri="{FF2B5EF4-FFF2-40B4-BE49-F238E27FC236}">
                <a16:creationId xmlns:a16="http://schemas.microsoft.com/office/drawing/2014/main" xmlns="" id="{430FFA19-9577-4BA8-B103-A75613F3FA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2680522" cy="6858000"/>
          </a:xfrm>
          <a:custGeom>
            <a:avLst/>
            <a:gdLst>
              <a:gd name="connsiteX0" fmla="*/ 1057499 w 2680522"/>
              <a:gd name="connsiteY0" fmla="*/ 0 h 6858000"/>
              <a:gd name="connsiteX1" fmla="*/ 879731 w 2680522"/>
              <a:gd name="connsiteY1" fmla="*/ 0 h 6858000"/>
              <a:gd name="connsiteX2" fmla="*/ 901855 w 2680522"/>
              <a:gd name="connsiteY2" fmla="*/ 14997 h 6858000"/>
              <a:gd name="connsiteX3" fmla="*/ 2502754 w 2680522"/>
              <a:gd name="connsiteY3" fmla="*/ 3621656 h 6858000"/>
              <a:gd name="connsiteX4" fmla="*/ 628404 w 2680522"/>
              <a:gd name="connsiteY4" fmla="*/ 6374814 h 6858000"/>
              <a:gd name="connsiteX5" fmla="*/ 111756 w 2680522"/>
              <a:gd name="connsiteY5" fmla="*/ 6780599 h 6858000"/>
              <a:gd name="connsiteX6" fmla="*/ 0 w 2680522"/>
              <a:gd name="connsiteY6" fmla="*/ 6858000 h 6858000"/>
              <a:gd name="connsiteX7" fmla="*/ 177768 w 2680522"/>
              <a:gd name="connsiteY7" fmla="*/ 6858000 h 6858000"/>
              <a:gd name="connsiteX8" fmla="*/ 289524 w 2680522"/>
              <a:gd name="connsiteY8" fmla="*/ 6780599 h 6858000"/>
              <a:gd name="connsiteX9" fmla="*/ 806172 w 2680522"/>
              <a:gd name="connsiteY9" fmla="*/ 6374814 h 6858000"/>
              <a:gd name="connsiteX10" fmla="*/ 2680522 w 2680522"/>
              <a:gd name="connsiteY10" fmla="*/ 3621656 h 6858000"/>
              <a:gd name="connsiteX11" fmla="*/ 1079623 w 2680522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522" h="6858000">
                <a:moveTo>
                  <a:pt x="1057499" y="0"/>
                </a:moveTo>
                <a:lnTo>
                  <a:pt x="879731" y="0"/>
                </a:lnTo>
                <a:lnTo>
                  <a:pt x="901855" y="14997"/>
                </a:lnTo>
                <a:cubicBezTo>
                  <a:pt x="1929018" y="754641"/>
                  <a:pt x="2502754" y="2093192"/>
                  <a:pt x="2502754" y="3621656"/>
                </a:cubicBezTo>
                <a:cubicBezTo>
                  <a:pt x="2502754" y="4969131"/>
                  <a:pt x="1574029" y="5602839"/>
                  <a:pt x="628404" y="6374814"/>
                </a:cubicBezTo>
                <a:cubicBezTo>
                  <a:pt x="456201" y="6515397"/>
                  <a:pt x="285574" y="6653108"/>
                  <a:pt x="111756" y="6780599"/>
                </a:cubicBezTo>
                <a:lnTo>
                  <a:pt x="0" y="6858000"/>
                </a:lnTo>
                <a:lnTo>
                  <a:pt x="177768" y="6858000"/>
                </a:lnTo>
                <a:lnTo>
                  <a:pt x="289524" y="6780599"/>
                </a:lnTo>
                <a:cubicBezTo>
                  <a:pt x="463342" y="6653108"/>
                  <a:pt x="633969" y="6515397"/>
                  <a:pt x="806172" y="6374814"/>
                </a:cubicBezTo>
                <a:cubicBezTo>
                  <a:pt x="1751797" y="5602839"/>
                  <a:pt x="2680522" y="4969131"/>
                  <a:pt x="2680522" y="3621656"/>
                </a:cubicBezTo>
                <a:cubicBezTo>
                  <a:pt x="2680522" y="2093192"/>
                  <a:pt x="2106786" y="754641"/>
                  <a:pt x="1079623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694E0B-3127-9F20-07A2-6DA3FBC83E83}"/>
              </a:ext>
            </a:extLst>
          </p:cNvPr>
          <p:cNvSpPr txBox="1"/>
          <p:nvPr/>
        </p:nvSpPr>
        <p:spPr>
          <a:xfrm>
            <a:off x="492361" y="2841523"/>
            <a:ext cx="51461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Δίνει τη δυνατότητα χρήσης σε ομαδικές εργασίες για τη δημιουργία κοινών παρουσιάσεων </a:t>
            </a:r>
            <a:r>
              <a:rPr lang="el-GR" sz="2800" dirty="0" smtClean="0"/>
              <a:t>που </a:t>
            </a:r>
            <a:r>
              <a:rPr lang="el-GR" sz="2800" dirty="0"/>
              <a:t>ενισχύουν την ομαδική δουλειά και την ανταλλαγή ιδεών.</a:t>
            </a:r>
          </a:p>
        </p:txBody>
      </p:sp>
    </p:spTree>
    <p:extLst>
      <p:ext uri="{BB962C8B-B14F-4D97-AF65-F5344CB8AC3E}">
        <p14:creationId xmlns:p14="http://schemas.microsoft.com/office/powerpoint/2010/main" xmlns="" val="3238523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xmlns="" id="{9B6A81E7-2A43-4366-8431-1FA7A780A2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Μπορεί να είναι εικόνα παιωνία, εύστομα και κείμενο">
            <a:extLst>
              <a:ext uri="{FF2B5EF4-FFF2-40B4-BE49-F238E27FC236}">
                <a16:creationId xmlns:a16="http://schemas.microsoft.com/office/drawing/2014/main" xmlns="" id="{0A0FB904-4E87-8F34-D89D-B76BFC418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07"/>
          <a:stretch>
            <a:fillRect/>
          </a:stretch>
        </p:blipFill>
        <p:spPr bwMode="auto">
          <a:xfrm>
            <a:off x="20" y="10"/>
            <a:ext cx="54098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297" name="Rectangle 12296">
            <a:extLst>
              <a:ext uri="{FF2B5EF4-FFF2-40B4-BE49-F238E27FC236}">
                <a16:creationId xmlns:a16="http://schemas.microsoft.com/office/drawing/2014/main" xmlns="" id="{D09B7001-6C15-47E8-8C3B-A6EB53C98D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10200" y="1"/>
            <a:ext cx="6781801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9" name="Rectangle 12298">
            <a:extLst>
              <a:ext uri="{FF2B5EF4-FFF2-40B4-BE49-F238E27FC236}">
                <a16:creationId xmlns:a16="http://schemas.microsoft.com/office/drawing/2014/main" xmlns="" id="{7D3D7337-C310-4B2B-BE2D-98E9D6EC0D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565" y="685800"/>
            <a:ext cx="5409636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3F52FCB-2F71-AC6C-C8CD-EE92CF077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7948" y="2084439"/>
            <a:ext cx="4425901" cy="1344561"/>
          </a:xfrm>
        </p:spPr>
        <p:txBody>
          <a:bodyPr anchor="b">
            <a:noAutofit/>
          </a:bodyPr>
          <a:lstStyle/>
          <a:p>
            <a:pPr algn="ctr"/>
            <a:r>
              <a:rPr lang="el-GR" sz="3600" dirty="0">
                <a:solidFill>
                  <a:schemeClr val="accent5">
                    <a:lumMod val="75000"/>
                  </a:schemeClr>
                </a:solidFill>
              </a:rPr>
              <a:t>Ευχαριστώ για την προσοχή σας!</a:t>
            </a:r>
          </a:p>
        </p:txBody>
      </p:sp>
    </p:spTree>
    <p:extLst>
      <p:ext uri="{BB962C8B-B14F-4D97-AF65-F5344CB8AC3E}">
        <p14:creationId xmlns:p14="http://schemas.microsoft.com/office/powerpoint/2010/main" xmlns="" val="1254782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xmlns="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8DC11E4-F843-5F2A-3D75-2763A832D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062" y="1315730"/>
            <a:ext cx="5509414" cy="422654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Το</a:t>
            </a:r>
            <a:r>
              <a:rPr lang="en-US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Napkin AI </a:t>
            </a:r>
            <a:r>
              <a:rPr lang="en-US" sz="2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είν</a:t>
            </a:r>
            <a:r>
              <a:rPr lang="en-US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αι ένα εργαλείο τεχνητής νοημοσύνης που μετατρέπει αυτόματα κείμενο σε επαγγελματικά διαγράμματα, γραφήματα και infographics με απλή επικόλληση του περιεχομένου σας.</a:t>
            </a:r>
            <a:r>
              <a:rPr lang="el-GR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/>
            </a:r>
            <a:br>
              <a:rPr lang="el-GR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</a:br>
            <a:r>
              <a:rPr lang="el-GR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Η </a:t>
            </a:r>
            <a:r>
              <a:rPr lang="el-GR" sz="2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οπτικοποίηση</a:t>
            </a:r>
            <a:r>
              <a:rPr lang="el-GR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κειμένου είναι ιδιαίτερα χρήσιμη στην εκπαιδευτική διαδικασία.</a:t>
            </a:r>
            <a:br>
              <a:rPr lang="el-GR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</a:br>
            <a:r>
              <a:rPr lang="el-GR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Αρχικά συνδεόμαστε στη εφαρμογή </a:t>
            </a:r>
            <a:r>
              <a:rPr lang="en-US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2"/>
              </a:rPr>
              <a:t>https://www.napkin.ai/</a:t>
            </a:r>
            <a:r>
              <a:rPr lang="el-GR" sz="2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 </a:t>
            </a:r>
            <a:r>
              <a:rPr lang="en-US" sz="2400" dirty="0"/>
              <a:t/>
            </a:r>
            <a:br>
              <a:rPr lang="en-US" sz="2400" dirty="0"/>
            </a:br>
            <a:endParaRPr lang="el-GR" sz="2400" dirty="0"/>
          </a:p>
        </p:txBody>
      </p:sp>
      <p:pic>
        <p:nvPicPr>
          <p:cNvPr id="7170" name="Picture 2" descr="Μπορεί να είναι εικόνα δαντέλα, γυαλιά και γυψοφίλη">
            <a:extLst>
              <a:ext uri="{FF2B5EF4-FFF2-40B4-BE49-F238E27FC236}">
                <a16:creationId xmlns:a16="http://schemas.microsoft.com/office/drawing/2014/main" xmlns="" id="{ACAD2559-8463-73E9-F51F-D9A87F259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89" r="2" b="2"/>
          <a:stretch>
            <a:fillRect/>
          </a:stretch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1045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4">
            <a:extLst>
              <a:ext uri="{FF2B5EF4-FFF2-40B4-BE49-F238E27FC236}">
                <a16:creationId xmlns:a16="http://schemas.microsoft.com/office/drawing/2014/main" xmlns="" id="{D1D34770-47A8-402C-AF23-2B653F2D88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2493B62-DF40-FA47-EF86-E15B1CE0D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napkin.ai</a:t>
            </a:r>
            <a:endParaRPr lang="el-GR" sz="4000" dirty="0"/>
          </a:p>
        </p:txBody>
      </p:sp>
      <p:pic>
        <p:nvPicPr>
          <p:cNvPr id="2050" name="Picture 2" descr="Μπορεί να είναι doodle">
            <a:extLst>
              <a:ext uri="{FF2B5EF4-FFF2-40B4-BE49-F238E27FC236}">
                <a16:creationId xmlns:a16="http://schemas.microsoft.com/office/drawing/2014/main" xmlns="" id="{D68E7725-E0C1-9EE5-9FCB-B43527AAC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02" r="-1" b="-1"/>
          <a:stretch>
            <a:fillRect/>
          </a:stretch>
        </p:blipFill>
        <p:spPr bwMode="auto">
          <a:xfrm>
            <a:off x="7199440" y="10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B3600F29-2F2E-DF9C-FBA3-02E892F855D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112" y="2477729"/>
            <a:ext cx="7484198" cy="3449203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F7C1BAF3-8973-0F9F-F439-327A54F3D4E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92561" y="2219323"/>
            <a:ext cx="3120925" cy="1013528"/>
          </a:xfrm>
          <a:prstGeom prst="rect">
            <a:avLst/>
          </a:prstGeom>
        </p:spPr>
      </p:pic>
      <p:sp>
        <p:nvSpPr>
          <p:cNvPr id="8" name="Βέλος: Κάτω 7">
            <a:extLst>
              <a:ext uri="{FF2B5EF4-FFF2-40B4-BE49-F238E27FC236}">
                <a16:creationId xmlns:a16="http://schemas.microsoft.com/office/drawing/2014/main" xmlns="" id="{E5A9E5F7-1816-058B-279A-7678D62EDB52}"/>
              </a:ext>
            </a:extLst>
          </p:cNvPr>
          <p:cNvSpPr/>
          <p:nvPr/>
        </p:nvSpPr>
        <p:spPr>
          <a:xfrm>
            <a:off x="7124281" y="1446963"/>
            <a:ext cx="321548" cy="90435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24822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7461F42F-B114-3B76-4142-FE4EA7073C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6228" y="168317"/>
            <a:ext cx="3731138" cy="1937878"/>
          </a:xfrm>
          <a:prstGeom prst="rect">
            <a:avLst/>
          </a:prstGeom>
        </p:spPr>
      </p:pic>
      <p:sp>
        <p:nvSpPr>
          <p:cNvPr id="6" name="Βέλος: Κάτω 5">
            <a:extLst>
              <a:ext uri="{FF2B5EF4-FFF2-40B4-BE49-F238E27FC236}">
                <a16:creationId xmlns:a16="http://schemas.microsoft.com/office/drawing/2014/main" xmlns="" id="{80FA2DE4-1540-2FAD-419B-31561F52F4DE}"/>
              </a:ext>
            </a:extLst>
          </p:cNvPr>
          <p:cNvSpPr/>
          <p:nvPr/>
        </p:nvSpPr>
        <p:spPr>
          <a:xfrm rot="10800000">
            <a:off x="2989006" y="2900516"/>
            <a:ext cx="619433" cy="11503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" name="Picture 2" descr="Μπορεί να είναι εικόνα βιβλίο και λουλούδι">
            <a:extLst>
              <a:ext uri="{FF2B5EF4-FFF2-40B4-BE49-F238E27FC236}">
                <a16:creationId xmlns:a16="http://schemas.microsoft.com/office/drawing/2014/main" xmlns="" id="{A08E4179-16B9-C6BC-AC91-EDBAB3C01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997" b="-3"/>
          <a:stretch>
            <a:fillRect/>
          </a:stretch>
        </p:blipFill>
        <p:spPr bwMode="auto">
          <a:xfrm>
            <a:off x="8180155" y="68825"/>
            <a:ext cx="3968259" cy="396825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850FF902-B2E0-7E07-BD48-1439005D999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166803"/>
            <a:ext cx="8180155" cy="4622372"/>
          </a:xfrm>
          <a:prstGeom prst="rect">
            <a:avLst/>
          </a:prstGeom>
        </p:spPr>
      </p:pic>
      <p:sp>
        <p:nvSpPr>
          <p:cNvPr id="10" name="Βέλος: Κάτω 9">
            <a:extLst>
              <a:ext uri="{FF2B5EF4-FFF2-40B4-BE49-F238E27FC236}">
                <a16:creationId xmlns:a16="http://schemas.microsoft.com/office/drawing/2014/main" xmlns="" id="{92CF7381-9614-1CEA-715B-10179674CD16}"/>
              </a:ext>
            </a:extLst>
          </p:cNvPr>
          <p:cNvSpPr/>
          <p:nvPr/>
        </p:nvSpPr>
        <p:spPr>
          <a:xfrm rot="10800000">
            <a:off x="2249229" y="922141"/>
            <a:ext cx="285135" cy="96356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72824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1" name="Rectangle 4102">
            <a:extLst>
              <a:ext uri="{FF2B5EF4-FFF2-40B4-BE49-F238E27FC236}">
                <a16:creationId xmlns:a16="http://schemas.microsoft.com/office/drawing/2014/main" xmlns="" id="{0B9EE3F3-89B7-43C3-8651-C4C968309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2" name="Rectangle 4104">
            <a:extLst>
              <a:ext uri="{FF2B5EF4-FFF2-40B4-BE49-F238E27FC236}">
                <a16:creationId xmlns:a16="http://schemas.microsoft.com/office/drawing/2014/main" xmlns="" id="{33AE4636-AEEC-45D6-84D4-7AC2DA48EC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13" name="Rectangle 4106">
            <a:extLst>
              <a:ext uri="{FF2B5EF4-FFF2-40B4-BE49-F238E27FC236}">
                <a16:creationId xmlns:a16="http://schemas.microsoft.com/office/drawing/2014/main" xmlns="" id="{8D9CE0F4-2EB2-4F1F-8AAC-DB3571D9FE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098" name="Picture 2" descr="Μπορεί να είναι εικόνα λουλούδι">
            <a:extLst>
              <a:ext uri="{FF2B5EF4-FFF2-40B4-BE49-F238E27FC236}">
                <a16:creationId xmlns:a16="http://schemas.microsoft.com/office/drawing/2014/main" xmlns="" id="{72FE5ADB-F130-AE49-6549-1B609AD30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41161" y="-976700"/>
            <a:ext cx="12192000" cy="682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BEBDACCF-F923-000E-3163-7F2464DB9B9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981" y="362203"/>
            <a:ext cx="11208038" cy="646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7128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8E4D7C-163F-15DE-5263-AB837012B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1" name="Rectangle 4102">
            <a:extLst>
              <a:ext uri="{FF2B5EF4-FFF2-40B4-BE49-F238E27FC236}">
                <a16:creationId xmlns:a16="http://schemas.microsoft.com/office/drawing/2014/main" xmlns="" id="{EFD61302-33B6-1866-8C64-8608074A29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2" name="Rectangle 4104">
            <a:extLst>
              <a:ext uri="{FF2B5EF4-FFF2-40B4-BE49-F238E27FC236}">
                <a16:creationId xmlns:a16="http://schemas.microsoft.com/office/drawing/2014/main" xmlns="" id="{A0F5A459-F809-0B54-0B75-8BFF7B976B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13" name="Rectangle 4106">
            <a:extLst>
              <a:ext uri="{FF2B5EF4-FFF2-40B4-BE49-F238E27FC236}">
                <a16:creationId xmlns:a16="http://schemas.microsoft.com/office/drawing/2014/main" xmlns="" id="{DEC292F4-CC1E-F2A1-6CC3-C655706E4D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098" name="Picture 2" descr="Μπορεί να είναι εικόνα λουλούδι">
            <a:extLst>
              <a:ext uri="{FF2B5EF4-FFF2-40B4-BE49-F238E27FC236}">
                <a16:creationId xmlns:a16="http://schemas.microsoft.com/office/drawing/2014/main" xmlns="" id="{3CE8C7BA-8B50-217C-5F8F-9A8D5B0B6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348927"/>
            <a:ext cx="12192000" cy="682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xmlns="" id="{583CA1F4-22E0-D89D-191C-1D104EC63A2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20615" y="0"/>
            <a:ext cx="13012615" cy="633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4131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0" name="Rectangle 5126">
            <a:extLst>
              <a:ext uri="{FF2B5EF4-FFF2-40B4-BE49-F238E27FC236}">
                <a16:creationId xmlns:a16="http://schemas.microsoft.com/office/drawing/2014/main" xmlns="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29" name="Oval 5128">
            <a:extLst>
              <a:ext uri="{FF2B5EF4-FFF2-40B4-BE49-F238E27FC236}">
                <a16:creationId xmlns:a16="http://schemas.microsoft.com/office/drawing/2014/main" xmlns="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Μπορεί να είναι εικόνα βιβλίο και λουλούδι">
            <a:extLst>
              <a:ext uri="{FF2B5EF4-FFF2-40B4-BE49-F238E27FC236}">
                <a16:creationId xmlns:a16="http://schemas.microsoft.com/office/drawing/2014/main" xmlns="" id="{F5C43833-D954-77A1-998F-D277CAA00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997" b="-3"/>
          <a:stretch>
            <a:fillRect/>
          </a:stretch>
        </p:blipFill>
        <p:spPr bwMode="auto">
          <a:xfrm>
            <a:off x="505419" y="1297074"/>
            <a:ext cx="4999266" cy="4999266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31" name="!!plus graphic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33" name="!!circle graphic">
            <a:extLst>
              <a:ext uri="{FF2B5EF4-FFF2-40B4-BE49-F238E27FC236}">
                <a16:creationId xmlns:a16="http://schemas.microsoft.com/office/drawing/2014/main" xmlns="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35" name="!!dot graphic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5137" name="!!Straight Connector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CBFEFF7E-F4CC-ED07-AF4F-7F839B6133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64942" y="1206639"/>
            <a:ext cx="5982218" cy="50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7020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1" name="Rectangle 6160">
            <a:extLst>
              <a:ext uri="{FF2B5EF4-FFF2-40B4-BE49-F238E27FC236}">
                <a16:creationId xmlns:a16="http://schemas.microsoft.com/office/drawing/2014/main" xmlns="" id="{94E4D846-3AFC-4F86-8C35-24B0542A26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Δεν υπάρχει διαθέσιμη περιγραφή για τη φωτογραφία.">
            <a:extLst>
              <a:ext uri="{FF2B5EF4-FFF2-40B4-BE49-F238E27FC236}">
                <a16:creationId xmlns:a16="http://schemas.microsoft.com/office/drawing/2014/main" xmlns="" id="{21E11570-74DD-8AC8-E326-B25D9CE09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31" t="9091" r="-2" b="-2"/>
          <a:stretch>
            <a:fillRect/>
          </a:stretch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63" name="Rectangle 6162">
            <a:extLst>
              <a:ext uri="{FF2B5EF4-FFF2-40B4-BE49-F238E27FC236}">
                <a16:creationId xmlns:a16="http://schemas.microsoft.com/office/drawing/2014/main" xmlns="" id="{284781B9-12CB-45C3-907A-9ED93FF72C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65" name="Rectangle 6164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167" name="Rectangle 6166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38DBC39B-C746-F89A-F7E4-DC988EC2285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65143" y="1065660"/>
            <a:ext cx="9126837" cy="494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1870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BF228E8-CF18-EE93-826A-24447FD52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xmlns="" id="{E22FFCE6-99BC-D60C-A19F-D808FEFA00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Μπορεί να είναι εικόνα δαντέλα, γυαλιά και γυψοφίλη">
            <a:extLst>
              <a:ext uri="{FF2B5EF4-FFF2-40B4-BE49-F238E27FC236}">
                <a16:creationId xmlns:a16="http://schemas.microsoft.com/office/drawing/2014/main" xmlns="" id="{54878BFD-7A32-C882-D391-89545129E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89" r="2" b="2"/>
          <a:stretch>
            <a:fillRect/>
          </a:stretch>
        </p:blipFill>
        <p:spPr bwMode="auto">
          <a:xfrm>
            <a:off x="622616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82B82DA5-2E49-0147-A270-8817C715D0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4081" y="580499"/>
            <a:ext cx="4462463" cy="5697002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5A81310-544A-339A-B524-B78C545D9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509" y="0"/>
            <a:ext cx="5566787" cy="1807305"/>
          </a:xfrm>
        </p:spPr>
        <p:txBody>
          <a:bodyPr>
            <a:normAutofit fontScale="90000"/>
          </a:bodyPr>
          <a:lstStyle/>
          <a:p>
            <a:r>
              <a:rPr lang="el-GR" dirty="0"/>
              <a:t>Αξιοποίηση του </a:t>
            </a:r>
            <a:r>
              <a:rPr lang="en-US" dirty="0"/>
              <a:t>Napkin </a:t>
            </a:r>
            <a:r>
              <a:rPr lang="el-GR" dirty="0"/>
              <a:t>στη διδασκαλία</a:t>
            </a:r>
          </a:p>
        </p:txBody>
      </p:sp>
    </p:spTree>
    <p:extLst>
      <p:ext uri="{BB962C8B-B14F-4D97-AF65-F5344CB8AC3E}">
        <p14:creationId xmlns:p14="http://schemas.microsoft.com/office/powerpoint/2010/main" xmlns="" val="427709790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130</Words>
  <Application>Microsoft Office PowerPoint</Application>
  <PresentationFormat>Προσαρμογή</PresentationFormat>
  <Paragraphs>14</Paragraphs>
  <Slides>14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  Napkin AI</vt:lpstr>
      <vt:lpstr>Το Napkin AI είναι ένα εργαλείο τεχνητής νοημοσύνης που μετατρέπει αυτόματα κείμενο σε επαγγελματικά διαγράμματα, γραφήματα και infographics με απλή επικόλληση του περιεχομένου σας.  Η οπτικοποίηση κειμένου είναι ιδιαίτερα χρήσιμη στην εκπαιδευτική διαδικασία. Αρχικά συνδεόμαστε στη εφαρμογή https://www.napkin.ai/   </vt:lpstr>
      <vt:lpstr>napkin.ai</vt:lpstr>
      <vt:lpstr>Διαφάνεια 4</vt:lpstr>
      <vt:lpstr>Διαφάνεια 5</vt:lpstr>
      <vt:lpstr>Διαφάνεια 6</vt:lpstr>
      <vt:lpstr>Διαφάνεια 7</vt:lpstr>
      <vt:lpstr>Διαφάνεια 8</vt:lpstr>
      <vt:lpstr>Αξιοποίηση του Napkin στη διδασκαλία</vt:lpstr>
      <vt:lpstr>Διαφάνεια 10</vt:lpstr>
      <vt:lpstr>Το Napkin AI ως εργαλείο ενδυνάμωσης για εκπαιδευτικούς</vt:lpstr>
      <vt:lpstr>Το Napkin AI ως Εργαλείο ενδυνάμωσης για μαθητές/τριες</vt:lpstr>
      <vt:lpstr>Το Napkin AI ως εργαλείο ενδυνάμωσης για Συνεργασία</vt:lpstr>
      <vt:lpstr>Ευχαριστώ για την προσοχή σας!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Napkin AI</dc:title>
  <dc:creator>ΒΑΣΙΛΙΚΗ ΒΛΑΧΟΓΙΑΝΝΗ</dc:creator>
  <cp:lastModifiedBy>ΒΙΚΥ</cp:lastModifiedBy>
  <cp:revision>12</cp:revision>
  <dcterms:created xsi:type="dcterms:W3CDTF">2026-03-31T19:56:20Z</dcterms:created>
  <dcterms:modified xsi:type="dcterms:W3CDTF">2026-04-29T15:27:18Z</dcterms:modified>
</cp:coreProperties>
</file>