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/>
  <p:notesSz cx="6858000" cy="9144000"/>
  <p:embeddedFontLst>
    <p:embeddedFont>
      <p:font typeface="Genty Sans" panose="020B0604020202020204" charset="0"/>
      <p:regular r:id="rId35"/>
    </p:embeddedFont>
    <p:embeddedFont>
      <p:font typeface="Noto Serif Display" panose="020B0604020202020204"/>
      <p:regular r:id="rId36"/>
    </p:embeddedFont>
    <p:embeddedFont>
      <p:font typeface="Poppins" panose="00000500000000000000" pitchFamily="2" charset="0"/>
      <p:regular r:id="rId37"/>
    </p:embeddedFont>
    <p:embeddedFont>
      <p:font typeface="Poppins Bold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177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jpe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Relationship Id="rId9" Type="http://schemas.openxmlformats.org/officeDocument/2006/relationships/hyperlink" Target="https://www.bookwidgets.com/play/VmRSXUdg-iQAE7TJgQQAAA/BHDFPBB/khronologio-stikh?teacher_id=5708880361553920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10" Type="http://schemas.openxmlformats.org/officeDocument/2006/relationships/image" Target="../media/image37.png"/><Relationship Id="rId4" Type="http://schemas.openxmlformats.org/officeDocument/2006/relationships/image" Target="../media/image12.svg"/><Relationship Id="rId9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40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41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43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44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9.svg"/><Relationship Id="rId4" Type="http://schemas.openxmlformats.org/officeDocument/2006/relationships/image" Target="../media/image12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6.svg"/><Relationship Id="rId7" Type="http://schemas.openxmlformats.org/officeDocument/2006/relationships/image" Target="../media/image49.svg"/><Relationship Id="rId2" Type="http://schemas.openxmlformats.org/officeDocument/2006/relationships/image" Target="../media/image4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Relationship Id="rId9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svg"/><Relationship Id="rId7" Type="http://schemas.openxmlformats.org/officeDocument/2006/relationships/image" Target="../media/image19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5.sv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7847">
            <a:off x="-1642648" y="7653453"/>
            <a:ext cx="4075382" cy="4105239"/>
          </a:xfrm>
          <a:custGeom>
            <a:avLst/>
            <a:gdLst/>
            <a:ahLst/>
            <a:cxnLst/>
            <a:rect l="l" t="t" r="r" b="b"/>
            <a:pathLst>
              <a:path w="4075382" h="4105239">
                <a:moveTo>
                  <a:pt x="0" y="0"/>
                </a:moveTo>
                <a:lnTo>
                  <a:pt x="4075383" y="0"/>
                </a:lnTo>
                <a:lnTo>
                  <a:pt x="4075383" y="4105239"/>
                </a:lnTo>
                <a:lnTo>
                  <a:pt x="0" y="41052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27595" y="9258300"/>
            <a:ext cx="2728411" cy="2247218"/>
          </a:xfrm>
          <a:custGeom>
            <a:avLst/>
            <a:gdLst/>
            <a:ahLst/>
            <a:cxnLst/>
            <a:rect l="l" t="t" r="r" b="b"/>
            <a:pathLst>
              <a:path w="2728411" h="2247218">
                <a:moveTo>
                  <a:pt x="0" y="0"/>
                </a:moveTo>
                <a:lnTo>
                  <a:pt x="2728411" y="0"/>
                </a:lnTo>
                <a:lnTo>
                  <a:pt x="2728411" y="2247218"/>
                </a:lnTo>
                <a:lnTo>
                  <a:pt x="0" y="22472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858422">
            <a:off x="9999640" y="6730230"/>
            <a:ext cx="12497110" cy="11323672"/>
          </a:xfrm>
          <a:custGeom>
            <a:avLst/>
            <a:gdLst/>
            <a:ahLst/>
            <a:cxnLst/>
            <a:rect l="l" t="t" r="r" b="b"/>
            <a:pathLst>
              <a:path w="12497110" h="11323672">
                <a:moveTo>
                  <a:pt x="0" y="0"/>
                </a:moveTo>
                <a:lnTo>
                  <a:pt x="12497110" y="0"/>
                </a:lnTo>
                <a:lnTo>
                  <a:pt x="12497110" y="11323672"/>
                </a:lnTo>
                <a:lnTo>
                  <a:pt x="0" y="11323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330789" y="1739703"/>
            <a:ext cx="5928511" cy="7605311"/>
            <a:chOff x="0" y="0"/>
            <a:chExt cx="4602480" cy="59042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480" cy="5904230"/>
            </a:xfrm>
            <a:custGeom>
              <a:avLst/>
              <a:gdLst/>
              <a:ahLst/>
              <a:cxnLst/>
              <a:rect l="l" t="t" r="r" b="b"/>
              <a:pathLst>
                <a:path w="4602480" h="5904230">
                  <a:moveTo>
                    <a:pt x="2697480" y="5904230"/>
                  </a:moveTo>
                  <a:lnTo>
                    <a:pt x="1905000" y="5904230"/>
                  </a:lnTo>
                  <a:cubicBezTo>
                    <a:pt x="853440" y="5904230"/>
                    <a:pt x="0" y="5050790"/>
                    <a:pt x="0" y="3999230"/>
                  </a:cubicBezTo>
                  <a:lnTo>
                    <a:pt x="0" y="1905000"/>
                  </a:lnTo>
                  <a:cubicBezTo>
                    <a:pt x="0" y="853440"/>
                    <a:pt x="853440" y="0"/>
                    <a:pt x="1905000" y="0"/>
                  </a:cubicBezTo>
                  <a:lnTo>
                    <a:pt x="2697480" y="0"/>
                  </a:lnTo>
                  <a:cubicBezTo>
                    <a:pt x="3749040" y="0"/>
                    <a:pt x="4602480" y="853440"/>
                    <a:pt x="4602480" y="1905000"/>
                  </a:cubicBezTo>
                  <a:lnTo>
                    <a:pt x="4602480" y="3999230"/>
                  </a:lnTo>
                  <a:cubicBezTo>
                    <a:pt x="4602480" y="5052060"/>
                    <a:pt x="3749040" y="5904230"/>
                    <a:pt x="2697480" y="5904230"/>
                  </a:cubicBezTo>
                  <a:close/>
                </a:path>
              </a:pathLst>
            </a:custGeom>
            <a:blipFill>
              <a:blip r:embed="rId5"/>
              <a:stretch>
                <a:fillRect t="-8500" b="-8500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-10160" y="-8890"/>
              <a:ext cx="4622800" cy="5923280"/>
            </a:xfrm>
            <a:custGeom>
              <a:avLst/>
              <a:gdLst/>
              <a:ahLst/>
              <a:cxnLst/>
              <a:rect l="l" t="t" r="r" b="b"/>
              <a:pathLst>
                <a:path w="4622800" h="5923280">
                  <a:moveTo>
                    <a:pt x="2707640" y="5923280"/>
                  </a:moveTo>
                  <a:lnTo>
                    <a:pt x="1915160" y="5923280"/>
                  </a:lnTo>
                  <a:cubicBezTo>
                    <a:pt x="859790" y="5923280"/>
                    <a:pt x="0" y="5064760"/>
                    <a:pt x="0" y="4008120"/>
                  </a:cubicBezTo>
                  <a:lnTo>
                    <a:pt x="0" y="1913890"/>
                  </a:lnTo>
                  <a:cubicBezTo>
                    <a:pt x="0" y="858520"/>
                    <a:pt x="859790" y="0"/>
                    <a:pt x="1915160" y="0"/>
                  </a:cubicBezTo>
                  <a:lnTo>
                    <a:pt x="2707640" y="0"/>
                  </a:lnTo>
                  <a:cubicBezTo>
                    <a:pt x="3763010" y="0"/>
                    <a:pt x="4622800" y="858520"/>
                    <a:pt x="4622800" y="1915160"/>
                  </a:cubicBezTo>
                  <a:lnTo>
                    <a:pt x="4622800" y="4009390"/>
                  </a:lnTo>
                  <a:cubicBezTo>
                    <a:pt x="4621530" y="5064760"/>
                    <a:pt x="3763010" y="5923280"/>
                    <a:pt x="2707640" y="5923280"/>
                  </a:cubicBezTo>
                  <a:close/>
                  <a:moveTo>
                    <a:pt x="1915160" y="19050"/>
                  </a:moveTo>
                  <a:cubicBezTo>
                    <a:pt x="869950" y="19050"/>
                    <a:pt x="19050" y="868680"/>
                    <a:pt x="19050" y="1913890"/>
                  </a:cubicBezTo>
                  <a:lnTo>
                    <a:pt x="19050" y="4008120"/>
                  </a:lnTo>
                  <a:cubicBezTo>
                    <a:pt x="19050" y="5053330"/>
                    <a:pt x="869950" y="5902960"/>
                    <a:pt x="1913890" y="5902960"/>
                  </a:cubicBezTo>
                  <a:lnTo>
                    <a:pt x="2706370" y="5902960"/>
                  </a:lnTo>
                  <a:cubicBezTo>
                    <a:pt x="3751580" y="5902960"/>
                    <a:pt x="4601210" y="5052060"/>
                    <a:pt x="4601210" y="4008120"/>
                  </a:cubicBezTo>
                  <a:lnTo>
                    <a:pt x="4601210" y="1913890"/>
                  </a:lnTo>
                  <a:cubicBezTo>
                    <a:pt x="4601210" y="868680"/>
                    <a:pt x="3750310" y="19050"/>
                    <a:pt x="2706370" y="19050"/>
                  </a:cubicBezTo>
                  <a:lnTo>
                    <a:pt x="1915160" y="1905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8" name="Freeform 8"/>
          <p:cNvSpPr/>
          <p:nvPr/>
        </p:nvSpPr>
        <p:spPr>
          <a:xfrm rot="-7430412">
            <a:off x="16444690" y="-2123344"/>
            <a:ext cx="4677664" cy="4711932"/>
          </a:xfrm>
          <a:custGeom>
            <a:avLst/>
            <a:gdLst/>
            <a:ahLst/>
            <a:cxnLst/>
            <a:rect l="l" t="t" r="r" b="b"/>
            <a:pathLst>
              <a:path w="4677664" h="4711932">
                <a:moveTo>
                  <a:pt x="0" y="0"/>
                </a:moveTo>
                <a:lnTo>
                  <a:pt x="4677663" y="0"/>
                </a:lnTo>
                <a:lnTo>
                  <a:pt x="4677663" y="4711932"/>
                </a:lnTo>
                <a:lnTo>
                  <a:pt x="0" y="47119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6645600">
            <a:off x="-2199106" y="-26131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785215" y="1181049"/>
            <a:ext cx="711003" cy="827952"/>
          </a:xfrm>
          <a:custGeom>
            <a:avLst/>
            <a:gdLst/>
            <a:ahLst/>
            <a:cxnLst/>
            <a:rect l="l" t="t" r="r" b="b"/>
            <a:pathLst>
              <a:path w="711003" h="827952">
                <a:moveTo>
                  <a:pt x="0" y="0"/>
                </a:moveTo>
                <a:lnTo>
                  <a:pt x="711003" y="0"/>
                </a:lnTo>
                <a:lnTo>
                  <a:pt x="711003" y="827951"/>
                </a:lnTo>
                <a:lnTo>
                  <a:pt x="0" y="8279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554692" y="6746297"/>
            <a:ext cx="6131911" cy="1127915"/>
            <a:chOff x="0" y="0"/>
            <a:chExt cx="654573" cy="1204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4573" cy="120403"/>
            </a:xfrm>
            <a:custGeom>
              <a:avLst/>
              <a:gdLst/>
              <a:ahLst/>
              <a:cxnLst/>
              <a:rect l="l" t="t" r="r" b="b"/>
              <a:pathLst>
                <a:path w="654573" h="120403">
                  <a:moveTo>
                    <a:pt x="60202" y="0"/>
                  </a:moveTo>
                  <a:lnTo>
                    <a:pt x="594371" y="0"/>
                  </a:lnTo>
                  <a:cubicBezTo>
                    <a:pt x="627619" y="0"/>
                    <a:pt x="654573" y="26953"/>
                    <a:pt x="654573" y="60202"/>
                  </a:cubicBezTo>
                  <a:lnTo>
                    <a:pt x="654573" y="60202"/>
                  </a:lnTo>
                  <a:cubicBezTo>
                    <a:pt x="654573" y="93450"/>
                    <a:pt x="627619" y="120403"/>
                    <a:pt x="594371" y="120403"/>
                  </a:cubicBezTo>
                  <a:lnTo>
                    <a:pt x="60202" y="120403"/>
                  </a:lnTo>
                  <a:cubicBezTo>
                    <a:pt x="26953" y="120403"/>
                    <a:pt x="0" y="93450"/>
                    <a:pt x="0" y="60202"/>
                  </a:cubicBezTo>
                  <a:lnTo>
                    <a:pt x="0" y="60202"/>
                  </a:lnTo>
                  <a:cubicBezTo>
                    <a:pt x="0" y="26953"/>
                    <a:pt x="26953" y="0"/>
                    <a:pt x="60202" y="0"/>
                  </a:cubicBezTo>
                  <a:close/>
                </a:path>
              </a:pathLst>
            </a:custGeom>
            <a:solidFill>
              <a:srgbClr val="F8C638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654573" cy="1204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91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0067117" y="4457923"/>
            <a:ext cx="1746694" cy="685577"/>
          </a:xfrm>
          <a:custGeom>
            <a:avLst/>
            <a:gdLst/>
            <a:ahLst/>
            <a:cxnLst/>
            <a:rect l="l" t="t" r="r" b="b"/>
            <a:pathLst>
              <a:path w="1746694" h="685577">
                <a:moveTo>
                  <a:pt x="0" y="0"/>
                </a:moveTo>
                <a:lnTo>
                  <a:pt x="1746694" y="0"/>
                </a:lnTo>
                <a:lnTo>
                  <a:pt x="1746694" y="685577"/>
                </a:lnTo>
                <a:lnTo>
                  <a:pt x="0" y="685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726741" y="2064826"/>
            <a:ext cx="9340377" cy="3397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66"/>
              </a:lnSpc>
            </a:pPr>
            <a:r>
              <a:rPr lang="en-US" sz="6600">
                <a:solidFill>
                  <a:srgbClr val="000000"/>
                </a:solidFill>
                <a:latin typeface="Genty Sans"/>
                <a:ea typeface="Genty Sans"/>
                <a:cs typeface="Genty Sans"/>
                <a:sym typeface="Genty Sans"/>
              </a:rPr>
              <a:t>Ψηφιακά εργαλεία στη διδασκαλία</a:t>
            </a:r>
          </a:p>
          <a:p>
            <a:pPr algn="l">
              <a:lnSpc>
                <a:spcPts val="6666"/>
              </a:lnSpc>
            </a:pPr>
            <a:r>
              <a:rPr lang="en-US" sz="6600">
                <a:solidFill>
                  <a:srgbClr val="000000"/>
                </a:solidFill>
                <a:latin typeface="Genty Sans"/>
                <a:ea typeface="Genty Sans"/>
                <a:cs typeface="Genty Sans"/>
                <a:sym typeface="Genty Sans"/>
              </a:rPr>
              <a:t>Η  αξιοποίηση του Bookwidgets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54692" y="6745816"/>
            <a:ext cx="5536773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ΜΑΡΚΟΥ ΠΑΝΔΩΡΑ Εκπαιδευτικός ΠΕ02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14990" y="1157808"/>
            <a:ext cx="17374058" cy="9034510"/>
          </a:xfrm>
          <a:custGeom>
            <a:avLst/>
            <a:gdLst/>
            <a:ahLst/>
            <a:cxnLst/>
            <a:rect l="l" t="t" r="r" b="b"/>
            <a:pathLst>
              <a:path w="17374058" h="9034510">
                <a:moveTo>
                  <a:pt x="0" y="0"/>
                </a:moveTo>
                <a:lnTo>
                  <a:pt x="17374058" y="0"/>
                </a:lnTo>
                <a:lnTo>
                  <a:pt x="17374058" y="9034510"/>
                </a:lnTo>
                <a:lnTo>
                  <a:pt x="0" y="90345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80223" y="1566762"/>
            <a:ext cx="18279253" cy="4817088"/>
          </a:xfrm>
          <a:custGeom>
            <a:avLst/>
            <a:gdLst/>
            <a:ahLst/>
            <a:cxnLst/>
            <a:rect l="l" t="t" r="r" b="b"/>
            <a:pathLst>
              <a:path w="18279253" h="4817088">
                <a:moveTo>
                  <a:pt x="0" y="0"/>
                </a:moveTo>
                <a:lnTo>
                  <a:pt x="18279253" y="0"/>
                </a:lnTo>
                <a:lnTo>
                  <a:pt x="18279253" y="4817088"/>
                </a:lnTo>
                <a:lnTo>
                  <a:pt x="0" y="48170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103" b="-8415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0"/>
            <a:ext cx="18288000" cy="6754367"/>
          </a:xfrm>
          <a:custGeom>
            <a:avLst/>
            <a:gdLst/>
            <a:ahLst/>
            <a:cxnLst/>
            <a:rect l="l" t="t" r="r" b="b"/>
            <a:pathLst>
              <a:path w="18288000" h="6754367">
                <a:moveTo>
                  <a:pt x="0" y="0"/>
                </a:moveTo>
                <a:lnTo>
                  <a:pt x="18288000" y="0"/>
                </a:lnTo>
                <a:lnTo>
                  <a:pt x="18288000" y="6754367"/>
                </a:lnTo>
                <a:lnTo>
                  <a:pt x="0" y="67543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2549"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6811" y="606451"/>
            <a:ext cx="17994377" cy="7293081"/>
          </a:xfrm>
          <a:custGeom>
            <a:avLst/>
            <a:gdLst/>
            <a:ahLst/>
            <a:cxnLst/>
            <a:rect l="l" t="t" r="r" b="b"/>
            <a:pathLst>
              <a:path w="17994377" h="7293081">
                <a:moveTo>
                  <a:pt x="0" y="0"/>
                </a:moveTo>
                <a:lnTo>
                  <a:pt x="17994378" y="0"/>
                </a:lnTo>
                <a:lnTo>
                  <a:pt x="17994378" y="7293080"/>
                </a:lnTo>
                <a:lnTo>
                  <a:pt x="0" y="72930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3627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9653267" y="924641"/>
            <a:ext cx="2832728" cy="1694646"/>
            <a:chOff x="0" y="0"/>
            <a:chExt cx="746068" cy="44632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46068" cy="446326"/>
            </a:xfrm>
            <a:custGeom>
              <a:avLst/>
              <a:gdLst/>
              <a:ahLst/>
              <a:cxnLst/>
              <a:rect l="l" t="t" r="r" b="b"/>
              <a:pathLst>
                <a:path w="746068" h="446326">
                  <a:moveTo>
                    <a:pt x="746068" y="223163"/>
                  </a:moveTo>
                  <a:lnTo>
                    <a:pt x="339668" y="0"/>
                  </a:lnTo>
                  <a:lnTo>
                    <a:pt x="339668" y="203200"/>
                  </a:lnTo>
                  <a:lnTo>
                    <a:pt x="0" y="203200"/>
                  </a:lnTo>
                  <a:lnTo>
                    <a:pt x="0" y="243126"/>
                  </a:lnTo>
                  <a:lnTo>
                    <a:pt x="339668" y="243126"/>
                  </a:lnTo>
                  <a:lnTo>
                    <a:pt x="339668" y="446326"/>
                  </a:lnTo>
                  <a:lnTo>
                    <a:pt x="746068" y="223163"/>
                  </a:lnTo>
                  <a:close/>
                </a:path>
              </a:pathLst>
            </a:custGeom>
            <a:solidFill>
              <a:srgbClr val="F6DA46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193675"/>
              <a:ext cx="644468" cy="494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20324" y="895374"/>
            <a:ext cx="17268724" cy="6730875"/>
          </a:xfrm>
          <a:custGeom>
            <a:avLst/>
            <a:gdLst/>
            <a:ahLst/>
            <a:cxnLst/>
            <a:rect l="l" t="t" r="r" b="b"/>
            <a:pathLst>
              <a:path w="17268724" h="6730875">
                <a:moveTo>
                  <a:pt x="0" y="0"/>
                </a:moveTo>
                <a:lnTo>
                  <a:pt x="17268724" y="0"/>
                </a:lnTo>
                <a:lnTo>
                  <a:pt x="17268724" y="6730875"/>
                </a:lnTo>
                <a:lnTo>
                  <a:pt x="0" y="67308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318" r="-2318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8852" y="0"/>
            <a:ext cx="17999148" cy="9848838"/>
          </a:xfrm>
          <a:custGeom>
            <a:avLst/>
            <a:gdLst/>
            <a:ahLst/>
            <a:cxnLst/>
            <a:rect l="l" t="t" r="r" b="b"/>
            <a:pathLst>
              <a:path w="17999148" h="9848838">
                <a:moveTo>
                  <a:pt x="0" y="0"/>
                </a:moveTo>
                <a:lnTo>
                  <a:pt x="17999148" y="0"/>
                </a:lnTo>
                <a:lnTo>
                  <a:pt x="17999148" y="9848838"/>
                </a:lnTo>
                <a:lnTo>
                  <a:pt x="0" y="98488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18" r="-4718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58096" y="651106"/>
            <a:ext cx="18029904" cy="7730321"/>
          </a:xfrm>
          <a:custGeom>
            <a:avLst/>
            <a:gdLst/>
            <a:ahLst/>
            <a:cxnLst/>
            <a:rect l="l" t="t" r="r" b="b"/>
            <a:pathLst>
              <a:path w="18029904" h="7730321">
                <a:moveTo>
                  <a:pt x="0" y="0"/>
                </a:moveTo>
                <a:lnTo>
                  <a:pt x="18029904" y="0"/>
                </a:lnTo>
                <a:lnTo>
                  <a:pt x="18029904" y="7730321"/>
                </a:lnTo>
                <a:lnTo>
                  <a:pt x="0" y="773032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465545"/>
            <a:ext cx="19545894" cy="9307105"/>
          </a:xfrm>
          <a:custGeom>
            <a:avLst/>
            <a:gdLst/>
            <a:ahLst/>
            <a:cxnLst/>
            <a:rect l="l" t="t" r="r" b="b"/>
            <a:pathLst>
              <a:path w="19545894" h="9307105">
                <a:moveTo>
                  <a:pt x="0" y="0"/>
                </a:moveTo>
                <a:lnTo>
                  <a:pt x="19545894" y="0"/>
                </a:lnTo>
                <a:lnTo>
                  <a:pt x="19545894" y="9307105"/>
                </a:lnTo>
                <a:lnTo>
                  <a:pt x="0" y="930710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55" r="-255"/>
            </a:stretch>
          </a:blipFill>
        </p:spPr>
      </p:sp>
      <p:grpSp>
        <p:nvGrpSpPr>
          <p:cNvPr id="15" name="Group 15"/>
          <p:cNvGrpSpPr/>
          <p:nvPr/>
        </p:nvGrpSpPr>
        <p:grpSpPr>
          <a:xfrm rot="-4308347">
            <a:off x="3048479" y="6178510"/>
            <a:ext cx="1371441" cy="3151043"/>
            <a:chOff x="0" y="0"/>
            <a:chExt cx="479805" cy="11024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79805" cy="1102407"/>
            </a:xfrm>
            <a:custGeom>
              <a:avLst/>
              <a:gdLst/>
              <a:ahLst/>
              <a:cxnLst/>
              <a:rect l="l" t="t" r="r" b="b"/>
              <a:pathLst>
                <a:path w="479805" h="1102407">
                  <a:moveTo>
                    <a:pt x="239903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1102407"/>
                  </a:lnTo>
                  <a:lnTo>
                    <a:pt x="276605" y="1102407"/>
                  </a:lnTo>
                  <a:lnTo>
                    <a:pt x="276605" y="406400"/>
                  </a:lnTo>
                  <a:lnTo>
                    <a:pt x="479805" y="406400"/>
                  </a:lnTo>
                  <a:lnTo>
                    <a:pt x="239903" y="0"/>
                  </a:lnTo>
                  <a:close/>
                </a:path>
              </a:pathLst>
            </a:custGeom>
            <a:solidFill>
              <a:srgbClr val="F6DA46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203200" y="92075"/>
              <a:ext cx="73405" cy="1010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0"/>
            <a:ext cx="17559640" cy="8274980"/>
          </a:xfrm>
          <a:custGeom>
            <a:avLst/>
            <a:gdLst/>
            <a:ahLst/>
            <a:cxnLst/>
            <a:rect l="l" t="t" r="r" b="b"/>
            <a:pathLst>
              <a:path w="17559640" h="8274980">
                <a:moveTo>
                  <a:pt x="0" y="0"/>
                </a:moveTo>
                <a:lnTo>
                  <a:pt x="17559640" y="0"/>
                </a:lnTo>
                <a:lnTo>
                  <a:pt x="17559640" y="8274980"/>
                </a:lnTo>
                <a:lnTo>
                  <a:pt x="0" y="82749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4152219" y="8522231"/>
            <a:ext cx="13525977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Noto Serif Display"/>
                <a:ea typeface="Noto Serif Display"/>
                <a:cs typeface="Noto Serif Display"/>
                <a:sym typeface="Noto Serif Display"/>
              </a:rPr>
              <a:t>Πατήστε διπλό κλικ αριστερά στο link για τη μικροεφαρμογή της χρονογραμμής  </a:t>
            </a:r>
          </a:p>
        </p:txBody>
      </p:sp>
      <p:grpSp>
        <p:nvGrpSpPr>
          <p:cNvPr id="16" name="Group 16"/>
          <p:cNvGrpSpPr/>
          <p:nvPr/>
        </p:nvGrpSpPr>
        <p:grpSpPr>
          <a:xfrm rot="-5400000">
            <a:off x="5239078" y="8040949"/>
            <a:ext cx="1371441" cy="3120661"/>
            <a:chOff x="0" y="0"/>
            <a:chExt cx="479805" cy="109177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79805" cy="1091778"/>
            </a:xfrm>
            <a:custGeom>
              <a:avLst/>
              <a:gdLst/>
              <a:ahLst/>
              <a:cxnLst/>
              <a:rect l="l" t="t" r="r" b="b"/>
              <a:pathLst>
                <a:path w="479805" h="1091778">
                  <a:moveTo>
                    <a:pt x="239903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1091778"/>
                  </a:lnTo>
                  <a:lnTo>
                    <a:pt x="276605" y="1091778"/>
                  </a:lnTo>
                  <a:lnTo>
                    <a:pt x="276605" y="406400"/>
                  </a:lnTo>
                  <a:lnTo>
                    <a:pt x="479805" y="406400"/>
                  </a:lnTo>
                  <a:lnTo>
                    <a:pt x="239903" y="0"/>
                  </a:lnTo>
                  <a:close/>
                </a:path>
              </a:pathLst>
            </a:custGeom>
            <a:solidFill>
              <a:srgbClr val="F6DA4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203200" y="92075"/>
              <a:ext cx="73405" cy="999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0028EDE-1415-ABCD-9C6B-F160A69A2FBC}"/>
              </a:ext>
            </a:extLst>
          </p:cNvPr>
          <p:cNvSpPr txBox="1"/>
          <p:nvPr/>
        </p:nvSpPr>
        <p:spPr>
          <a:xfrm>
            <a:off x="173210" y="8400950"/>
            <a:ext cx="40596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linkClick r:id="rId9"/>
              </a:rPr>
              <a:t>https://www.bookwidgets.com/play/VmRSXUdg-iQAE7TJgQQAAA/BHDFPBB/khronologio-stikh?teacher_id=5708880361553920</a:t>
            </a:r>
            <a:endParaRPr lang="en-US" b="1" dirty="0"/>
          </a:p>
          <a:p>
            <a:endParaRPr lang="el-GR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78870" y="850178"/>
            <a:ext cx="16680430" cy="9875493"/>
          </a:xfrm>
          <a:custGeom>
            <a:avLst/>
            <a:gdLst/>
            <a:ahLst/>
            <a:cxnLst/>
            <a:rect l="l" t="t" r="r" b="b"/>
            <a:pathLst>
              <a:path w="16680430" h="9875493">
                <a:moveTo>
                  <a:pt x="0" y="0"/>
                </a:moveTo>
                <a:lnTo>
                  <a:pt x="16680430" y="0"/>
                </a:lnTo>
                <a:lnTo>
                  <a:pt x="16680430" y="9875493"/>
                </a:lnTo>
                <a:lnTo>
                  <a:pt x="0" y="98754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0566" r="-10566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6689028" y="225751"/>
            <a:ext cx="3028420" cy="676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3"/>
              </a:lnSpc>
              <a:spcBef>
                <a:spcPct val="0"/>
              </a:spcBef>
            </a:pPr>
            <a:r>
              <a:rPr lang="en-US" sz="433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ΡΥΘΜΙΣΕΙΣ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650128">
            <a:off x="15949168" y="-2355966"/>
            <a:ext cx="4677664" cy="4711932"/>
          </a:xfrm>
          <a:custGeom>
            <a:avLst/>
            <a:gdLst/>
            <a:ahLst/>
            <a:cxnLst/>
            <a:rect l="l" t="t" r="r" b="b"/>
            <a:pathLst>
              <a:path w="4677664" h="4711932">
                <a:moveTo>
                  <a:pt x="0" y="0"/>
                </a:moveTo>
                <a:lnTo>
                  <a:pt x="4677664" y="0"/>
                </a:lnTo>
                <a:lnTo>
                  <a:pt x="4677664" y="4711932"/>
                </a:lnTo>
                <a:lnTo>
                  <a:pt x="0" y="47119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42510" y="839168"/>
            <a:ext cx="876590" cy="87659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5132173">
            <a:off x="10972195" y="3002583"/>
            <a:ext cx="7379362" cy="7850385"/>
          </a:xfrm>
          <a:custGeom>
            <a:avLst/>
            <a:gdLst/>
            <a:ahLst/>
            <a:cxnLst/>
            <a:rect l="l" t="t" r="r" b="b"/>
            <a:pathLst>
              <a:path w="7379362" h="7850385">
                <a:moveTo>
                  <a:pt x="0" y="0"/>
                </a:moveTo>
                <a:lnTo>
                  <a:pt x="7379362" y="0"/>
                </a:lnTo>
                <a:lnTo>
                  <a:pt x="7379362" y="7850386"/>
                </a:lnTo>
                <a:lnTo>
                  <a:pt x="0" y="78503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16641" y="2005965"/>
            <a:ext cx="9583785" cy="8281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1" lvl="1" indent="-313055" algn="just">
              <a:lnSpc>
                <a:spcPts val="435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Είναι </a:t>
            </a:r>
            <a:r>
              <a:rPr lang="en-US" sz="29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ψηφιακή πλατφόρμα </a:t>
            </a:r>
            <a:r>
              <a:rPr lang="en-US" sz="2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που επιτρέπει στους εκπαιδευτικούς να δημιουργούν εύκολα, γρήγορα και χωρίς προγραμματισμό, ποικίλες </a:t>
            </a:r>
            <a:r>
              <a:rPr lang="en-US" sz="29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διαδραστικές ασκήσεις</a:t>
            </a:r>
            <a:r>
              <a:rPr lang="en-US" sz="2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και </a:t>
            </a:r>
            <a:r>
              <a:rPr lang="en-US" sz="29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αυτοματοποιημένες αξιολογήσεις </a:t>
            </a:r>
            <a:r>
              <a:rPr lang="en-US" sz="2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για τους μαθητές τους .</a:t>
            </a:r>
          </a:p>
          <a:p>
            <a:pPr marL="626111" lvl="1" indent="-313055" algn="just">
              <a:lnSpc>
                <a:spcPts val="435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Λειτουργεί ως  «</a:t>
            </a:r>
            <a:r>
              <a:rPr lang="en-US" sz="29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ψηφιακή εργαλειοθήκη»</a:t>
            </a:r>
            <a:r>
              <a:rPr lang="en-US" sz="2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για την τάξη, προσφέροντας πάνω από </a:t>
            </a:r>
            <a:r>
              <a:rPr lang="en-US" sz="29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40 διαφορετικούς τύπους ψηφιακών δραστηριοτήτων </a:t>
            </a:r>
            <a:r>
              <a:rPr lang="en-US" sz="2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(widgets) και </a:t>
            </a:r>
            <a:r>
              <a:rPr lang="en-US" sz="29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36 μορφές ερωτήσεων.</a:t>
            </a:r>
          </a:p>
          <a:p>
            <a:pPr marL="626111" lvl="1" indent="-313055" algn="just">
              <a:lnSpc>
                <a:spcPts val="435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Οι δραστηριότητες αυτές μπορούν να ενσωματωθούν απρόσκοπτα σε δημοφιλή Συστήματα Διαχείρισης Μάθησης (LMS), όπως τα </a:t>
            </a:r>
            <a:r>
              <a:rPr lang="en-US" sz="29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Google Classroom, Microsoft Teams, Canvas, Moodle.</a:t>
            </a:r>
          </a:p>
          <a:p>
            <a:pPr algn="l">
              <a:lnSpc>
                <a:spcPts val="4350"/>
              </a:lnSpc>
            </a:pPr>
            <a:endParaRPr lang="en-US" sz="29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0199100" y="1273393"/>
            <a:ext cx="8088900" cy="7740214"/>
            <a:chOff x="0" y="0"/>
            <a:chExt cx="6079589" cy="581751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079589" cy="5817518"/>
            </a:xfrm>
            <a:custGeom>
              <a:avLst/>
              <a:gdLst/>
              <a:ahLst/>
              <a:cxnLst/>
              <a:rect l="l" t="t" r="r" b="b"/>
              <a:pathLst>
                <a:path w="6079589" h="5817518">
                  <a:moveTo>
                    <a:pt x="5684149" y="5817518"/>
                  </a:moveTo>
                  <a:lnTo>
                    <a:pt x="395440" y="5817518"/>
                  </a:lnTo>
                  <a:cubicBezTo>
                    <a:pt x="177099" y="5817518"/>
                    <a:pt x="0" y="5562455"/>
                    <a:pt x="0" y="5249742"/>
                  </a:cubicBezTo>
                  <a:lnTo>
                    <a:pt x="0" y="569523"/>
                  </a:lnTo>
                  <a:cubicBezTo>
                    <a:pt x="0" y="255062"/>
                    <a:pt x="177099" y="0"/>
                    <a:pt x="395440" y="0"/>
                  </a:cubicBezTo>
                  <a:lnTo>
                    <a:pt x="5684149" y="0"/>
                  </a:lnTo>
                  <a:cubicBezTo>
                    <a:pt x="5902490" y="0"/>
                    <a:pt x="6079589" y="255062"/>
                    <a:pt x="6079589" y="569523"/>
                  </a:cubicBezTo>
                  <a:lnTo>
                    <a:pt x="6079589" y="5249742"/>
                  </a:lnTo>
                  <a:cubicBezTo>
                    <a:pt x="6079589" y="5562455"/>
                    <a:pt x="5902490" y="5817518"/>
                    <a:pt x="5684149" y="5817518"/>
                  </a:cubicBezTo>
                  <a:close/>
                </a:path>
              </a:pathLst>
            </a:custGeom>
            <a:blipFill>
              <a:blip r:embed="rId5"/>
              <a:stretch>
                <a:fillRect l="-4777" r="-4777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2500467" y="706108"/>
            <a:ext cx="7299959" cy="100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75"/>
              </a:lnSpc>
            </a:pPr>
            <a:r>
              <a:rPr lang="en-US" sz="7500">
                <a:solidFill>
                  <a:srgbClr val="000000"/>
                </a:solidFill>
                <a:latin typeface="Genty Sans"/>
                <a:ea typeface="Genty Sans"/>
                <a:cs typeface="Genty Sans"/>
                <a:sym typeface="Genty Sans"/>
              </a:rPr>
              <a:t>BOOKWIDGETS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323149"/>
            <a:ext cx="18584485" cy="9640702"/>
          </a:xfrm>
          <a:custGeom>
            <a:avLst/>
            <a:gdLst/>
            <a:ahLst/>
            <a:cxnLst/>
            <a:rect l="l" t="t" r="r" b="b"/>
            <a:pathLst>
              <a:path w="18584485" h="9640702">
                <a:moveTo>
                  <a:pt x="0" y="0"/>
                </a:moveTo>
                <a:lnTo>
                  <a:pt x="18584485" y="0"/>
                </a:lnTo>
                <a:lnTo>
                  <a:pt x="18584485" y="9640702"/>
                </a:lnTo>
                <a:lnTo>
                  <a:pt x="0" y="96407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 rot="-5070559">
            <a:off x="15695534" y="1755376"/>
            <a:ext cx="3127532" cy="1309672"/>
            <a:chOff x="0" y="0"/>
            <a:chExt cx="1162651" cy="48686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62651" cy="486867"/>
            </a:xfrm>
            <a:custGeom>
              <a:avLst/>
              <a:gdLst/>
              <a:ahLst/>
              <a:cxnLst/>
              <a:rect l="l" t="t" r="r" b="b"/>
              <a:pathLst>
                <a:path w="1162651" h="486867">
                  <a:moveTo>
                    <a:pt x="1162651" y="243433"/>
                  </a:moveTo>
                  <a:lnTo>
                    <a:pt x="756251" y="0"/>
                  </a:lnTo>
                  <a:lnTo>
                    <a:pt x="756251" y="203200"/>
                  </a:lnTo>
                  <a:lnTo>
                    <a:pt x="0" y="203200"/>
                  </a:lnTo>
                  <a:lnTo>
                    <a:pt x="0" y="283667"/>
                  </a:lnTo>
                  <a:lnTo>
                    <a:pt x="756251" y="283667"/>
                  </a:lnTo>
                  <a:lnTo>
                    <a:pt x="756251" y="486867"/>
                  </a:lnTo>
                  <a:lnTo>
                    <a:pt x="1162651" y="243433"/>
                  </a:lnTo>
                  <a:close/>
                </a:path>
              </a:pathLst>
            </a:custGeom>
            <a:solidFill>
              <a:srgbClr val="F6DA46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193675"/>
              <a:ext cx="1061051" cy="89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-909588" y="5990623"/>
            <a:ext cx="3086100" cy="1809911"/>
            <a:chOff x="0" y="0"/>
            <a:chExt cx="812800" cy="47668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476684"/>
            </a:xfrm>
            <a:custGeom>
              <a:avLst/>
              <a:gdLst/>
              <a:ahLst/>
              <a:cxnLst/>
              <a:rect l="l" t="t" r="r" b="b"/>
              <a:pathLst>
                <a:path w="812800" h="476684">
                  <a:moveTo>
                    <a:pt x="812800" y="238342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273484"/>
                  </a:lnTo>
                  <a:lnTo>
                    <a:pt x="406400" y="273484"/>
                  </a:lnTo>
                  <a:lnTo>
                    <a:pt x="406400" y="476684"/>
                  </a:lnTo>
                  <a:lnTo>
                    <a:pt x="812800" y="238342"/>
                  </a:lnTo>
                  <a:close/>
                </a:path>
              </a:pathLst>
            </a:custGeom>
            <a:solidFill>
              <a:srgbClr val="F6DA4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93675"/>
              <a:ext cx="711200" cy="79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0" y="411480"/>
            <a:ext cx="18288000" cy="8846820"/>
          </a:xfrm>
          <a:custGeom>
            <a:avLst/>
            <a:gdLst/>
            <a:ahLst/>
            <a:cxnLst/>
            <a:rect l="l" t="t" r="r" b="b"/>
            <a:pathLst>
              <a:path w="18288000" h="8846820">
                <a:moveTo>
                  <a:pt x="0" y="0"/>
                </a:moveTo>
                <a:lnTo>
                  <a:pt x="18288000" y="0"/>
                </a:lnTo>
                <a:lnTo>
                  <a:pt x="18288000" y="8846820"/>
                </a:lnTo>
                <a:lnTo>
                  <a:pt x="0" y="88468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7087768" y="895374"/>
            <a:ext cx="1200232" cy="3450624"/>
            <a:chOff x="0" y="0"/>
            <a:chExt cx="477692" cy="137334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77692" cy="1373347"/>
            </a:xfrm>
            <a:custGeom>
              <a:avLst/>
              <a:gdLst/>
              <a:ahLst/>
              <a:cxnLst/>
              <a:rect l="l" t="t" r="r" b="b"/>
              <a:pathLst>
                <a:path w="477692" h="1373347">
                  <a:moveTo>
                    <a:pt x="238846" y="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1373347"/>
                  </a:lnTo>
                  <a:lnTo>
                    <a:pt x="274492" y="1373347"/>
                  </a:lnTo>
                  <a:lnTo>
                    <a:pt x="274492" y="406400"/>
                  </a:lnTo>
                  <a:lnTo>
                    <a:pt x="477692" y="406400"/>
                  </a:lnTo>
                  <a:lnTo>
                    <a:pt x="238846" y="0"/>
                  </a:lnTo>
                  <a:close/>
                </a:path>
              </a:pathLst>
            </a:custGeom>
            <a:solidFill>
              <a:srgbClr val="F6DA46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203200" y="92075"/>
              <a:ext cx="71292" cy="12812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-909588" y="5990623"/>
            <a:ext cx="3086100" cy="1809911"/>
            <a:chOff x="0" y="0"/>
            <a:chExt cx="812800" cy="47668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476684"/>
            </a:xfrm>
            <a:custGeom>
              <a:avLst/>
              <a:gdLst/>
              <a:ahLst/>
              <a:cxnLst/>
              <a:rect l="l" t="t" r="r" b="b"/>
              <a:pathLst>
                <a:path w="812800" h="476684">
                  <a:moveTo>
                    <a:pt x="812800" y="238342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273484"/>
                  </a:lnTo>
                  <a:lnTo>
                    <a:pt x="406400" y="273484"/>
                  </a:lnTo>
                  <a:lnTo>
                    <a:pt x="406400" y="476684"/>
                  </a:lnTo>
                  <a:lnTo>
                    <a:pt x="812800" y="238342"/>
                  </a:lnTo>
                  <a:close/>
                </a:path>
              </a:pathLst>
            </a:custGeom>
            <a:solidFill>
              <a:srgbClr val="F6DA4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93675"/>
              <a:ext cx="711200" cy="79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0" y="0"/>
            <a:ext cx="18288000" cy="2513397"/>
          </a:xfrm>
          <a:custGeom>
            <a:avLst/>
            <a:gdLst/>
            <a:ahLst/>
            <a:cxnLst/>
            <a:rect l="l" t="t" r="r" b="b"/>
            <a:pathLst>
              <a:path w="18288000" h="2513397">
                <a:moveTo>
                  <a:pt x="0" y="0"/>
                </a:moveTo>
                <a:lnTo>
                  <a:pt x="18288000" y="0"/>
                </a:lnTo>
                <a:lnTo>
                  <a:pt x="18288000" y="2513397"/>
                </a:lnTo>
                <a:lnTo>
                  <a:pt x="0" y="25133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298" r="-24077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44805" y="2697883"/>
            <a:ext cx="7146673" cy="7864082"/>
          </a:xfrm>
          <a:custGeom>
            <a:avLst/>
            <a:gdLst/>
            <a:ahLst/>
            <a:cxnLst/>
            <a:rect l="l" t="t" r="r" b="b"/>
            <a:pathLst>
              <a:path w="7146673" h="7864082">
                <a:moveTo>
                  <a:pt x="0" y="0"/>
                </a:moveTo>
                <a:lnTo>
                  <a:pt x="7146673" y="0"/>
                </a:lnTo>
                <a:lnTo>
                  <a:pt x="7146673" y="7864082"/>
                </a:lnTo>
                <a:lnTo>
                  <a:pt x="0" y="786408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4187" b="-4187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8564389" y="2697883"/>
            <a:ext cx="6370352" cy="7876788"/>
          </a:xfrm>
          <a:custGeom>
            <a:avLst/>
            <a:gdLst/>
            <a:ahLst/>
            <a:cxnLst/>
            <a:rect l="l" t="t" r="r" b="b"/>
            <a:pathLst>
              <a:path w="6370352" h="7876788">
                <a:moveTo>
                  <a:pt x="0" y="0"/>
                </a:moveTo>
                <a:lnTo>
                  <a:pt x="6370352" y="0"/>
                </a:lnTo>
                <a:lnTo>
                  <a:pt x="6370352" y="7876788"/>
                </a:lnTo>
                <a:lnTo>
                  <a:pt x="0" y="78767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5010941" y="4039789"/>
            <a:ext cx="3020536" cy="598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6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Aποστολή της εργασίας</a:t>
            </a:r>
          </a:p>
          <a:p>
            <a:pPr algn="l">
              <a:lnSpc>
                <a:spcPts val="226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σε μορφή pdf στο mail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1120140"/>
            <a:ext cx="18288000" cy="8138160"/>
          </a:xfrm>
          <a:custGeom>
            <a:avLst/>
            <a:gdLst/>
            <a:ahLst/>
            <a:cxnLst/>
            <a:rect l="l" t="t" r="r" b="b"/>
            <a:pathLst>
              <a:path w="18288000" h="8138160">
                <a:moveTo>
                  <a:pt x="0" y="0"/>
                </a:moveTo>
                <a:lnTo>
                  <a:pt x="18288000" y="0"/>
                </a:lnTo>
                <a:lnTo>
                  <a:pt x="18288000" y="8138160"/>
                </a:lnTo>
                <a:lnTo>
                  <a:pt x="0" y="81381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315539" y="282599"/>
            <a:ext cx="17842347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ΔΙΔΑΚΤΙΚΟ ΑΝΤΙΚΕΙΜΕΝΟ :ΙΣΤΟΡΙΑ: ΜΙΚΡΟΕΦΑΡΜΟΓΗ ΒΙΝΤΕΟ ΜΕ ΕΡΩΤΗΣΕΙΣ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50198" y="795919"/>
            <a:ext cx="17814976" cy="8216975"/>
          </a:xfrm>
          <a:custGeom>
            <a:avLst/>
            <a:gdLst/>
            <a:ahLst/>
            <a:cxnLst/>
            <a:rect l="l" t="t" r="r" b="b"/>
            <a:pathLst>
              <a:path w="17814976" h="8216975">
                <a:moveTo>
                  <a:pt x="0" y="0"/>
                </a:moveTo>
                <a:lnTo>
                  <a:pt x="17814975" y="0"/>
                </a:lnTo>
                <a:lnTo>
                  <a:pt x="17814975" y="8216976"/>
                </a:lnTo>
                <a:lnTo>
                  <a:pt x="0" y="82169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106" r="-1106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011492" y="183144"/>
            <a:ext cx="17842347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ΔΙΔΑΚΤΙΚΟ ΑΝΤΙΚΕΙΜΕΝΟ :ΜΑΘΗΜΑΤΙΚΑ: ΜΙΚΡΟΕΦΑΡΜΟΓΗ ΓΡΑΦΗΜΑ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259300" y="364794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903856" y="664630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72821" y="1028700"/>
            <a:ext cx="16539737" cy="9117530"/>
          </a:xfrm>
          <a:custGeom>
            <a:avLst/>
            <a:gdLst/>
            <a:ahLst/>
            <a:cxnLst/>
            <a:rect l="l" t="t" r="r" b="b"/>
            <a:pathLst>
              <a:path w="16539737" h="9117530">
                <a:moveTo>
                  <a:pt x="0" y="0"/>
                </a:moveTo>
                <a:lnTo>
                  <a:pt x="16539737" y="0"/>
                </a:lnTo>
                <a:lnTo>
                  <a:pt x="16539737" y="9117530"/>
                </a:lnTo>
                <a:lnTo>
                  <a:pt x="0" y="91175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960817" y="-9525"/>
            <a:ext cx="17842347" cy="73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ΔΙΔΑΚΤΙΚΟ ΑΝΤΙΚΕΙΜΕΝΟ : ΧΗΜΕΙΑ : ΜΙΚΡΟΕΦΑΡΜΟΓΗ ΕΡΩΤΗΣΗ ΜΟΡΙΑΚΟΥ ΤΥΠΟΥ </a:t>
            </a:r>
          </a:p>
          <a:p>
            <a:pPr algn="l">
              <a:lnSpc>
                <a:spcPts val="2824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ΜΑΘΗΜΑΤΙΚΑ: ΜΙΚΡΟΕΦΑΡΜΟΓΗ ΔΥΝΑΜΕΙΣ/ ΕΞΙΣΩΣΕΙΣ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259300" y="364794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903856" y="664630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20324" y="895374"/>
            <a:ext cx="15863371" cy="9359389"/>
          </a:xfrm>
          <a:custGeom>
            <a:avLst/>
            <a:gdLst/>
            <a:ahLst/>
            <a:cxnLst/>
            <a:rect l="l" t="t" r="r" b="b"/>
            <a:pathLst>
              <a:path w="15863371" h="9359389">
                <a:moveTo>
                  <a:pt x="0" y="0"/>
                </a:moveTo>
                <a:lnTo>
                  <a:pt x="15863371" y="0"/>
                </a:lnTo>
                <a:lnTo>
                  <a:pt x="15863371" y="9359389"/>
                </a:lnTo>
                <a:lnTo>
                  <a:pt x="0" y="93593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515580" y="-9525"/>
            <a:ext cx="17842347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Η ΟΘΟΝΗ ΤΩΝ  ΜΙΚΡΟΕΦΑΡΜΟΓΩΝ ΑΠΟ ΤΗΝ ΟΠΤΙΚΗ ΤΩΝ ΜΑΘΗΤΩΝ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48519" y="8246140"/>
            <a:ext cx="2867619" cy="2888627"/>
          </a:xfrm>
          <a:custGeom>
            <a:avLst/>
            <a:gdLst/>
            <a:ahLst/>
            <a:cxnLst/>
            <a:rect l="l" t="t" r="r" b="b"/>
            <a:pathLst>
              <a:path w="2867619" h="2888627">
                <a:moveTo>
                  <a:pt x="0" y="0"/>
                </a:moveTo>
                <a:lnTo>
                  <a:pt x="2867619" y="0"/>
                </a:lnTo>
                <a:lnTo>
                  <a:pt x="2867619" y="2888627"/>
                </a:lnTo>
                <a:lnTo>
                  <a:pt x="0" y="28886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430412">
            <a:off x="16444690" y="-2355966"/>
            <a:ext cx="4677664" cy="4711932"/>
          </a:xfrm>
          <a:custGeom>
            <a:avLst/>
            <a:gdLst/>
            <a:ahLst/>
            <a:cxnLst/>
            <a:rect l="l" t="t" r="r" b="b"/>
            <a:pathLst>
              <a:path w="4677664" h="4711932">
                <a:moveTo>
                  <a:pt x="0" y="0"/>
                </a:moveTo>
                <a:lnTo>
                  <a:pt x="4677663" y="0"/>
                </a:lnTo>
                <a:lnTo>
                  <a:pt x="4677663" y="4711932"/>
                </a:lnTo>
                <a:lnTo>
                  <a:pt x="0" y="47119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6844684" y="490428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2" y="0"/>
                </a:lnTo>
                <a:lnTo>
                  <a:pt x="924482" y="1076544"/>
                </a:lnTo>
                <a:lnTo>
                  <a:pt x="0" y="10765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842510" y="839168"/>
            <a:ext cx="876590" cy="8765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665614" y="2477487"/>
            <a:ext cx="4784421" cy="1082773"/>
            <a:chOff x="0" y="0"/>
            <a:chExt cx="1260094" cy="2851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094" cy="285175"/>
            </a:xfrm>
            <a:custGeom>
              <a:avLst/>
              <a:gdLst/>
              <a:ahLst/>
              <a:cxnLst/>
              <a:rect l="l" t="t" r="r" b="b"/>
              <a:pathLst>
                <a:path w="1260094" h="285175">
                  <a:moveTo>
                    <a:pt x="82526" y="0"/>
                  </a:moveTo>
                  <a:lnTo>
                    <a:pt x="1177569" y="0"/>
                  </a:lnTo>
                  <a:cubicBezTo>
                    <a:pt x="1199456" y="0"/>
                    <a:pt x="1220447" y="8695"/>
                    <a:pt x="1235923" y="24171"/>
                  </a:cubicBezTo>
                  <a:cubicBezTo>
                    <a:pt x="1251400" y="39648"/>
                    <a:pt x="1260094" y="60639"/>
                    <a:pt x="1260094" y="82526"/>
                  </a:cubicBezTo>
                  <a:lnTo>
                    <a:pt x="1260094" y="202649"/>
                  </a:lnTo>
                  <a:cubicBezTo>
                    <a:pt x="1260094" y="224536"/>
                    <a:pt x="1251400" y="245527"/>
                    <a:pt x="1235923" y="261003"/>
                  </a:cubicBezTo>
                  <a:cubicBezTo>
                    <a:pt x="1220447" y="276480"/>
                    <a:pt x="1199456" y="285175"/>
                    <a:pt x="1177569" y="285175"/>
                  </a:cubicBezTo>
                  <a:lnTo>
                    <a:pt x="82526" y="285175"/>
                  </a:lnTo>
                  <a:cubicBezTo>
                    <a:pt x="60639" y="285175"/>
                    <a:pt x="39648" y="276480"/>
                    <a:pt x="24171" y="261003"/>
                  </a:cubicBezTo>
                  <a:cubicBezTo>
                    <a:pt x="8695" y="245527"/>
                    <a:pt x="0" y="224536"/>
                    <a:pt x="0" y="202649"/>
                  </a:cubicBezTo>
                  <a:lnTo>
                    <a:pt x="0" y="82526"/>
                  </a:lnTo>
                  <a:cubicBezTo>
                    <a:pt x="0" y="60639"/>
                    <a:pt x="8695" y="39648"/>
                    <a:pt x="24171" y="24171"/>
                  </a:cubicBezTo>
                  <a:cubicBezTo>
                    <a:pt x="39648" y="8695"/>
                    <a:pt x="60639" y="0"/>
                    <a:pt x="82526" y="0"/>
                  </a:cubicBezTo>
                  <a:close/>
                </a:path>
              </a:pathLst>
            </a:custGeom>
            <a:solidFill>
              <a:srgbClr val="F6DA46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260094" cy="32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431600" y="839168"/>
            <a:ext cx="17856400" cy="8236265"/>
          </a:xfrm>
          <a:custGeom>
            <a:avLst/>
            <a:gdLst/>
            <a:ahLst/>
            <a:cxnLst/>
            <a:rect l="l" t="t" r="r" b="b"/>
            <a:pathLst>
              <a:path w="17856400" h="8236265">
                <a:moveTo>
                  <a:pt x="0" y="0"/>
                </a:moveTo>
                <a:lnTo>
                  <a:pt x="17856400" y="0"/>
                </a:lnTo>
                <a:lnTo>
                  <a:pt x="17856400" y="8236264"/>
                </a:lnTo>
                <a:lnTo>
                  <a:pt x="0" y="82362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848916" y="182284"/>
            <a:ext cx="9931400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4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ΜΙΚΡΟΕΦΑΜΟΓΗ ΕΡΩΤΗΣΕΙΣ : ΔΙΑΦΟΡΕΤΙΚΟΙ ΤΥΠΟΙ ΕΡΩΤΗΣΕΩΝ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259300" y="364794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903856" y="664630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16480" y="589420"/>
            <a:ext cx="17455040" cy="9108160"/>
          </a:xfrm>
          <a:custGeom>
            <a:avLst/>
            <a:gdLst/>
            <a:ahLst/>
            <a:cxnLst/>
            <a:rect l="l" t="t" r="r" b="b"/>
            <a:pathLst>
              <a:path w="17455040" h="9108160">
                <a:moveTo>
                  <a:pt x="0" y="0"/>
                </a:moveTo>
                <a:lnTo>
                  <a:pt x="17455040" y="0"/>
                </a:lnTo>
                <a:lnTo>
                  <a:pt x="17455040" y="9108160"/>
                </a:lnTo>
                <a:lnTo>
                  <a:pt x="0" y="91081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0346" r="-15104"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259300" y="364794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903856" y="664630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6" y="0"/>
                </a:lnTo>
                <a:lnTo>
                  <a:pt x="252546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20324" y="1217518"/>
            <a:ext cx="17541461" cy="7851964"/>
          </a:xfrm>
          <a:custGeom>
            <a:avLst/>
            <a:gdLst/>
            <a:ahLst/>
            <a:cxnLst/>
            <a:rect l="l" t="t" r="r" b="b"/>
            <a:pathLst>
              <a:path w="17541461" h="7851964">
                <a:moveTo>
                  <a:pt x="0" y="0"/>
                </a:moveTo>
                <a:lnTo>
                  <a:pt x="17541461" y="0"/>
                </a:lnTo>
                <a:lnTo>
                  <a:pt x="17541461" y="7851964"/>
                </a:lnTo>
                <a:lnTo>
                  <a:pt x="0" y="78519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1016" b="-11016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312882" y="269185"/>
            <a:ext cx="17842347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ΟΙ ΣΥΝΟΛΙΚΕΣ ΑΠΑΝΤΗΣΕΙΣ ΣΤΙΣ ΜΙΚΡΟΕΦΑΡΜΟΓΕΣ ΑΝΑ ΜΑΘΗΤΗ/ΜΑΘΗΜΑ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0"/>
            <a:ext cx="18288000" cy="10456307"/>
          </a:xfrm>
          <a:custGeom>
            <a:avLst/>
            <a:gdLst/>
            <a:ahLst/>
            <a:cxnLst/>
            <a:rect l="l" t="t" r="r" b="b"/>
            <a:pathLst>
              <a:path w="18288000" h="10456307">
                <a:moveTo>
                  <a:pt x="0" y="0"/>
                </a:moveTo>
                <a:lnTo>
                  <a:pt x="18288000" y="0"/>
                </a:lnTo>
                <a:lnTo>
                  <a:pt x="18288000" y="10456307"/>
                </a:lnTo>
                <a:lnTo>
                  <a:pt x="0" y="104563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6454" r="-9206"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259300" y="178375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3832914">
            <a:off x="16031418" y="8843348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4" y="0"/>
                </a:lnTo>
                <a:lnTo>
                  <a:pt x="2455764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1213756"/>
            <a:ext cx="18086130" cy="6872729"/>
          </a:xfrm>
          <a:custGeom>
            <a:avLst/>
            <a:gdLst/>
            <a:ahLst/>
            <a:cxnLst/>
            <a:rect l="l" t="t" r="r" b="b"/>
            <a:pathLst>
              <a:path w="18086130" h="6872729">
                <a:moveTo>
                  <a:pt x="0" y="0"/>
                </a:moveTo>
                <a:lnTo>
                  <a:pt x="18086130" y="0"/>
                </a:lnTo>
                <a:lnTo>
                  <a:pt x="18086130" y="6872729"/>
                </a:lnTo>
                <a:lnTo>
                  <a:pt x="0" y="68727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795932" y="218510"/>
            <a:ext cx="17842347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ΑΤΟΜΙΚΗ ΑΞΙΟΛΟΓΗΣΗ  ΤΩΝ ΜΑΘΗΤΩΝ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259300" y="178375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3832914">
            <a:off x="16031418" y="8843348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4" y="0"/>
                </a:lnTo>
                <a:lnTo>
                  <a:pt x="2455764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82565" y="749010"/>
            <a:ext cx="16891085" cy="9167139"/>
          </a:xfrm>
          <a:custGeom>
            <a:avLst/>
            <a:gdLst/>
            <a:ahLst/>
            <a:cxnLst/>
            <a:rect l="l" t="t" r="r" b="b"/>
            <a:pathLst>
              <a:path w="16891085" h="9167139">
                <a:moveTo>
                  <a:pt x="0" y="0"/>
                </a:moveTo>
                <a:lnTo>
                  <a:pt x="16891085" y="0"/>
                </a:lnTo>
                <a:lnTo>
                  <a:pt x="16891085" y="9167139"/>
                </a:lnTo>
                <a:lnTo>
                  <a:pt x="0" y="9167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59" r="-959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515580" y="-9525"/>
            <a:ext cx="17842347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ΣΥΓΚΡΙΤΙΚΗ ΑΠΟΤΥΠΩΣΗ ΤΗΣ ΒΑΘΜΟΛΟΓΙΑΣ ΤΩΝ ΜΑΘΗΤΩΝ ΣΕ ΑΣΚΗΣΕΙΣ/ΕΡΩΤΗΣΕΙΣ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48519" y="8246140"/>
            <a:ext cx="2867619" cy="2888627"/>
          </a:xfrm>
          <a:custGeom>
            <a:avLst/>
            <a:gdLst/>
            <a:ahLst/>
            <a:cxnLst/>
            <a:rect l="l" t="t" r="r" b="b"/>
            <a:pathLst>
              <a:path w="2867619" h="2888627">
                <a:moveTo>
                  <a:pt x="0" y="0"/>
                </a:moveTo>
                <a:lnTo>
                  <a:pt x="2867619" y="0"/>
                </a:lnTo>
                <a:lnTo>
                  <a:pt x="2867619" y="2888627"/>
                </a:lnTo>
                <a:lnTo>
                  <a:pt x="0" y="28886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430412">
            <a:off x="16444690" y="-2355966"/>
            <a:ext cx="4677664" cy="4711932"/>
          </a:xfrm>
          <a:custGeom>
            <a:avLst/>
            <a:gdLst/>
            <a:ahLst/>
            <a:cxnLst/>
            <a:rect l="l" t="t" r="r" b="b"/>
            <a:pathLst>
              <a:path w="4677664" h="4711932">
                <a:moveTo>
                  <a:pt x="0" y="0"/>
                </a:moveTo>
                <a:lnTo>
                  <a:pt x="4677663" y="0"/>
                </a:lnTo>
                <a:lnTo>
                  <a:pt x="4677663" y="4711932"/>
                </a:lnTo>
                <a:lnTo>
                  <a:pt x="0" y="47119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6844684" y="490428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2" y="0"/>
                </a:lnTo>
                <a:lnTo>
                  <a:pt x="924482" y="1076544"/>
                </a:lnTo>
                <a:lnTo>
                  <a:pt x="0" y="10765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842510" y="839168"/>
            <a:ext cx="876590" cy="8765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5132173">
            <a:off x="12987401" y="4688649"/>
            <a:ext cx="6014312" cy="6398204"/>
          </a:xfrm>
          <a:custGeom>
            <a:avLst/>
            <a:gdLst/>
            <a:ahLst/>
            <a:cxnLst/>
            <a:rect l="l" t="t" r="r" b="b"/>
            <a:pathLst>
              <a:path w="6014312" h="6398204">
                <a:moveTo>
                  <a:pt x="0" y="0"/>
                </a:moveTo>
                <a:lnTo>
                  <a:pt x="6014312" y="0"/>
                </a:lnTo>
                <a:lnTo>
                  <a:pt x="6014312" y="6398204"/>
                </a:lnTo>
                <a:lnTo>
                  <a:pt x="0" y="63982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85290" y="1227321"/>
            <a:ext cx="17610163" cy="8232751"/>
          </a:xfrm>
          <a:custGeom>
            <a:avLst/>
            <a:gdLst/>
            <a:ahLst/>
            <a:cxnLst/>
            <a:rect l="l" t="t" r="r" b="b"/>
            <a:pathLst>
              <a:path w="17610163" h="8232751">
                <a:moveTo>
                  <a:pt x="0" y="0"/>
                </a:moveTo>
                <a:lnTo>
                  <a:pt x="17610164" y="0"/>
                </a:lnTo>
                <a:lnTo>
                  <a:pt x="17610164" y="8232751"/>
                </a:lnTo>
                <a:lnTo>
                  <a:pt x="0" y="82327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649942" y="369609"/>
            <a:ext cx="17842347" cy="38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4"/>
              </a:lnSpc>
              <a:spcBef>
                <a:spcPct val="0"/>
              </a:spcBef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ΔΙΑΘΕΣΙΜΑ ΑΡΧΕΙΑ ΩΣ ΤΕΚΜΗΡΙΑ ΤΗΣ ΑΞΙΟΛΟΓΗΣΗΣ ΤΩΝ ΜΑΘΗΤΩΝ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026196">
            <a:off x="12676375" y="306410"/>
            <a:ext cx="9165850" cy="9232999"/>
          </a:xfrm>
          <a:custGeom>
            <a:avLst/>
            <a:gdLst/>
            <a:ahLst/>
            <a:cxnLst/>
            <a:rect l="l" t="t" r="r" b="b"/>
            <a:pathLst>
              <a:path w="9165850" h="9232999">
                <a:moveTo>
                  <a:pt x="0" y="0"/>
                </a:moveTo>
                <a:lnTo>
                  <a:pt x="9165850" y="0"/>
                </a:lnTo>
                <a:lnTo>
                  <a:pt x="9165850" y="9232999"/>
                </a:lnTo>
                <a:lnTo>
                  <a:pt x="0" y="92329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399960" y="8579381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9578848"/>
            <a:ext cx="3123405" cy="2572550"/>
          </a:xfrm>
          <a:custGeom>
            <a:avLst/>
            <a:gdLst/>
            <a:ahLst/>
            <a:cxnLst/>
            <a:rect l="l" t="t" r="r" b="b"/>
            <a:pathLst>
              <a:path w="3123405" h="2572550">
                <a:moveTo>
                  <a:pt x="0" y="0"/>
                </a:moveTo>
                <a:lnTo>
                  <a:pt x="3123405" y="0"/>
                </a:lnTo>
                <a:lnTo>
                  <a:pt x="3123405" y="2572549"/>
                </a:lnTo>
                <a:lnTo>
                  <a:pt x="0" y="25725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5440389" y="590405"/>
            <a:ext cx="876590" cy="87659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6341813">
            <a:off x="8144215" y="2315412"/>
            <a:ext cx="1000918" cy="1883672"/>
          </a:xfrm>
          <a:custGeom>
            <a:avLst/>
            <a:gdLst/>
            <a:ahLst/>
            <a:cxnLst/>
            <a:rect l="l" t="t" r="r" b="b"/>
            <a:pathLst>
              <a:path w="1000918" h="1883672">
                <a:moveTo>
                  <a:pt x="0" y="0"/>
                </a:moveTo>
                <a:lnTo>
                  <a:pt x="1000918" y="0"/>
                </a:lnTo>
                <a:lnTo>
                  <a:pt x="1000918" y="1883672"/>
                </a:lnTo>
                <a:lnTo>
                  <a:pt x="0" y="1883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12744" y="1333669"/>
            <a:ext cx="16463860" cy="7526560"/>
          </a:xfrm>
          <a:custGeom>
            <a:avLst/>
            <a:gdLst/>
            <a:ahLst/>
            <a:cxnLst/>
            <a:rect l="l" t="t" r="r" b="b"/>
            <a:pathLst>
              <a:path w="16463860" h="7526560">
                <a:moveTo>
                  <a:pt x="0" y="0"/>
                </a:moveTo>
                <a:lnTo>
                  <a:pt x="16463861" y="0"/>
                </a:lnTo>
                <a:lnTo>
                  <a:pt x="16463861" y="7526560"/>
                </a:lnTo>
                <a:lnTo>
                  <a:pt x="0" y="75265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8" t="-4019" r="-1828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407235" y="9168808"/>
            <a:ext cx="10559097" cy="748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6"/>
              </a:lnSpc>
              <a:spcBef>
                <a:spcPct val="0"/>
              </a:spcBef>
            </a:pPr>
            <a:r>
              <a:rPr lang="en-US" sz="48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ΕΥΧΑΡΙΣΤΩ ΓΙΑ ΤΗΝ ΠΡΟΣΟΧΗ ΣΑΣ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29967" y="298250"/>
            <a:ext cx="17652638" cy="9671833"/>
          </a:xfrm>
          <a:custGeom>
            <a:avLst/>
            <a:gdLst/>
            <a:ahLst/>
            <a:cxnLst/>
            <a:rect l="l" t="t" r="r" b="b"/>
            <a:pathLst>
              <a:path w="17652638" h="9671833">
                <a:moveTo>
                  <a:pt x="0" y="0"/>
                </a:moveTo>
                <a:lnTo>
                  <a:pt x="17652637" y="0"/>
                </a:lnTo>
                <a:lnTo>
                  <a:pt x="17652637" y="9671833"/>
                </a:lnTo>
                <a:lnTo>
                  <a:pt x="0" y="96718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996" r="-2296" b="-7996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62498" y="456373"/>
            <a:ext cx="17563005" cy="9374254"/>
          </a:xfrm>
          <a:custGeom>
            <a:avLst/>
            <a:gdLst/>
            <a:ahLst/>
            <a:cxnLst/>
            <a:rect l="l" t="t" r="r" b="b"/>
            <a:pathLst>
              <a:path w="17563005" h="9374254">
                <a:moveTo>
                  <a:pt x="0" y="0"/>
                </a:moveTo>
                <a:lnTo>
                  <a:pt x="17563004" y="0"/>
                </a:lnTo>
                <a:lnTo>
                  <a:pt x="17563004" y="9374254"/>
                </a:lnTo>
                <a:lnTo>
                  <a:pt x="0" y="93742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40758" y="134602"/>
            <a:ext cx="16806484" cy="10152398"/>
          </a:xfrm>
          <a:custGeom>
            <a:avLst/>
            <a:gdLst/>
            <a:ahLst/>
            <a:cxnLst/>
            <a:rect l="l" t="t" r="r" b="b"/>
            <a:pathLst>
              <a:path w="16806484" h="10152398">
                <a:moveTo>
                  <a:pt x="0" y="0"/>
                </a:moveTo>
                <a:lnTo>
                  <a:pt x="16806484" y="0"/>
                </a:lnTo>
                <a:lnTo>
                  <a:pt x="16806484" y="10152398"/>
                </a:lnTo>
                <a:lnTo>
                  <a:pt x="0" y="101523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007" b="-1007"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44805" y="979698"/>
            <a:ext cx="16173112" cy="9238890"/>
          </a:xfrm>
          <a:custGeom>
            <a:avLst/>
            <a:gdLst/>
            <a:ahLst/>
            <a:cxnLst/>
            <a:rect l="l" t="t" r="r" b="b"/>
            <a:pathLst>
              <a:path w="16173112" h="9238890">
                <a:moveTo>
                  <a:pt x="0" y="0"/>
                </a:moveTo>
                <a:lnTo>
                  <a:pt x="16173112" y="0"/>
                </a:lnTo>
                <a:lnTo>
                  <a:pt x="16173112" y="9238890"/>
                </a:lnTo>
                <a:lnTo>
                  <a:pt x="0" y="92388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44805" y="391800"/>
            <a:ext cx="16173112" cy="525626"/>
          </a:xfrm>
          <a:custGeom>
            <a:avLst/>
            <a:gdLst/>
            <a:ahLst/>
            <a:cxnLst/>
            <a:rect l="l" t="t" r="r" b="b"/>
            <a:pathLst>
              <a:path w="16173112" h="525626">
                <a:moveTo>
                  <a:pt x="0" y="0"/>
                </a:moveTo>
                <a:lnTo>
                  <a:pt x="16173112" y="0"/>
                </a:lnTo>
                <a:lnTo>
                  <a:pt x="16173112" y="525626"/>
                </a:lnTo>
                <a:lnTo>
                  <a:pt x="0" y="5256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-1262921" y="-6745"/>
            <a:ext cx="3159987" cy="1340414"/>
            <a:chOff x="0" y="0"/>
            <a:chExt cx="1186498" cy="50329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86498" cy="503293"/>
            </a:xfrm>
            <a:custGeom>
              <a:avLst/>
              <a:gdLst/>
              <a:ahLst/>
              <a:cxnLst/>
              <a:rect l="l" t="t" r="r" b="b"/>
              <a:pathLst>
                <a:path w="1186498" h="503293">
                  <a:moveTo>
                    <a:pt x="1186498" y="251646"/>
                  </a:moveTo>
                  <a:lnTo>
                    <a:pt x="780098" y="0"/>
                  </a:lnTo>
                  <a:lnTo>
                    <a:pt x="780098" y="203200"/>
                  </a:lnTo>
                  <a:lnTo>
                    <a:pt x="0" y="203200"/>
                  </a:lnTo>
                  <a:lnTo>
                    <a:pt x="0" y="300093"/>
                  </a:lnTo>
                  <a:lnTo>
                    <a:pt x="780098" y="300093"/>
                  </a:lnTo>
                  <a:lnTo>
                    <a:pt x="780098" y="503293"/>
                  </a:lnTo>
                  <a:lnTo>
                    <a:pt x="1186498" y="251646"/>
                  </a:lnTo>
                  <a:close/>
                </a:path>
              </a:pathLst>
            </a:custGeom>
            <a:solidFill>
              <a:srgbClr val="F8C638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193675"/>
              <a:ext cx="1084898" cy="1064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0" y="1133451"/>
            <a:ext cx="18288000" cy="8846820"/>
          </a:xfrm>
          <a:custGeom>
            <a:avLst/>
            <a:gdLst/>
            <a:ahLst/>
            <a:cxnLst/>
            <a:rect l="l" t="t" r="r" b="b"/>
            <a:pathLst>
              <a:path w="18288000" h="8846820">
                <a:moveTo>
                  <a:pt x="0" y="0"/>
                </a:moveTo>
                <a:lnTo>
                  <a:pt x="18288000" y="0"/>
                </a:lnTo>
                <a:lnTo>
                  <a:pt x="18288000" y="8846820"/>
                </a:lnTo>
                <a:lnTo>
                  <a:pt x="0" y="88468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5781029" y="218110"/>
            <a:ext cx="5965825" cy="435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6"/>
              </a:lnSpc>
              <a:spcBef>
                <a:spcPct val="0"/>
              </a:spcBef>
            </a:pPr>
            <a:r>
              <a:rPr lang="en-US" sz="28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Επιλογή τύπου μικροεφαρμογής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430412">
            <a:off x="-3708778" y="-1584454"/>
            <a:ext cx="5188298" cy="5226308"/>
          </a:xfrm>
          <a:custGeom>
            <a:avLst/>
            <a:gdLst/>
            <a:ahLst/>
            <a:cxnLst/>
            <a:rect l="l" t="t" r="r" b="b"/>
            <a:pathLst>
              <a:path w="5188298" h="5226308">
                <a:moveTo>
                  <a:pt x="0" y="0"/>
                </a:moveTo>
                <a:lnTo>
                  <a:pt x="5188299" y="0"/>
                </a:lnTo>
                <a:lnTo>
                  <a:pt x="5188299" y="5226308"/>
                </a:lnTo>
                <a:lnTo>
                  <a:pt x="0" y="522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0324" y="1333669"/>
            <a:ext cx="924481" cy="1076543"/>
          </a:xfrm>
          <a:custGeom>
            <a:avLst/>
            <a:gdLst/>
            <a:ahLst/>
            <a:cxnLst/>
            <a:rect l="l" t="t" r="r" b="b"/>
            <a:pathLst>
              <a:path w="924481" h="1076543">
                <a:moveTo>
                  <a:pt x="0" y="0"/>
                </a:moveTo>
                <a:lnTo>
                  <a:pt x="924481" y="0"/>
                </a:lnTo>
                <a:lnTo>
                  <a:pt x="924481" y="1076543"/>
                </a:lnTo>
                <a:lnTo>
                  <a:pt x="0" y="1076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7174698" y="9173698"/>
            <a:ext cx="1028700" cy="1197904"/>
          </a:xfrm>
          <a:custGeom>
            <a:avLst/>
            <a:gdLst/>
            <a:ahLst/>
            <a:cxnLst/>
            <a:rect l="l" t="t" r="r" b="b"/>
            <a:pathLst>
              <a:path w="1028700" h="1197904">
                <a:moveTo>
                  <a:pt x="0" y="0"/>
                </a:moveTo>
                <a:lnTo>
                  <a:pt x="1028700" y="0"/>
                </a:lnTo>
                <a:lnTo>
                  <a:pt x="1028700" y="1197904"/>
                </a:lnTo>
                <a:lnTo>
                  <a:pt x="0" y="119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994960">
            <a:off x="-432442" y="9050123"/>
            <a:ext cx="2455764" cy="2473755"/>
          </a:xfrm>
          <a:custGeom>
            <a:avLst/>
            <a:gdLst/>
            <a:ahLst/>
            <a:cxnLst/>
            <a:rect l="l" t="t" r="r" b="b"/>
            <a:pathLst>
              <a:path w="2455764" h="2473755">
                <a:moveTo>
                  <a:pt x="0" y="0"/>
                </a:moveTo>
                <a:lnTo>
                  <a:pt x="2455763" y="0"/>
                </a:lnTo>
                <a:lnTo>
                  <a:pt x="2455763" y="2473754"/>
                </a:lnTo>
                <a:lnTo>
                  <a:pt x="0" y="2473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474263" y="895374"/>
            <a:ext cx="876590" cy="87659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2427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007652" y="3244609"/>
            <a:ext cx="3809812" cy="2543316"/>
            <a:chOff x="0" y="0"/>
            <a:chExt cx="1003407" cy="6698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3407" cy="669845"/>
            </a:xfrm>
            <a:custGeom>
              <a:avLst/>
              <a:gdLst/>
              <a:ahLst/>
              <a:cxnLst/>
              <a:rect l="l" t="t" r="r" b="b"/>
              <a:pathLst>
                <a:path w="1003407" h="669845">
                  <a:moveTo>
                    <a:pt x="102875" y="0"/>
                  </a:moveTo>
                  <a:lnTo>
                    <a:pt x="900532" y="0"/>
                  </a:lnTo>
                  <a:cubicBezTo>
                    <a:pt x="927816" y="0"/>
                    <a:pt x="953983" y="10839"/>
                    <a:pt x="973276" y="30131"/>
                  </a:cubicBezTo>
                  <a:cubicBezTo>
                    <a:pt x="992569" y="49424"/>
                    <a:pt x="1003407" y="75591"/>
                    <a:pt x="1003407" y="102875"/>
                  </a:cubicBezTo>
                  <a:lnTo>
                    <a:pt x="1003407" y="566969"/>
                  </a:lnTo>
                  <a:cubicBezTo>
                    <a:pt x="1003407" y="594254"/>
                    <a:pt x="992569" y="620420"/>
                    <a:pt x="973276" y="639713"/>
                  </a:cubicBezTo>
                  <a:cubicBezTo>
                    <a:pt x="953983" y="659006"/>
                    <a:pt x="927816" y="669845"/>
                    <a:pt x="900532" y="669845"/>
                  </a:cubicBezTo>
                  <a:lnTo>
                    <a:pt x="102875" y="669845"/>
                  </a:lnTo>
                  <a:cubicBezTo>
                    <a:pt x="75591" y="669845"/>
                    <a:pt x="49424" y="659006"/>
                    <a:pt x="30131" y="639713"/>
                  </a:cubicBezTo>
                  <a:cubicBezTo>
                    <a:pt x="10839" y="620420"/>
                    <a:pt x="0" y="594254"/>
                    <a:pt x="0" y="566969"/>
                  </a:cubicBezTo>
                  <a:lnTo>
                    <a:pt x="0" y="102875"/>
                  </a:lnTo>
                  <a:cubicBezTo>
                    <a:pt x="0" y="75591"/>
                    <a:pt x="10839" y="49424"/>
                    <a:pt x="30131" y="30131"/>
                  </a:cubicBezTo>
                  <a:cubicBezTo>
                    <a:pt x="49424" y="10839"/>
                    <a:pt x="75591" y="0"/>
                    <a:pt x="102875" y="0"/>
                  </a:cubicBezTo>
                  <a:close/>
                </a:path>
              </a:pathLst>
            </a:custGeom>
            <a:solidFill>
              <a:srgbClr val="5255C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03407" cy="6793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2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70794" y="5410361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70794" y="7248685"/>
            <a:ext cx="252546" cy="377564"/>
          </a:xfrm>
          <a:custGeom>
            <a:avLst/>
            <a:gdLst/>
            <a:ahLst/>
            <a:cxnLst/>
            <a:rect l="l" t="t" r="r" b="b"/>
            <a:pathLst>
              <a:path w="252546" h="377564">
                <a:moveTo>
                  <a:pt x="0" y="0"/>
                </a:moveTo>
                <a:lnTo>
                  <a:pt x="252545" y="0"/>
                </a:lnTo>
                <a:lnTo>
                  <a:pt x="252545" y="377564"/>
                </a:lnTo>
                <a:lnTo>
                  <a:pt x="0" y="377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82342" y="581146"/>
            <a:ext cx="17723316" cy="8871335"/>
          </a:xfrm>
          <a:custGeom>
            <a:avLst/>
            <a:gdLst/>
            <a:ahLst/>
            <a:cxnLst/>
            <a:rect l="l" t="t" r="r" b="b"/>
            <a:pathLst>
              <a:path w="17723316" h="8871335">
                <a:moveTo>
                  <a:pt x="0" y="0"/>
                </a:moveTo>
                <a:lnTo>
                  <a:pt x="17723316" y="0"/>
                </a:lnTo>
                <a:lnTo>
                  <a:pt x="17723316" y="8871335"/>
                </a:lnTo>
                <a:lnTo>
                  <a:pt x="0" y="88713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70" r="-147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220</Words>
  <Application>Microsoft Office PowerPoint</Application>
  <PresentationFormat>Προσαρμογή</PresentationFormat>
  <Paragraphs>24</Paragraphs>
  <Slides>33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40" baseType="lpstr">
      <vt:lpstr>Genty Sans</vt:lpstr>
      <vt:lpstr>Arial</vt:lpstr>
      <vt:lpstr>Poppins Bold</vt:lpstr>
      <vt:lpstr>Noto Serif Display</vt:lpstr>
      <vt:lpstr>Calibri</vt:lpstr>
      <vt:lpstr>Poppins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Επιλογή τύπου μικροεφαρμογής</dc:title>
  <dc:creator>ΠΑΝΔΩΡΑ ΜΑΡΚΟΥ</dc:creator>
  <cp:lastModifiedBy>ΠΑΝΔΩΡΑ ΜΑΡΚΟΥ</cp:lastModifiedBy>
  <cp:revision>2</cp:revision>
  <dcterms:created xsi:type="dcterms:W3CDTF">2006-08-16T00:00:00Z</dcterms:created>
  <dcterms:modified xsi:type="dcterms:W3CDTF">2026-03-31T16:07:12Z</dcterms:modified>
  <dc:identifier>DAHFTuO80Tk</dc:identifier>
</cp:coreProperties>
</file>