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Default Extension="wdp" ContentType="image/vnd.ms-photo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slideLayouts/slideLayout8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1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handoutMasters/handoutMaster11.xml" ContentType="application/vnd.openxmlformats-officedocument.presentationml.handoutMaster+xml"/>
  <Override PartName="/ppt/theme/theme32.xml" ContentType="application/vnd.openxmlformats-officedocument.theme+xml"/>
  <Override PartName="/customXml/item1.xml" ContentType="application/xml"/>
  <Override PartName="/customXml/itemProps11.xml" ContentType="application/vnd.openxmlformats-officedocument.customXmlProperties+xml"/>
  <Override PartName="/ppt/slides/slide2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1.xml" ContentType="application/vnd.openxmlformats-officedocument.presentationml.notesMaster+xml"/>
  <Override PartName="/ppt/theme/theme23.xml" ContentType="application/vnd.openxmlformats-officedocument.theme+xml"/>
  <Override PartName="/ppt/tableStyles.xml" ContentType="application/vnd.openxmlformats-officedocument.presentationml.tableStyles+xml"/>
  <Override PartName="/ppt/slides/slide14.xml" ContentType="application/vnd.openxmlformats-officedocument.presentationml.slide+xml"/>
  <Override PartName="/customXml/item32.xml" ContentType="application/xml"/>
  <Override PartName="/customXml/itemProps32.xml" ContentType="application/vnd.openxmlformats-officedocument.customXmlProperties+xml"/>
  <Override PartName="/ppt/slides/slide55.xml" ContentType="application/vnd.openxmlformats-officedocument.presentationml.slide+xml"/>
  <Override PartName="/ppt/slides/slide106.xml" ContentType="application/vnd.openxmlformats-officedocument.presentationml.slide+xml"/>
  <Override PartName="/ppt/slides/slide47.xml" ContentType="application/vnd.openxmlformats-officedocument.presentationml.slide+xml"/>
  <Override PartName="/ppt/diagrams/layout11.xml" ContentType="application/vnd.openxmlformats-officedocument.drawingml.diagramLayout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viewProps.xml" ContentType="application/vnd.openxmlformats-officedocument.presentationml.viewProps+xml"/>
  <Override PartName="/ppt/slides/slide98.xml" ContentType="application/vnd.openxmlformats-officedocument.presentationml.slide+xml"/>
  <Override PartName="/customXml/item23.xml" ContentType="application/xml"/>
  <Override PartName="/customXml/itemProps23.xml" ContentType="application/vnd.openxmlformats-officedocument.customXmlProperties+xml"/>
  <Override PartName="/ppt/slides/slide39.xml" ContentType="application/vnd.openxmlformats-officedocument.presentationml.slide+xml"/>
  <Override PartName="/ppt/slides/slide810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Metadata/LabelInfo.xml" ContentType="application/vnd.ms-office.classificationlabel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6" /><Relationship Type="http://schemas.microsoft.com/office/2020/02/relationships/classificationlabels" Target="/docMetadata/LabelInfo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12"/>
  </p:notesMasterIdLst>
  <p:handoutMasterIdLst>
    <p:handoutMasterId r:id="rId13"/>
  </p:handoutMasterIdLst>
  <p:sldIdLst>
    <p:sldId id="304" r:id="rId2"/>
    <p:sldId id="296" r:id="rId3"/>
    <p:sldId id="298" r:id="rId4"/>
    <p:sldId id="299" r:id="rId5"/>
    <p:sldId id="300" r:id="rId6"/>
    <p:sldId id="301" r:id="rId7"/>
    <p:sldId id="302" r:id="rId8"/>
    <p:sldId id="303" r:id="rId9"/>
    <p:sldId id="305" r:id="rId10"/>
    <p:sldId id="306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5" autoAdjust="0"/>
    <p:restoredTop sz="96368" autoAdjust="0"/>
  </p:normalViewPr>
  <p:slideViewPr>
    <p:cSldViewPr>
      <p:cViewPr>
        <p:scale>
          <a:sx n="100" d="100"/>
          <a:sy n="100" d="100"/>
        </p:scale>
        <p:origin x="96" y="-54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1.xml" Id="rId8" /><Relationship Type="http://schemas.openxmlformats.org/officeDocument/2006/relationships/handoutMaster" Target="/ppt/handoutMasters/handoutMaster11.xml" Id="rId13" /><Relationship Type="http://schemas.openxmlformats.org/officeDocument/2006/relationships/customXml" Target="/customXml/item1.xml" Id="rId18" /><Relationship Type="http://schemas.openxmlformats.org/officeDocument/2006/relationships/slide" Target="/ppt/slides/slide22.xml" Id="rId3" /><Relationship Type="http://schemas.openxmlformats.org/officeDocument/2006/relationships/slide" Target="/ppt/slides/slide63.xml" Id="rId7" /><Relationship Type="http://schemas.openxmlformats.org/officeDocument/2006/relationships/notesMaster" Target="/ppt/notesMasters/notesMaster11.xml" Id="rId12" /><Relationship Type="http://schemas.openxmlformats.org/officeDocument/2006/relationships/tableStyles" Target="/ppt/tableStyles.xml" Id="rId17" /><Relationship Type="http://schemas.openxmlformats.org/officeDocument/2006/relationships/slide" Target="/ppt/slides/slide14.xml" Id="rId2" /><Relationship Type="http://schemas.openxmlformats.org/officeDocument/2006/relationships/theme" Target="/ppt/theme/theme11.xml" Id="rId16" /><Relationship Type="http://schemas.openxmlformats.org/officeDocument/2006/relationships/customXml" Target="/customXml/item32.xml" Id="rId20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5.xml" Id="rId6" /><Relationship Type="http://schemas.openxmlformats.org/officeDocument/2006/relationships/slide" Target="/ppt/slides/slide106.xml" Id="rId11" /><Relationship Type="http://schemas.openxmlformats.org/officeDocument/2006/relationships/slide" Target="/ppt/slides/slide47.xml" Id="rId5" /><Relationship Type="http://schemas.openxmlformats.org/officeDocument/2006/relationships/viewProps" Target="/ppt/viewProps.xml" Id="rId15" /><Relationship Type="http://schemas.openxmlformats.org/officeDocument/2006/relationships/slide" Target="/ppt/slides/slide98.xml" Id="rId10" /><Relationship Type="http://schemas.openxmlformats.org/officeDocument/2006/relationships/customXml" Target="/customXml/item23.xml" Id="rId19" /><Relationship Type="http://schemas.openxmlformats.org/officeDocument/2006/relationships/slide" Target="/ppt/slides/slide39.xml" Id="rId4" /><Relationship Type="http://schemas.openxmlformats.org/officeDocument/2006/relationships/slide" Target="/ppt/slides/slide810.xml" Id="rId9" /><Relationship Type="http://schemas.openxmlformats.org/officeDocument/2006/relationships/presProps" Target="/ppt/presProps.xml" Id="rId14" /></Relationships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F9FE7B-F642-4898-A360-D4E3814E1A3D}">
      <dgm:prSet phldrT="[Text]" custT="1"/>
      <dgm:spPr>
        <a:solidFill>
          <a:schemeClr val="accent2"/>
        </a:solidFill>
        <a:ln w="19050">
          <a:solidFill>
            <a:schemeClr val="tx2">
              <a:lumMod val="50000"/>
            </a:schemeClr>
          </a:solidFill>
        </a:ln>
      </dgm:spPr>
      <dgm:t>
        <a:bodyPr anchor="ctr"/>
        <a:lstStyle/>
        <a:p>
          <a:pPr algn="ctr"/>
          <a:r>
            <a:rPr lang="en-US" sz="1600" b="0" i="0" dirty="0">
              <a:solidFill>
                <a:schemeClr val="tx2">
                  <a:lumMod val="50000"/>
                </a:schemeClr>
              </a:solidFill>
              <a:latin typeface="+mn-lt"/>
              <a:cs typeface="Gill Sans" panose="020B0502020104020203" pitchFamily="34" charset="-79"/>
            </a:rPr>
            <a:t>GREEK</a:t>
          </a:r>
        </a:p>
      </dgm: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FF2750D-B4B3-474C-8B62-8B638DC31F7E}">
      <dgm:prSet phldrT="[Text]" custT="1"/>
      <dgm:spPr>
        <a:noFill/>
        <a:ln w="19050">
          <a:solidFill>
            <a:schemeClr val="tx2">
              <a:lumMod val="50000"/>
            </a:schemeClr>
          </a:solidFill>
        </a:ln>
      </dgm:spPr>
      <dgm:t>
        <a:bodyPr lIns="274320" tIns="182880"/>
        <a:lstStyle/>
        <a:p>
          <a:r>
            <a:rPr lang="en-US" sz="1200" b="0" i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Odyssey</a:t>
          </a:r>
        </a:p>
      </dgm:t>
    </dgm:pt>
    <dgm:pt modelId="{AEBC78E6-CDDC-4C8F-A157-3C51E907FACD}" type="parTrans" cxnId="{A058DDA2-48CA-4E5B-B389-F71A59C262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5C067D7-FCD2-4969-8F27-4BBDA88E75ED}" type="sibTrans" cxnId="{A058DDA2-48CA-4E5B-B389-F71A59C262B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89CD6DB-3A68-4A41-90BD-4F0CBB3617D1}">
      <dgm:prSet phldrT="[Text]" custT="1"/>
      <dgm:spPr>
        <a:noFill/>
        <a:ln w="19050">
          <a:solidFill>
            <a:schemeClr val="tx2">
              <a:lumMod val="50000"/>
            </a:schemeClr>
          </a:solidFill>
        </a:ln>
      </dgm:spPr>
      <dgm:t>
        <a:bodyPr lIns="274320" tIns="182880"/>
        <a:lstStyle/>
        <a:p>
          <a:r>
            <a:rPr lang="en-US" sz="1200" b="0" i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Iliad</a:t>
          </a:r>
        </a:p>
      </dgm:t>
    </dgm:pt>
    <dgm:pt modelId="{C0BEB5FF-8DFB-40B9-A228-C0C6097DDDC4}" type="parTrans" cxnId="{62C10234-45D3-426A-8820-4C0D1D8CBA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A702531-A59F-4EE2-8246-E2EB0955D8B1}" type="sibTrans" cxnId="{62C10234-45D3-426A-8820-4C0D1D8CBA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929B1E1-4BC4-4C73-ABE8-27CEF96A3652}">
      <dgm:prSet phldrT="[Text]" custT="1"/>
      <dgm:spPr>
        <a:solidFill>
          <a:schemeClr val="accent2"/>
        </a:solidFill>
        <a:ln w="19050">
          <a:solidFill>
            <a:schemeClr val="tx2">
              <a:lumMod val="50000"/>
            </a:schemeClr>
          </a:solidFill>
        </a:ln>
      </dgm:spPr>
      <dgm:t>
        <a:bodyPr anchor="ctr"/>
        <a:lstStyle/>
        <a:p>
          <a:pPr algn="ctr"/>
          <a:r>
            <a:rPr lang="en-US" sz="1600" b="0" i="0" dirty="0">
              <a:solidFill>
                <a:schemeClr val="tx2">
                  <a:lumMod val="50000"/>
                </a:schemeClr>
              </a:solidFill>
              <a:latin typeface="+mn-lt"/>
              <a:cs typeface="Gill Sans" panose="020B0502020104020203" pitchFamily="34" charset="-79"/>
            </a:rPr>
            <a:t>ROMAN</a:t>
          </a:r>
        </a:p>
      </dgm: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9E0600D-9954-43F4-8926-13B8777FAAA1}">
      <dgm:prSet phldrT="[Text]" custT="1"/>
      <dgm:spPr>
        <a:noFill/>
        <a:ln w="19050">
          <a:solidFill>
            <a:schemeClr val="tx2">
              <a:lumMod val="50000"/>
            </a:schemeClr>
          </a:solidFill>
        </a:ln>
      </dgm:spPr>
      <dgm:t>
        <a:bodyPr lIns="274320" tIns="182880" rIns="109728"/>
        <a:lstStyle/>
        <a:p>
          <a:r>
            <a:rPr lang="en-US" sz="1200" b="0" i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Metamorphoses</a:t>
          </a:r>
        </a:p>
      </dgm:t>
    </dgm:pt>
    <dgm:pt modelId="{BE23F476-2C5C-42ED-BF2B-CD5FC7ADDDF6}" type="parTrans" cxnId="{09FCCB9D-A30A-4326-970E-26252D3932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44937DC-4907-4769-AA8B-1B3E7391D7B0}" type="sibTrans" cxnId="{09FCCB9D-A30A-4326-970E-26252D3932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791135C-9DAB-47F6-BE9C-A3E56A2DDA50}">
      <dgm:prSet phldrT="[Text]" custT="1"/>
      <dgm:spPr>
        <a:noFill/>
        <a:ln w="19050">
          <a:solidFill>
            <a:schemeClr val="tx2">
              <a:lumMod val="50000"/>
            </a:schemeClr>
          </a:solidFill>
        </a:ln>
      </dgm:spPr>
      <dgm:t>
        <a:bodyPr lIns="274320" tIns="182880" rIns="109728"/>
        <a:lstStyle/>
        <a:p>
          <a:r>
            <a:rPr lang="en-US" sz="1200" b="0" i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Georgics</a:t>
          </a:r>
        </a:p>
      </dgm:t>
    </dgm:pt>
    <dgm:pt modelId="{D6057E63-9793-4991-97C1-30FC405E95A5}" type="parTrans" cxnId="{B3B26E9A-58E5-497B-BD59-F5567958C60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670C2A7-83CB-4F4C-BC19-A3A7C066A822}" type="sibTrans" cxnId="{B3B26E9A-58E5-497B-BD59-F5567958C60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0CDF8D0-D4FC-4467-A51E-79C5A58B0B2C}">
      <dgm:prSet phldrT="[Text]" custT="1"/>
      <dgm:spPr>
        <a:solidFill>
          <a:schemeClr val="accent2"/>
        </a:solidFill>
        <a:ln w="19050">
          <a:solidFill>
            <a:schemeClr val="tx2">
              <a:lumMod val="50000"/>
            </a:schemeClr>
          </a:solidFill>
        </a:ln>
      </dgm:spPr>
      <dgm:t>
        <a:bodyPr anchor="ctr"/>
        <a:lstStyle/>
        <a:p>
          <a:pPr algn="ctr"/>
          <a:r>
            <a:rPr lang="en-US" sz="1600" b="0" i="0" dirty="0">
              <a:solidFill>
                <a:schemeClr val="tx2">
                  <a:lumMod val="50000"/>
                </a:schemeClr>
              </a:solidFill>
              <a:latin typeface="+mn-lt"/>
              <a:cs typeface="Gill Sans" panose="020B0502020104020203" pitchFamily="34" charset="-79"/>
            </a:rPr>
            <a:t>PERSIAN</a:t>
          </a:r>
        </a:p>
      </dgm: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0629C12-7464-4473-ADEF-1A284F8A9957}">
      <dgm:prSet phldrT="[Text]" custT="1"/>
      <dgm:spPr>
        <a:noFill/>
        <a:ln w="19050">
          <a:solidFill>
            <a:schemeClr val="tx2">
              <a:lumMod val="50000"/>
            </a:schemeClr>
          </a:solidFill>
        </a:ln>
      </dgm:spPr>
      <dgm:t>
        <a:bodyPr lIns="274320" tIns="182880"/>
        <a:lstStyle/>
        <a:p>
          <a:r>
            <a:rPr lang="en-US" sz="1200" b="0" i="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 Tarikh-i Beyhaqi</a:t>
          </a:r>
        </a:p>
      </dgm:t>
    </dgm:pt>
    <dgm:pt modelId="{9D1CB46C-0CFA-4B27-9224-267431FBD094}" type="parTrans" cxnId="{1D32FCC9-657C-4348-9C0D-52115D559FE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576BCC5-0598-4332-A2E7-87AC3ADD4EB8}" type="sibTrans" cxnId="{1D32FCC9-657C-4348-9C0D-52115D559FE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DC956E0-ABF9-B04F-88A2-AF2DA3B4042A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</dgm:pt>
    <dgm:pt modelId="{0E86B7EA-718C-7A4B-9F83-8B559CA2CCFC}" type="pres">
      <dgm:prSet presAssocID="{4DF9FE7B-F642-4898-A360-D4E3814E1A3D}" presName="composite" presStyleCnt="0"/>
      <dgm:spPr/>
    </dgm:pt>
    <dgm:pt modelId="{7ECB33B2-11BD-FE4E-BC72-96AD9624B8DF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FFCB3E4-DC7C-E74E-B4C4-3D359AC4596E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</dgm:pt>
    <dgm:pt modelId="{84D46925-5E02-0446-B7CF-6E0ED783F04A}" type="pres">
      <dgm:prSet presAssocID="{43C18EFF-81FC-4D70-8C6B-E95FF3730413}" presName="space" presStyleCnt="0"/>
      <dgm:spPr/>
    </dgm:pt>
    <dgm:pt modelId="{78EDBB5C-D892-B44F-8F90-23A3131F62FA}" type="pres">
      <dgm:prSet presAssocID="{3929B1E1-4BC4-4C73-ABE8-27CEF96A3652}" presName="composite" presStyleCnt="0"/>
      <dgm:spPr/>
    </dgm:pt>
    <dgm:pt modelId="{629FAB9D-46AA-9041-A6CD-FF5C6411D00B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25D28D2-D033-2248-B401-865A75A3B565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</dgm:pt>
    <dgm:pt modelId="{ED35ABF0-A06C-2548-8673-E510C0F6AB5D}" type="pres">
      <dgm:prSet presAssocID="{19BA0C22-38BB-4E9F-89D5-0FF5FF9F12CE}" presName="space" presStyleCnt="0"/>
      <dgm:spPr/>
    </dgm:pt>
    <dgm:pt modelId="{81A36D5A-FE47-E742-8BD1-4C227EB4127B}" type="pres">
      <dgm:prSet presAssocID="{60CDF8D0-D4FC-4467-A51E-79C5A58B0B2C}" presName="composite" presStyleCnt="0"/>
      <dgm:spPr/>
    </dgm:pt>
    <dgm:pt modelId="{84C8FA96-FEB8-7540-BC88-1D54E3196400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A4D95D0-1702-3F46-BD02-49B126DE6B57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2939BD22-5FBB-BA45-8F69-A7D4A161C275}" type="presOf" srcId="{60CDF8D0-D4FC-4467-A51E-79C5A58B0B2C}" destId="{84C8FA96-FEB8-7540-BC88-1D54E3196400}" srcOrd="0" destOrd="0" presId="urn:microsoft.com/office/officeart/2005/8/layout/hList1"/>
    <dgm:cxn modelId="{9604BF24-168E-2246-86DF-0C084653AD3D}" type="presOf" srcId="{EFF2750D-B4B3-474C-8B62-8B638DC31F7E}" destId="{4FFCB3E4-DC7C-E74E-B4C4-3D359AC4596E}" srcOrd="0" destOrd="0" presId="urn:microsoft.com/office/officeart/2005/8/layout/hList1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7E0E3B40-A7E3-CA4C-BF7E-16D73836F477}" type="presOf" srcId="{3F442EA2-39BA-4C9A-AD59-755D4917D532}" destId="{6DC956E0-ABF9-B04F-88A2-AF2DA3B4042A}" srcOrd="0" destOrd="0" presId="urn:microsoft.com/office/officeart/2005/8/layout/hList1"/>
    <dgm:cxn modelId="{C40F508D-DDC7-264B-A702-320EAE11EEAF}" type="presOf" srcId="{789CD6DB-3A68-4A41-90BD-4F0CBB3617D1}" destId="{4FFCB3E4-DC7C-E74E-B4C4-3D359AC4596E}" srcOrd="0" destOrd="1" presId="urn:microsoft.com/office/officeart/2005/8/layout/h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AD963FA5-E55A-D84E-84AF-5959F2F89866}" type="presOf" srcId="{4DF9FE7B-F642-4898-A360-D4E3814E1A3D}" destId="{7ECB33B2-11BD-FE4E-BC72-96AD9624B8DF}" srcOrd="0" destOrd="0" presId="urn:microsoft.com/office/officeart/2005/8/layout/hList1"/>
    <dgm:cxn modelId="{58F19FBA-3C47-7642-B4EF-2A2670D7274D}" type="presOf" srcId="{0791135C-9DAB-47F6-BE9C-A3E56A2DDA50}" destId="{825D28D2-D033-2248-B401-865A75A3B565}" srcOrd="0" destOrd="1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FE88ECE6-DB5A-634B-A010-C106DD28E8E4}" type="presOf" srcId="{3929B1E1-4BC4-4C73-ABE8-27CEF96A3652}" destId="{629FAB9D-46AA-9041-A6CD-FF5C6411D00B}" srcOrd="0" destOrd="0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99B2AFEC-828A-8F4C-AEB2-CA41CBAB8C7C}" type="presOf" srcId="{99E0600D-9954-43F4-8926-13B8777FAAA1}" destId="{825D28D2-D033-2248-B401-865A75A3B565}" srcOrd="0" destOrd="0" presId="urn:microsoft.com/office/officeart/2005/8/layout/hList1"/>
    <dgm:cxn modelId="{3E419AFF-A804-0848-A1EF-036591458334}" type="presOf" srcId="{50629C12-7464-4473-ADEF-1A284F8A9957}" destId="{2A4D95D0-1702-3F46-BD02-49B126DE6B57}" srcOrd="0" destOrd="0" presId="urn:microsoft.com/office/officeart/2005/8/layout/hList1"/>
    <dgm:cxn modelId="{176516DC-A47F-7C42-9DF6-EC112FE2CF98}" type="presParOf" srcId="{6DC956E0-ABF9-B04F-88A2-AF2DA3B4042A}" destId="{0E86B7EA-718C-7A4B-9F83-8B559CA2CCFC}" srcOrd="0" destOrd="0" presId="urn:microsoft.com/office/officeart/2005/8/layout/hList1"/>
    <dgm:cxn modelId="{93288ED0-92F2-7F41-9FD3-E6105CF5FA14}" type="presParOf" srcId="{0E86B7EA-718C-7A4B-9F83-8B559CA2CCFC}" destId="{7ECB33B2-11BD-FE4E-BC72-96AD9624B8DF}" srcOrd="0" destOrd="0" presId="urn:microsoft.com/office/officeart/2005/8/layout/hList1"/>
    <dgm:cxn modelId="{CFB6421C-AE9E-F44D-9215-DC657D46F05A}" type="presParOf" srcId="{0E86B7EA-718C-7A4B-9F83-8B559CA2CCFC}" destId="{4FFCB3E4-DC7C-E74E-B4C4-3D359AC4596E}" srcOrd="1" destOrd="0" presId="urn:microsoft.com/office/officeart/2005/8/layout/hList1"/>
    <dgm:cxn modelId="{01B2F271-76B4-9044-BE32-9D07D3E6D16E}" type="presParOf" srcId="{6DC956E0-ABF9-B04F-88A2-AF2DA3B4042A}" destId="{84D46925-5E02-0446-B7CF-6E0ED783F04A}" srcOrd="1" destOrd="0" presId="urn:microsoft.com/office/officeart/2005/8/layout/hList1"/>
    <dgm:cxn modelId="{B2579BD7-57A2-354A-8D02-1D234E3BE822}" type="presParOf" srcId="{6DC956E0-ABF9-B04F-88A2-AF2DA3B4042A}" destId="{78EDBB5C-D892-B44F-8F90-23A3131F62FA}" srcOrd="2" destOrd="0" presId="urn:microsoft.com/office/officeart/2005/8/layout/hList1"/>
    <dgm:cxn modelId="{BFFFDDA6-1ABD-BE44-8E2A-E7DB1C69FB94}" type="presParOf" srcId="{78EDBB5C-D892-B44F-8F90-23A3131F62FA}" destId="{629FAB9D-46AA-9041-A6CD-FF5C6411D00B}" srcOrd="0" destOrd="0" presId="urn:microsoft.com/office/officeart/2005/8/layout/hList1"/>
    <dgm:cxn modelId="{068CC4CC-EADF-4E47-82FE-4725F6830CF5}" type="presParOf" srcId="{78EDBB5C-D892-B44F-8F90-23A3131F62FA}" destId="{825D28D2-D033-2248-B401-865A75A3B565}" srcOrd="1" destOrd="0" presId="urn:microsoft.com/office/officeart/2005/8/layout/hList1"/>
    <dgm:cxn modelId="{7380EF5F-B76F-7B44-BEA7-D0540FC8CAF6}" type="presParOf" srcId="{6DC956E0-ABF9-B04F-88A2-AF2DA3B4042A}" destId="{ED35ABF0-A06C-2548-8673-E510C0F6AB5D}" srcOrd="3" destOrd="0" presId="urn:microsoft.com/office/officeart/2005/8/layout/hList1"/>
    <dgm:cxn modelId="{7925E1FE-CEC4-9C4E-B8EB-A590B3B8C378}" type="presParOf" srcId="{6DC956E0-ABF9-B04F-88A2-AF2DA3B4042A}" destId="{81A36D5A-FE47-E742-8BD1-4C227EB4127B}" srcOrd="4" destOrd="0" presId="urn:microsoft.com/office/officeart/2005/8/layout/hList1"/>
    <dgm:cxn modelId="{258E8FAE-210F-9F42-A9EC-522D55F168B5}" type="presParOf" srcId="{81A36D5A-FE47-E742-8BD1-4C227EB4127B}" destId="{84C8FA96-FEB8-7540-BC88-1D54E3196400}" srcOrd="0" destOrd="0" presId="urn:microsoft.com/office/officeart/2005/8/layout/hList1"/>
    <dgm:cxn modelId="{1285A30C-08D4-724B-BBA4-553FE760B7AC}" type="presParOf" srcId="{81A36D5A-FE47-E742-8BD1-4C227EB4127B}" destId="{2A4D95D0-1702-3F46-BD02-49B126DE6B57}" srcOrd="1" destOrd="0" presId="urn:microsoft.com/office/officeart/2005/8/layout/h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B33B2-11BD-FE4E-BC72-96AD9624B8DF}">
      <dsp:nvSpPr>
        <dsp:cNvPr id="0" name=""/>
        <dsp:cNvSpPr/>
      </dsp:nvSpPr>
      <dsp:spPr>
        <a:xfrm>
          <a:off x="2263" y="11565"/>
          <a:ext cx="2206600" cy="8352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2">
                  <a:lumMod val="50000"/>
                </a:schemeClr>
              </a:solidFill>
              <a:latin typeface="+mn-lt"/>
              <a:cs typeface="Gill Sans" panose="020B0502020104020203" pitchFamily="34" charset="-79"/>
            </a:rPr>
            <a:t>GREEK</a:t>
          </a:r>
        </a:p>
      </dsp:txBody>
      <dsp:txXfrm>
        <a:off x="2263" y="11565"/>
        <a:ext cx="2206600" cy="835200"/>
      </dsp:txXfrm>
    </dsp:sp>
    <dsp:sp modelId="{4FFCB3E4-DC7C-E74E-B4C4-3D359AC4596E}">
      <dsp:nvSpPr>
        <dsp:cNvPr id="0" name=""/>
        <dsp:cNvSpPr/>
      </dsp:nvSpPr>
      <dsp:spPr>
        <a:xfrm>
          <a:off x="2263" y="846766"/>
          <a:ext cx="2206600" cy="1273680"/>
        </a:xfrm>
        <a:prstGeom prst="rect">
          <a:avLst/>
        </a:prstGeom>
        <a:noFill/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182880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Odyssey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Iliad</a:t>
          </a:r>
        </a:p>
      </dsp:txBody>
      <dsp:txXfrm>
        <a:off x="2263" y="846766"/>
        <a:ext cx="2206600" cy="1273680"/>
      </dsp:txXfrm>
    </dsp:sp>
    <dsp:sp modelId="{629FAB9D-46AA-9041-A6CD-FF5C6411D00B}">
      <dsp:nvSpPr>
        <dsp:cNvPr id="0" name=""/>
        <dsp:cNvSpPr/>
      </dsp:nvSpPr>
      <dsp:spPr>
        <a:xfrm>
          <a:off x="2517787" y="11565"/>
          <a:ext cx="2206600" cy="8352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2">
                  <a:lumMod val="50000"/>
                </a:schemeClr>
              </a:solidFill>
              <a:latin typeface="+mn-lt"/>
              <a:cs typeface="Gill Sans" panose="020B0502020104020203" pitchFamily="34" charset="-79"/>
            </a:rPr>
            <a:t>ROMAN</a:t>
          </a:r>
        </a:p>
      </dsp:txBody>
      <dsp:txXfrm>
        <a:off x="2517787" y="11565"/>
        <a:ext cx="2206600" cy="835200"/>
      </dsp:txXfrm>
    </dsp:sp>
    <dsp:sp modelId="{825D28D2-D033-2248-B401-865A75A3B565}">
      <dsp:nvSpPr>
        <dsp:cNvPr id="0" name=""/>
        <dsp:cNvSpPr/>
      </dsp:nvSpPr>
      <dsp:spPr>
        <a:xfrm>
          <a:off x="2517787" y="846766"/>
          <a:ext cx="2206600" cy="1273680"/>
        </a:xfrm>
        <a:prstGeom prst="rect">
          <a:avLst/>
        </a:prstGeom>
        <a:noFill/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182880" rIns="109728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Metamorphoses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Georgics</a:t>
          </a:r>
        </a:p>
      </dsp:txBody>
      <dsp:txXfrm>
        <a:off x="2517787" y="846766"/>
        <a:ext cx="2206600" cy="1273680"/>
      </dsp:txXfrm>
    </dsp:sp>
    <dsp:sp modelId="{84C8FA96-FEB8-7540-BC88-1D54E3196400}">
      <dsp:nvSpPr>
        <dsp:cNvPr id="0" name=""/>
        <dsp:cNvSpPr/>
      </dsp:nvSpPr>
      <dsp:spPr>
        <a:xfrm>
          <a:off x="5033311" y="11565"/>
          <a:ext cx="2206600" cy="835200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2">
                  <a:lumMod val="50000"/>
                </a:schemeClr>
              </a:solidFill>
              <a:latin typeface="+mn-lt"/>
              <a:cs typeface="Gill Sans" panose="020B0502020104020203" pitchFamily="34" charset="-79"/>
            </a:rPr>
            <a:t>PERSIAN</a:t>
          </a:r>
        </a:p>
      </dsp:txBody>
      <dsp:txXfrm>
        <a:off x="5033311" y="11565"/>
        <a:ext cx="2206600" cy="835200"/>
      </dsp:txXfrm>
    </dsp:sp>
    <dsp:sp modelId="{2A4D95D0-1702-3F46-BD02-49B126DE6B57}">
      <dsp:nvSpPr>
        <dsp:cNvPr id="0" name=""/>
        <dsp:cNvSpPr/>
      </dsp:nvSpPr>
      <dsp:spPr>
        <a:xfrm>
          <a:off x="5033311" y="846766"/>
          <a:ext cx="2206600" cy="1273680"/>
        </a:xfrm>
        <a:prstGeom prst="rect">
          <a:avLst/>
        </a:prstGeom>
        <a:noFill/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182880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Gill Sans" panose="020B0502020104020203" pitchFamily="34" charset="-79"/>
            </a:rPr>
            <a:t> Tarikh-i Beyhaqi</a:t>
          </a:r>
        </a:p>
      </dsp:txBody>
      <dsp:txXfrm>
        <a:off x="5033311" y="846766"/>
        <a:ext cx="2206600" cy="1273680"/>
      </dsp:txXfrm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2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3/23/2023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3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3/23/2023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409" y="0"/>
            <a:ext cx="4471416" cy="6858000"/>
          </a:xfrm>
          <a:solidFill>
            <a:schemeClr val="accent1"/>
          </a:solidFill>
        </p:spPr>
        <p:txBody>
          <a:bodyPr anchor="t">
            <a:noAutofit/>
          </a:bodyPr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3172968"/>
            <a:ext cx="5102352" cy="202996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058072-A976-BB1B-E73B-039CA4102F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667000"/>
            <a:ext cx="7722689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65D0A25-C9DB-7306-466C-DFD2401F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2168" y="3172968"/>
            <a:ext cx="3255264" cy="2688336"/>
          </a:xfrm>
        </p:spPr>
        <p:txBody>
          <a:bodyPr lIns="91440" tIns="0">
            <a:no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E998D3-1DC1-ED0C-84CE-D3710A6A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341813 w 12188825"/>
              <a:gd name="connsiteY1" fmla="*/ 0 h 6858000"/>
              <a:gd name="connsiteX2" fmla="*/ 4341813 w 12188825"/>
              <a:gd name="connsiteY2" fmla="*/ 4745736 h 6858000"/>
              <a:gd name="connsiteX3" fmla="*/ 4369245 w 12188825"/>
              <a:gd name="connsiteY3" fmla="*/ 4745736 h 6858000"/>
              <a:gd name="connsiteX4" fmla="*/ 4369245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341813" y="0"/>
                </a:lnTo>
                <a:lnTo>
                  <a:pt x="4341813" y="4745736"/>
                </a:lnTo>
                <a:lnTo>
                  <a:pt x="4369245" y="4745736"/>
                </a:lnTo>
                <a:lnTo>
                  <a:pt x="4369245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40080"/>
            <a:ext cx="3200400" cy="208483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AA1D0-9CC9-4F01-19B8-029FF0FF1254}"/>
              </a:ext>
            </a:extLst>
          </p:cNvPr>
          <p:cNvSpPr/>
          <p:nvPr userDrawn="1"/>
        </p:nvSpPr>
        <p:spPr>
          <a:xfrm rot="5400000">
            <a:off x="1982661" y="2359152"/>
            <a:ext cx="4745736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D20188-2858-4017-16C7-8D8B2EB783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3753" y="850260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51FF95-77DF-46F6-7673-71454E42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3" y="1380612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85749F-5840-3B72-40A1-A6840443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753" y="2807076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A075B67-81C5-7714-2DF6-B942F806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753" y="3291708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81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8577" y="0"/>
            <a:ext cx="42702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1522413" y="2743200"/>
            <a:ext cx="0" cy="4114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21579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57CF4D-A5B0-F63D-3033-42520894B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4759389 w 12188825"/>
              <a:gd name="connsiteY0" fmla="*/ 4787265 h 6858000"/>
              <a:gd name="connsiteX1" fmla="*/ 4759389 w 12188825"/>
              <a:gd name="connsiteY1" fmla="*/ 4814697 h 6858000"/>
              <a:gd name="connsiteX2" fmla="*/ 7429437 w 12188825"/>
              <a:gd name="connsiteY2" fmla="*/ 4814697 h 6858000"/>
              <a:gd name="connsiteX3" fmla="*/ 7429437 w 12188825"/>
              <a:gd name="connsiteY3" fmla="*/ 4787265 h 6858000"/>
              <a:gd name="connsiteX4" fmla="*/ 0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4759389" y="4787265"/>
                </a:moveTo>
                <a:lnTo>
                  <a:pt x="4759389" y="4814697"/>
                </a:lnTo>
                <a:lnTo>
                  <a:pt x="7429437" y="4814697"/>
                </a:lnTo>
                <a:lnTo>
                  <a:pt x="7429437" y="4787265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3657600"/>
            <a:ext cx="11356848" cy="941832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51297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6E071-6E0A-A6A5-AC43-072450B96555}"/>
              </a:ext>
            </a:extLst>
          </p:cNvPr>
          <p:cNvSpPr/>
          <p:nvPr userDrawn="1"/>
        </p:nvSpPr>
        <p:spPr>
          <a:xfrm>
            <a:off x="4759388" y="4787265"/>
            <a:ext cx="26700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CCC78F-07A7-7F5C-E67F-2CFC846E0DE1}"/>
              </a:ext>
            </a:extLst>
          </p:cNvPr>
          <p:cNvSpPr/>
          <p:nvPr userDrawn="1"/>
        </p:nvSpPr>
        <p:spPr>
          <a:xfrm>
            <a:off x="3813048" y="612648"/>
            <a:ext cx="763524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7FFB3F-B685-7C31-5080-632B0441E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06256" cy="6858000"/>
          </a:xfrm>
          <a:custGeom>
            <a:avLst/>
            <a:gdLst>
              <a:gd name="connsiteX0" fmla="*/ 0 w 8906256"/>
              <a:gd name="connsiteY0" fmla="*/ 0 h 6858000"/>
              <a:gd name="connsiteX1" fmla="*/ 8906256 w 8906256"/>
              <a:gd name="connsiteY1" fmla="*/ 0 h 6858000"/>
              <a:gd name="connsiteX2" fmla="*/ 8906256 w 8906256"/>
              <a:gd name="connsiteY2" fmla="*/ 612648 h 6858000"/>
              <a:gd name="connsiteX3" fmla="*/ 4945285 w 8906256"/>
              <a:gd name="connsiteY3" fmla="*/ 612648 h 6858000"/>
              <a:gd name="connsiteX4" fmla="*/ 3813048 w 8906256"/>
              <a:gd name="connsiteY4" fmla="*/ 612648 h 6858000"/>
              <a:gd name="connsiteX5" fmla="*/ 3813048 w 8906256"/>
              <a:gd name="connsiteY5" fmla="*/ 6099048 h 6858000"/>
              <a:gd name="connsiteX6" fmla="*/ 4945285 w 8906256"/>
              <a:gd name="connsiteY6" fmla="*/ 6099048 h 6858000"/>
              <a:gd name="connsiteX7" fmla="*/ 8906256 w 8906256"/>
              <a:gd name="connsiteY7" fmla="*/ 6099048 h 6858000"/>
              <a:gd name="connsiteX8" fmla="*/ 8906256 w 8906256"/>
              <a:gd name="connsiteY8" fmla="*/ 6858000 h 6858000"/>
              <a:gd name="connsiteX9" fmla="*/ 0 w 890625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256" h="6858000">
                <a:moveTo>
                  <a:pt x="0" y="0"/>
                </a:moveTo>
                <a:lnTo>
                  <a:pt x="8906256" y="0"/>
                </a:lnTo>
                <a:lnTo>
                  <a:pt x="8906256" y="612648"/>
                </a:lnTo>
                <a:lnTo>
                  <a:pt x="4945285" y="612648"/>
                </a:lnTo>
                <a:lnTo>
                  <a:pt x="3813048" y="612648"/>
                </a:lnTo>
                <a:lnTo>
                  <a:pt x="3813048" y="6099048"/>
                </a:lnTo>
                <a:lnTo>
                  <a:pt x="4945285" y="6099048"/>
                </a:lnTo>
                <a:lnTo>
                  <a:pt x="8906256" y="6099048"/>
                </a:lnTo>
                <a:lnTo>
                  <a:pt x="89062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A4DAAA-F386-CC30-C391-320517CB5974}"/>
              </a:ext>
            </a:extLst>
          </p:cNvPr>
          <p:cNvCxnSpPr>
            <a:cxnSpLocks/>
          </p:cNvCxnSpPr>
          <p:nvPr userDrawn="1"/>
        </p:nvCxnSpPr>
        <p:spPr>
          <a:xfrm>
            <a:off x="4570412" y="3886200"/>
            <a:ext cx="68718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B1E0A-D5BC-6920-B6F6-E799F22323B0}"/>
              </a:ext>
            </a:extLst>
          </p:cNvPr>
          <p:cNvCxnSpPr>
            <a:cxnSpLocks/>
          </p:cNvCxnSpPr>
          <p:nvPr userDrawn="1"/>
        </p:nvCxnSpPr>
        <p:spPr>
          <a:xfrm>
            <a:off x="11444684" y="3886200"/>
            <a:ext cx="74414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389888"/>
            <a:ext cx="6327648" cy="23042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A24C6E-B46B-052B-14AF-08C705E5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368" y="3813048"/>
            <a:ext cx="2112264" cy="7112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03DA3C-F09E-61FF-139B-50144783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68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3143E-34D4-7916-690C-3BE38058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152" y="3813048"/>
            <a:ext cx="1901952" cy="711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EC2F71-3E9B-0E18-C638-41C2B0C8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4152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5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44752"/>
            <a:ext cx="10360152" cy="4416552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5495544"/>
            <a:ext cx="4494212" cy="48463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62AAD-BDB5-5645-A722-E6A8180BB714}"/>
              </a:ext>
            </a:extLst>
          </p:cNvPr>
          <p:cNvCxnSpPr>
            <a:cxnSpLocks/>
          </p:cNvCxnSpPr>
          <p:nvPr userDrawn="1"/>
        </p:nvCxnSpPr>
        <p:spPr>
          <a:xfrm>
            <a:off x="7618412" y="6172200"/>
            <a:ext cx="457041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3C4F48-5124-C46E-5828-45F6F65E000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12188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414016"/>
            <a:ext cx="7013448" cy="33741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1.xml" Id="rId8" /><Relationship Type="http://schemas.openxmlformats.org/officeDocument/2006/relationships/slideLayout" Target="/ppt/slideLayouts/slideLayout132.xml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slideLayout" Target="/ppt/slideLayouts/slideLayout125.xml" Id="rId12" /><Relationship Type="http://schemas.openxmlformats.org/officeDocument/2006/relationships/slideLayout" Target="/ppt/slideLayouts/slideLayout26.xml" Id="rId2" /><Relationship Type="http://schemas.openxmlformats.org/officeDocument/2006/relationships/theme" Target="/ppt/theme/theme11.xml" Id="rId16" /><Relationship Type="http://schemas.openxmlformats.org/officeDocument/2006/relationships/slideLayout" Target="/ppt/slideLayouts/slideLayout17.xml" Id="rId1" /><Relationship Type="http://schemas.openxmlformats.org/officeDocument/2006/relationships/slideLayout" Target="/ppt/slideLayouts/slideLayout68.xml" Id="rId6" /><Relationship Type="http://schemas.openxmlformats.org/officeDocument/2006/relationships/slideLayout" Target="/ppt/slideLayouts/slideLayout119.xml" Id="rId11" /><Relationship Type="http://schemas.openxmlformats.org/officeDocument/2006/relationships/slideLayout" Target="/ppt/slideLayouts/slideLayout510.xml" Id="rId5" /><Relationship Type="http://schemas.openxmlformats.org/officeDocument/2006/relationships/slideLayout" Target="/ppt/slideLayouts/slideLayout1511.xml" Id="rId1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3.xml" Id="rId4" /><Relationship Type="http://schemas.openxmlformats.org/officeDocument/2006/relationships/slideLayout" Target="/ppt/slideLayouts/slideLayout914.xml" Id="rId9" /><Relationship Type="http://schemas.openxmlformats.org/officeDocument/2006/relationships/slideLayout" Target="/ppt/slideLayouts/slideLayout1415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362200"/>
            <a:ext cx="9751060" cy="370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183112" y="5413248"/>
            <a:ext cx="1298448" cy="21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5572" y="6245352"/>
            <a:ext cx="54864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0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70" r:id="rId7"/>
    <p:sldLayoutId id="2147483771" r:id="rId8"/>
    <p:sldLayoutId id="2147483772" r:id="rId9"/>
    <p:sldLayoutId id="2147483774" r:id="rId10"/>
    <p:sldLayoutId id="2147483775" r:id="rId11"/>
    <p:sldLayoutId id="2147483762" r:id="rId12"/>
    <p:sldLayoutId id="2147483763" r:id="rId13"/>
    <p:sldLayoutId id="2147483764" r:id="rId14"/>
    <p:sldLayoutId id="214748376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all" spc="1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</a:schemeClr>
        </a:buClr>
        <a:buFont typeface="Arial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06.xml.rels>&#65279;<?xml version="1.0" encoding="utf-8"?><Relationships xmlns="http://schemas.openxmlformats.org/package/2006/relationships"><Relationship Type="http://schemas.openxmlformats.org/officeDocument/2006/relationships/image" Target="/ppt/media/image105.png" Id="rId2" /><Relationship Type="http://schemas.openxmlformats.org/officeDocument/2006/relationships/slideLayout" Target="/ppt/slideLayouts/slideLayout119.xml" Id="rId1" /></Relationships>
</file>

<file path=ppt/slides/_rels/slide14.xml.rels>&#65279;<?xml version="1.0" encoding="utf-8"?><Relationships xmlns="http://schemas.openxmlformats.org/package/2006/relationships"><Relationship Type="http://schemas.microsoft.com/office/2007/relationships/hdphoto" Target="/ppt/media/hdphoto1.wdp" Id="rId3" /><Relationship Type="http://schemas.openxmlformats.org/officeDocument/2006/relationships/image" Target="/ppt/media/image23.png" Id="rId2" /><Relationship Type="http://schemas.openxmlformats.org/officeDocument/2006/relationships/slideLayout" Target="/ppt/slideLayouts/slideLayout17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Layout" Target="/ppt/slideLayouts/slideLayout26.xml" Id="rId1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image" Target="/ppt/media/image48.png" Id="rId2" /><Relationship Type="http://schemas.openxmlformats.org/officeDocument/2006/relationships/slideLayout" Target="/ppt/slideLayouts/slideLayout413.xml" Id="rId1" /></Relationships>
</file>

<file path=ppt/slides/_rels/slide47.xml.rels>&#65279;<?xml version="1.0" encoding="utf-8"?><Relationships xmlns="http://schemas.openxmlformats.org/package/2006/relationships"><Relationship Type="http://schemas.openxmlformats.org/officeDocument/2006/relationships/diagramLayout" Target="/ppt/diagrams/layout11.xml" Id="rId3" /><Relationship Type="http://schemas.openxmlformats.org/officeDocument/2006/relationships/image" Target="/ppt/media/image56.png" Id="rId7" /><Relationship Type="http://schemas.openxmlformats.org/officeDocument/2006/relationships/diagramData" Target="/ppt/diagrams/data11.xml" Id="rId2" /><Relationship Type="http://schemas.openxmlformats.org/officeDocument/2006/relationships/slideLayout" Target="/ppt/slideLayouts/slideLayout510.xml" Id="rId1" /><Relationship Type="http://schemas.microsoft.com/office/2007/relationships/diagramDrawing" Target="/ppt/diagrams/drawing1.xml" Id="rId6" /><Relationship Type="http://schemas.openxmlformats.org/officeDocument/2006/relationships/diagramColors" Target="/ppt/diagrams/colors11.xml" Id="rId5" /><Relationship Type="http://schemas.openxmlformats.org/officeDocument/2006/relationships/diagramQuickStyle" Target="/ppt/diagrams/quickStyle11.xml" Id="rId4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image" Target="/ppt/media/image64.png" Id="rId2" /><Relationship Type="http://schemas.openxmlformats.org/officeDocument/2006/relationships/slideLayout" Target="/ppt/slideLayouts/slideLayout68.xml" Id="rId1" /></Relationships>
</file>

<file path=ppt/slides/_rels/slide63.xml.rels>&#65279;<?xml version="1.0" encoding="utf-8"?><Relationships xmlns="http://schemas.openxmlformats.org/package/2006/relationships"><Relationship Type="http://schemas.openxmlformats.org/officeDocument/2006/relationships/image" Target="/ppt/media/image72.png" Id="rId2" /><Relationship Type="http://schemas.openxmlformats.org/officeDocument/2006/relationships/slideLayout" Target="/ppt/slideLayouts/slideLayout74.xml" Id="rId1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1.xml" Id="rId1" /></Relationships>
</file>

<file path=ppt/slides/_rels/slide810.xml.rels>&#65279;<?xml version="1.0" encoding="utf-8"?><Relationships xmlns="http://schemas.openxmlformats.org/package/2006/relationships"><Relationship Type="http://schemas.openxmlformats.org/officeDocument/2006/relationships/image" Target="/ppt/media/image89.png" Id="rId2" /><Relationship Type="http://schemas.openxmlformats.org/officeDocument/2006/relationships/slideLayout" Target="/ppt/slideLayouts/slideLayout914.xml" Id="rId1" /></Relationships>
</file>

<file path=ppt/slides/_rels/slide98.xml.rels>&#65279;<?xml version="1.0" encoding="utf-8"?><Relationships xmlns="http://schemas.openxmlformats.org/package/2006/relationships"><Relationship Type="http://schemas.openxmlformats.org/officeDocument/2006/relationships/image" Target="/ppt/media/image97.png" Id="rId2" /><Relationship Type="http://schemas.openxmlformats.org/officeDocument/2006/relationships/slideLayout" Target="/ppt/slideLayouts/slideLayout1012.xml" Id="rId1" /></Relationships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Statues along the top of a building">
            <a:extLst>
              <a:ext uri="{FF2B5EF4-FFF2-40B4-BE49-F238E27FC236}">
                <a16:creationId xmlns:a16="http://schemas.microsoft.com/office/drawing/2014/main" id="{A1AB49CF-A20A-C64A-C665-4B7DE9AD85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78276F-2C35-AA75-5D1D-B56CD313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F924F-1A71-6C10-3632-77828D347DA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232E85-53ED-D776-C606-9789E13CE9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www.contoso.com</a:t>
            </a:r>
          </a:p>
          <a:p>
            <a:r>
              <a:rPr lang="en-US" dirty="0"/>
              <a:t>www.relecloud.com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C7CF9-EBDD-A343-7CE2-A71832EA4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TEXTS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08AF22-F0F9-B001-2CCF-2DFA7E8F94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Odyssey</a:t>
            </a:r>
          </a:p>
          <a:p>
            <a:r>
              <a:rPr lang="en-US" dirty="0"/>
              <a:t>The Iliad</a:t>
            </a:r>
          </a:p>
          <a:p>
            <a:r>
              <a:rPr lang="en-US" dirty="0"/>
              <a:t>Tarikh-i Beyhaqi</a:t>
            </a:r>
          </a:p>
          <a:p>
            <a:r>
              <a:rPr lang="en-US" dirty="0"/>
              <a:t>Georgics</a:t>
            </a:r>
          </a:p>
          <a:p>
            <a:r>
              <a:rPr lang="en-US" dirty="0"/>
              <a:t>Metamorphoses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Wooden library">
            <a:extLst>
              <a:ext uri="{FF2B5EF4-FFF2-40B4-BE49-F238E27FC236}">
                <a16:creationId xmlns:a16="http://schemas.microsoft.com/office/drawing/2014/main" id="{B2CFDBFB-F04E-9E7A-5F81-0667FBC14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-6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30ABE-5769-388C-63FF-B1EA6AB4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works of</a:t>
            </a:r>
          </a:p>
          <a:p>
            <a:r>
              <a:rPr lang="en-US" dirty="0"/>
              <a:t>ancient civilizations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CLASSICAL LITERATURE?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Masterpiece works from Roman, Greek, and other ancient civilizations</a:t>
            </a:r>
          </a:p>
          <a:p>
            <a:r>
              <a:rPr lang="en-US" dirty="0"/>
              <a:t>Includes epics, tragedies, comedies, and lyrics</a:t>
            </a:r>
          </a:p>
          <a:p>
            <a:r>
              <a:rPr lang="en-US" dirty="0"/>
              <a:t>Popular authors are Homer, Sophocles, and Ovid</a:t>
            </a:r>
          </a:p>
          <a:p>
            <a:endParaRPr lang="en-US" dirty="0"/>
          </a:p>
        </p:txBody>
      </p:sp>
      <p:pic>
        <p:nvPicPr>
          <p:cNvPr id="11" name="Picture Placeholder 10" descr="Statue in a building">
            <a:extLst>
              <a:ext uri="{FF2B5EF4-FFF2-40B4-BE49-F238E27FC236}">
                <a16:creationId xmlns:a16="http://schemas.microsoft.com/office/drawing/2014/main" id="{7574BA57-B0B5-8D24-E04D-5D19962F46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BCF6-2B40-5520-5644-8B392D21C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6CB4-E4D5-97C2-AEE7-21F92E3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F46FAC-1340-7933-3843-9D3028F2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VS. CLASSIC LITERATURE</a:t>
            </a:r>
          </a:p>
        </p:txBody>
      </p:sp>
      <p:pic>
        <p:nvPicPr>
          <p:cNvPr id="14" name="Picture Placeholder 13" descr="Hardcover books">
            <a:extLst>
              <a:ext uri="{FF2B5EF4-FFF2-40B4-BE49-F238E27FC236}">
                <a16:creationId xmlns:a16="http://schemas.microsoft.com/office/drawing/2014/main" id="{D88DD74C-0A4B-3D88-24B0-18CA695DB2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B6BD441-CBEA-CB84-5E19-E298C9C941D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79075175"/>
              </p:ext>
            </p:extLst>
          </p:nvPr>
        </p:nvGraphicFramePr>
        <p:xfrm>
          <a:off x="4178300" y="2862263"/>
          <a:ext cx="7399914" cy="1574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6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WORK</a:t>
                      </a:r>
                    </a:p>
                  </a:txBody>
                  <a:tcPr marL="182880"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CLASSICAL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CLASSIC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The Odyssey</a:t>
                      </a:r>
                    </a:p>
                  </a:txBody>
                  <a:tcPr marL="1828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The Tempest</a:t>
                      </a:r>
                    </a:p>
                  </a:txBody>
                  <a:tcPr marL="1828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Gill Sans" panose="020B0502020104020203" pitchFamily="34" charset="-79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The Iliad</a:t>
                      </a:r>
                    </a:p>
                  </a:txBody>
                  <a:tcPr marL="1828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Gill Sans" panose="020B0502020104020203" pitchFamily="34" charset="-79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1EEE33-5B3D-A31B-F560-8AE9AA44954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Classical works are specifically from Greek, Roman or other ancient civilizations</a:t>
            </a:r>
          </a:p>
          <a:p>
            <a:r>
              <a:rPr lang="en-US" dirty="0"/>
              <a:t>Classics are great works throughout the ages</a:t>
            </a:r>
          </a:p>
          <a:p>
            <a:r>
              <a:rPr lang="en-US" dirty="0"/>
              <a:t>All classical literature is considered classic, though not all classic works are classical</a:t>
            </a:r>
          </a:p>
          <a:p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6A5B1AD-82DF-8D7C-91DE-587ED27CD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AE97BE-9F33-81A3-2D36-C923C197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B6A135-BE1D-A6EC-7E22-1FF9021D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EXAMPLES OF CLASSICAL WORKS</a:t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2B3E-B6E4-9B0C-CA85-86A4154B16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Classical works are specifically from Greek, Roman or other ancient civilizations</a:t>
            </a:r>
          </a:p>
          <a:p>
            <a:r>
              <a:rPr lang="en-US" dirty="0"/>
              <a:t>Classics are great works throughout the ages</a:t>
            </a:r>
          </a:p>
          <a:p>
            <a:r>
              <a:rPr lang="en-US" dirty="0"/>
              <a:t>All classical literature is considered classic, though not all classic works are classical</a:t>
            </a:r>
          </a:p>
          <a:p>
            <a:endParaRPr lang="en-US" dirty="0"/>
          </a:p>
        </p:txBody>
      </p:sp>
      <p:graphicFrame>
        <p:nvGraphicFramePr>
          <p:cNvPr id="6" name="Content Placeholder 8" descr="Vertical Box List showing 3 groups arranged one below the other and bullet points are present under each group.">
            <a:extLst>
              <a:ext uri="{FF2B5EF4-FFF2-40B4-BE49-F238E27FC236}">
                <a16:creationId xmlns:a16="http://schemas.microsoft.com/office/drawing/2014/main" id="{4C40C003-8753-AE3A-AE93-3ACDFDF2030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08813684"/>
              </p:ext>
            </p:extLst>
          </p:nvPr>
        </p:nvGraphicFramePr>
        <p:xfrm>
          <a:off x="639763" y="4059238"/>
          <a:ext cx="7242175" cy="213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Placeholder 6" descr="Wooden library">
            <a:extLst>
              <a:ext uri="{FF2B5EF4-FFF2-40B4-BE49-F238E27FC236}">
                <a16:creationId xmlns:a16="http://schemas.microsoft.com/office/drawing/2014/main" id="{90AF5E67-3797-BCD1-D188-195487B608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665E9-887D-0B51-12B2-54A50CA114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6A836-17BB-0246-BB76-7E07F4C9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lose up of architectural spiral scrolling ornament">
            <a:extLst>
              <a:ext uri="{FF2B5EF4-FFF2-40B4-BE49-F238E27FC236}">
                <a16:creationId xmlns:a16="http://schemas.microsoft.com/office/drawing/2014/main" id="{3EF594EB-0DFC-01C3-3A54-A22BD8C057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D6C8AB-5516-F1B4-DF34-5E1C89C9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LITERATURE THEMES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272AA4-F484-51A7-7175-5AD7A8FD4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Greek &amp; Roman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Variety of books on shelves in library">
            <a:extLst>
              <a:ext uri="{FF2B5EF4-FFF2-40B4-BE49-F238E27FC236}">
                <a16:creationId xmlns:a16="http://schemas.microsoft.com/office/drawing/2014/main" id="{2DEE6E45-4D68-51B3-8A83-6600B5B09E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BEA8DE-04D5-227E-887B-F2D13183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VS. ROMAN THEMES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4B44E-BD07-38F2-ED89-5255E8A77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545D90-2664-DB23-7FC7-BEBD958DD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Comedy</a:t>
            </a:r>
          </a:p>
          <a:p>
            <a:r>
              <a:rPr lang="en-US" dirty="0"/>
              <a:t>Tragedy</a:t>
            </a:r>
          </a:p>
          <a:p>
            <a:r>
              <a:rPr lang="en-US" dirty="0"/>
              <a:t>Fable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5CB8C6-F1AD-AA75-E843-0C514D271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ROMAN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680936-9FDE-46BB-0A75-52FFBB8276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Conquest</a:t>
            </a:r>
          </a:p>
          <a:p>
            <a:r>
              <a:rPr lang="en-US" dirty="0"/>
              <a:t>Governance</a:t>
            </a:r>
          </a:p>
          <a:p>
            <a:r>
              <a:rPr lang="en-US" dirty="0"/>
              <a:t>Virtue</a:t>
            </a: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5993DE62-6B3A-0134-DA31-A82B7C9EC4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42E18FF-2AE9-A488-C519-657BE7DC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7CBB-EDAA-09CE-4A5C-C53A6284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YOU, BRAVE AND ADEPT FROM THIS DAY ON . . . THERE’S HOPE THAT YOU WILL REACH YOUR GOAL . . . THE JOURNEY THAT STIRS YOU NOW IS NOT FAR OFF.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23BD8-3ED5-AD20-2802-5FF760F6D0B4}"/>
              </a:ext>
            </a:extLst>
          </p:cNvPr>
          <p:cNvSpPr txBox="1"/>
          <p:nvPr/>
        </p:nvSpPr>
        <p:spPr>
          <a:xfrm>
            <a:off x="5446712" y="181919"/>
            <a:ext cx="1295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Ultra Bold" panose="020B0A02020104020203" pitchFamily="34" charset="77"/>
                <a:cs typeface="Gill Sans" panose="020B0502020104020203" pitchFamily="34" charset="-79"/>
              </a:rPr>
              <a:t>“</a:t>
            </a:r>
            <a:endParaRPr lang="en-US" sz="10000" dirty="0">
              <a:solidFill>
                <a:schemeClr val="accent1">
                  <a:lumMod val="60000"/>
                  <a:lumOff val="40000"/>
                </a:schemeClr>
              </a:solidFill>
              <a:latin typeface="Gill Sans Ultra Bold" panose="020B0A02020104020203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5136B-8400-9CD8-FF91-462F36E32965}"/>
              </a:ext>
            </a:extLst>
          </p:cNvPr>
          <p:cNvSpPr txBox="1"/>
          <p:nvPr/>
        </p:nvSpPr>
        <p:spPr>
          <a:xfrm>
            <a:off x="5446712" y="4675411"/>
            <a:ext cx="1295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Ultra Bold" panose="020B0A02020104020203" pitchFamily="34" charset="77"/>
                <a:cs typeface="Gill Sans" panose="020B0502020104020203" pitchFamily="34" charset="-79"/>
              </a:rPr>
              <a:t>”</a:t>
            </a:r>
            <a:endParaRPr lang="en-US" sz="10000" dirty="0">
              <a:solidFill>
                <a:schemeClr val="accent1">
                  <a:lumMod val="60000"/>
                  <a:lumOff val="40000"/>
                </a:schemeClr>
              </a:solidFill>
              <a:latin typeface="Gill Sans Ultra Bold" panose="020B0A02020104020203" pitchFamily="34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BCBCE6-550C-C9CD-4CC8-43B843BAE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- HOMER, THE ODYSSEY</a:t>
            </a:r>
          </a:p>
        </p:txBody>
      </p:sp>
    </p:spTree>
    <p:extLst>
      <p:ext uri="{BB962C8B-B14F-4D97-AF65-F5344CB8AC3E}">
        <p14:creationId xmlns:p14="http://schemas.microsoft.com/office/powerpoint/2010/main" val="7062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DBB63A-DF09-2F40-2A91-91C62E78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IS CLASSICAL LITERATURE STILL RELEVANT TODAY?</a:t>
            </a:r>
            <a:endParaRPr lang="en-US" dirty="0"/>
          </a:p>
        </p:txBody>
      </p:sp>
      <p:pic>
        <p:nvPicPr>
          <p:cNvPr id="4" name="Picture Placeholder 3" descr="Stamps with alphabet letters">
            <a:extLst>
              <a:ext uri="{FF2B5EF4-FFF2-40B4-BE49-F238E27FC236}">
                <a16:creationId xmlns:a16="http://schemas.microsoft.com/office/drawing/2014/main" id="{EB0CAA8D-A852-C4A7-5B8F-CCB921FFB6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19E83E-DABB-3B38-3F4C-55401775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TEXT IN </a:t>
            </a:r>
            <a:br>
              <a:rPr lang="en-US" dirty="0"/>
            </a:br>
            <a:r>
              <a:rPr lang="en-US" dirty="0"/>
              <a:t>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072D3-FB5F-DC02-A58C-DCF4B14ADF0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Opinions vary on whether classical literature should be included in contemporary studies</a:t>
            </a:r>
          </a:p>
          <a:p>
            <a:r>
              <a:rPr lang="en-US" dirty="0"/>
              <a:t>Some believe it is integral to helping students understand complex ideas</a:t>
            </a:r>
          </a:p>
          <a:p>
            <a:r>
              <a:rPr lang="en-US" dirty="0"/>
              <a:t>Others believe more modern texts should be focused on due to their relevance</a:t>
            </a:r>
          </a:p>
          <a:p>
            <a:endParaRPr lang="en-US" dirty="0"/>
          </a:p>
        </p:txBody>
      </p:sp>
      <p:pic>
        <p:nvPicPr>
          <p:cNvPr id="15" name="Picture Placeholder 14" descr="Law books section in library">
            <a:extLst>
              <a:ext uri="{FF2B5EF4-FFF2-40B4-BE49-F238E27FC236}">
                <a16:creationId xmlns:a16="http://schemas.microsoft.com/office/drawing/2014/main" id="{FB041D79-5B82-5892-F892-99D7C8AC57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14A413-0513-598D-8B0D-A7D2796B95A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WHAT ARE YOUR THOUGHTS?</a:t>
            </a:r>
          </a:p>
          <a:p>
            <a:pPr lvl="1"/>
            <a:r>
              <a:rPr lang="en-US" dirty="0"/>
              <a:t>Do you think classical literature </a:t>
            </a:r>
            <a:br>
              <a:rPr lang="en-US" dirty="0"/>
            </a:br>
            <a:r>
              <a:rPr lang="en-US" dirty="0"/>
              <a:t>has an important place in today’s education system?</a:t>
            </a:r>
          </a:p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B1B529-A184-61C7-8DE0-7B1E7000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722689" y="2667000"/>
            <a:ext cx="3610099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CED170D9-A526-2BAC-C806-5B67059E2E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F21DF92-01F6-1E57-4DA8-7390DBFF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1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1.xml><?xml version="1.0" encoding="utf-8"?>
<a:theme xmlns:a="http://schemas.openxmlformats.org/drawingml/2006/main" name="Books Classic 16x9">
  <a:themeElements>
    <a:clrScheme name="Custom 71">
      <a:dk1>
        <a:srgbClr val="000000"/>
      </a:dk1>
      <a:lt1>
        <a:srgbClr val="FFFFFF"/>
      </a:lt1>
      <a:dk2>
        <a:srgbClr val="693A20"/>
      </a:dk2>
      <a:lt2>
        <a:srgbClr val="E7E4E6"/>
      </a:lt2>
      <a:accent1>
        <a:srgbClr val="512823"/>
      </a:accent1>
      <a:accent2>
        <a:srgbClr val="B98D34"/>
      </a:accent2>
      <a:accent3>
        <a:srgbClr val="610606"/>
      </a:accent3>
      <a:accent4>
        <a:srgbClr val="FFEDB9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ustom 89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_win32" id="{B9608E06-0E1C-4FCC-AD06-127F62156083}" vid="{E3429AF7-B683-4F9F-966A-561A66620435}"/>
    </a:ext>
  </a:extLst>
</a:theme>
</file>

<file path=ppt/theme/theme2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1.xml" Id="rId1" /></Relationships>
</file>

<file path=customXml/_rels/item23.xml.rels>&#65279;<?xml version="1.0" encoding="utf-8"?><Relationships xmlns="http://schemas.openxmlformats.org/package/2006/relationships"><Relationship Type="http://schemas.openxmlformats.org/officeDocument/2006/relationships/customXmlProps" Target="/customXml/itemProps23.xml" Id="rId1" /></Relationships>
</file>

<file path=customXml/_rels/item32.xml.rels>&#65279;<?xml version="1.0" encoding="utf-8"?><Relationships xmlns="http://schemas.openxmlformats.org/package/2006/relationships"><Relationship Type="http://schemas.openxmlformats.org/officeDocument/2006/relationships/customXmlProps" Target="/customXml/itemProps32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1.xml><?xml version="1.0" encoding="utf-8"?>
<ds:datastoreItem xmlns:ds="http://schemas.openxmlformats.org/officeDocument/2006/customXml" ds:itemID="{CF6DB67A-7E7A-42B5-B6D4-8BCE2AED44B8}"/>
</file>

<file path=customXml/itemProps23.xml><?xml version="1.0" encoding="utf-8"?>
<ds:datastoreItem xmlns:ds="http://schemas.openxmlformats.org/officeDocument/2006/customXml" ds:itemID="{8C48CD00-9A74-4333-9CB3-8A0E40B746CF}"/>
</file>

<file path=customXml/itemProps32.xml><?xml version="1.0" encoding="utf-8"?>
<ds:datastoreItem xmlns:ds="http://schemas.openxmlformats.org/officeDocument/2006/customXml" ds:itemID="{9D2248D4-E1D7-4A46-906C-BF5695DAFBD9}"/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Books Classic 16x9</ap:Template>
  <ap:TotalTime>0</ap:TotalTime>
  <ap:Words>308</ap:Words>
  <ap:Application>Microsoft Office PowerPoint</ap:Application>
  <ap:PresentationFormat>Custom</ap:PresentationFormat>
  <ap:Paragraphs>78</ap:Paragraphs>
  <ap:Slides>10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ap:HeadingPairs>
  <ap:TitlesOfParts>
    <vt:vector baseType="lpstr" size="17">
      <vt:lpstr>Arial</vt:lpstr>
      <vt:lpstr>Book Antiqua</vt:lpstr>
      <vt:lpstr>Constantia</vt:lpstr>
      <vt:lpstr>Gill Sans</vt:lpstr>
      <vt:lpstr>Gill Sans MT</vt:lpstr>
      <vt:lpstr>Gill Sans Ultra Bold</vt:lpstr>
      <vt:lpstr>Books Classic 16x9</vt:lpstr>
      <vt:lpstr>CLASSICAL LITERATURE</vt:lpstr>
      <vt:lpstr>WHAT IS CLASSICAL LITERATURE?</vt:lpstr>
      <vt:lpstr>CLASSICAL VS. CLASSIC LITERATURE</vt:lpstr>
      <vt:lpstr>EXAMPLES OF CLASSICAL WORKS </vt:lpstr>
      <vt:lpstr>CLASSICAL LITERATURE THEMES</vt:lpstr>
      <vt:lpstr>GREEK VS. ROMAN THEMES</vt:lpstr>
      <vt:lpstr>BUT YOU, BRAVE AND ADEPT FROM THIS DAY ON . . . THERE’S HOPE THAT YOU WILL REACH YOUR GOAL . . . THE JOURNEY THAT STIRS YOU NOW IS NOT FAR OFF.</vt:lpstr>
      <vt:lpstr>IS CLASSICAL LITERATURE STILL RELEVANT TODAY?</vt:lpstr>
      <vt:lpstr>ANCIENT TEXT IN  THE 21ST CENTURY</vt:lpstr>
      <vt:lpstr>SOURCES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2023-02-08T23:50:40Z</dcterms:created>
  <dcterms:modified xsi:type="dcterms:W3CDTF">2023-03-23T17:15:45Z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