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AA6A3-D511-4825-AD29-C609EB92E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C9D85-C1DE-403F-BCF0-93607A1E1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74C69-1F44-43A3-B569-6508F8864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9D36C-B915-416E-AA6F-424D8BBFC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FA073-3C35-40D8-814F-9A1670BC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7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5A259-038D-45DB-AE09-8472E0D6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65CCC-CDEB-4D72-B0AE-5AABB4E20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CD46-35F8-4D9C-A39B-76A56246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E9614-473F-4CEA-93B0-28E8FBF35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BA3E6-6306-4E26-BFA3-169836BB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1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7E6135-35BD-430D-8EF3-0C73D8E40D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82154-6F61-4DE8-965C-9FFA0AD21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B81AA-1E43-4D11-ADC0-C528F1E27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3F10D-EAD2-4C9E-907A-7D96CD33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ABD44-E486-472C-BCA8-1F6D033E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5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1FA87-B979-4E5F-850E-B8C0588D8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A03E1-5440-4A7F-9151-620FE795C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16254-AB7F-45BD-8B58-852AA56B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8594E-52B7-4CFB-BBC7-72230BF4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65EFE-FF02-41A3-833E-7E74DC1A9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6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80018-6B2B-4E8D-A5D1-AE2E9392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F0567-E31D-4DAB-A8D5-580F1A698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EE893-2966-44C8-ADB6-6CCC1B53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2E9D2-57D1-4BFD-B360-F8BF72C4D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32C63-8224-4D5C-8247-24DC404A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08EA5-5301-4D71-99CA-904D4B035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99FA5-DB4E-42CB-B313-DFF5035DD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510C1-A16B-4256-9B2A-87732D169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E1885-C962-4D53-900D-ADE952366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4E2B2-B9E2-4A61-942B-21E491CE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BA893-C6B8-4D03-8A5E-4FA24DB5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4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0CC6-639E-48BF-B6FB-B5AFE8BE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9D935-3F13-4953-A01C-125B5B1CC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52147-D5EE-4786-93CC-561405904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BA319-3285-4F0B-8DDE-32AC4659B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1B88D5-A03E-4B86-9FB8-63C5142E9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FF20A-622B-4C43-A196-0BADD2F21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259B-B434-48CD-A49F-BA399FF51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473F7-9A94-4C0E-AF8C-39DD3F68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1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09C6-78BA-4C00-B37F-5DFF29D19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6BDE23-B2E4-4140-8E99-F293D353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9E0CA-DC98-41D5-8AC3-AC5BD12F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FA10E-7064-42E6-A6E9-3B4ADC24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1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E045AF-378B-498D-81BB-8CCED610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8533D-1BE1-4541-A53C-BA3896E8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11FFB-8265-48B6-9894-AD97BA78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5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022B-D1A7-40E9-A9C8-351CBE8DE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02AA0-056C-40DD-A594-7CBBAE06C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406D9E-7C63-4ADA-8B0E-0EAAFCCF0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D7618-5593-4574-90C9-9A13BAFD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C1BF2-0B9F-4F24-9477-6DFE94A6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8BB6B-6AE3-4441-A2E8-9AE88B291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6D821-5566-40B7-94C9-566F6829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BCE8AD-E6E5-4359-842E-FA966A57A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69A6D-32FC-48E3-9EE4-D9325ED93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57385-AB62-42E2-BD0C-13B7C58F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0A1E7-955C-4D1D-B48A-2E5C4D94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9FCE8-C02C-483B-82C4-0DCA415D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3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6E04F8-F2B1-443E-8558-D62C402A5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83F22-94B6-4D72-A3F6-7F0BEE226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2070-FF54-4FA9-B0BA-A125D6140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1BD58-B643-4E5F-9D98-219CE0398A52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31147-3194-4DFF-B20B-D0C7D1991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444F2-3C33-4114-BBDD-DBCBDB462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EAC11-476F-4E61-BEEB-33D23CB9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3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7591BACB-9130-47D1-B99B-D0C7316542DC}"/>
              </a:ext>
            </a:extLst>
          </p:cNvPr>
          <p:cNvGrpSpPr/>
          <p:nvPr/>
        </p:nvGrpSpPr>
        <p:grpSpPr>
          <a:xfrm>
            <a:off x="1545130" y="1042417"/>
            <a:ext cx="9089004" cy="5352758"/>
            <a:chOff x="1624151" y="1042417"/>
            <a:chExt cx="9089004" cy="5352758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F9F18399-41B8-419E-8FE8-4E3607A982F7}"/>
                </a:ext>
              </a:extLst>
            </p:cNvPr>
            <p:cNvSpPr/>
            <p:nvPr/>
          </p:nvSpPr>
          <p:spPr>
            <a:xfrm>
              <a:off x="1624151" y="1042417"/>
              <a:ext cx="9076267" cy="663820"/>
            </a:xfrm>
            <a:prstGeom prst="roundRect">
              <a:avLst>
                <a:gd name="adj" fmla="val 9260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C1AAFF9-5045-49B7-9D5F-27BB13571593}"/>
                </a:ext>
              </a:extLst>
            </p:cNvPr>
            <p:cNvSpPr/>
            <p:nvPr/>
          </p:nvSpPr>
          <p:spPr>
            <a:xfrm>
              <a:off x="1704234" y="1143150"/>
              <a:ext cx="577235" cy="577235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1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418EAA00-0F27-4896-9C9F-06CD22BB30E3}"/>
                </a:ext>
              </a:extLst>
            </p:cNvPr>
            <p:cNvSpPr/>
            <p:nvPr/>
          </p:nvSpPr>
          <p:spPr>
            <a:xfrm>
              <a:off x="1636888" y="2026157"/>
              <a:ext cx="9076267" cy="663820"/>
            </a:xfrm>
            <a:prstGeom prst="roundRect">
              <a:avLst>
                <a:gd name="adj" fmla="val 9260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0901BBC-88A8-4812-B457-5E4C7E35BCBD}"/>
                </a:ext>
              </a:extLst>
            </p:cNvPr>
            <p:cNvSpPr/>
            <p:nvPr/>
          </p:nvSpPr>
          <p:spPr>
            <a:xfrm>
              <a:off x="1704234" y="2069449"/>
              <a:ext cx="577235" cy="57723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2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D7B25655-BFFD-4197-A672-EAE6EC40D2CA}"/>
                </a:ext>
              </a:extLst>
            </p:cNvPr>
            <p:cNvSpPr/>
            <p:nvPr/>
          </p:nvSpPr>
          <p:spPr>
            <a:xfrm>
              <a:off x="1636888" y="2952456"/>
              <a:ext cx="9076267" cy="663820"/>
            </a:xfrm>
            <a:prstGeom prst="roundRect">
              <a:avLst>
                <a:gd name="adj" fmla="val 926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FA42975F-D42C-4BDA-995E-EE6E1C9BC95F}"/>
                </a:ext>
              </a:extLst>
            </p:cNvPr>
            <p:cNvSpPr/>
            <p:nvPr/>
          </p:nvSpPr>
          <p:spPr>
            <a:xfrm>
              <a:off x="1704234" y="2995748"/>
              <a:ext cx="577235" cy="57723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3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C2C68ACF-2A9A-4BA3-A021-FC0ECBD1B5DD}"/>
                </a:ext>
              </a:extLst>
            </p:cNvPr>
            <p:cNvSpPr/>
            <p:nvPr/>
          </p:nvSpPr>
          <p:spPr>
            <a:xfrm>
              <a:off x="1636888" y="3878755"/>
              <a:ext cx="9076267" cy="663820"/>
            </a:xfrm>
            <a:prstGeom prst="roundRect">
              <a:avLst>
                <a:gd name="adj" fmla="val 926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BA403E9-5C39-4DE7-9952-91FA91F46FA4}"/>
                </a:ext>
              </a:extLst>
            </p:cNvPr>
            <p:cNvSpPr/>
            <p:nvPr/>
          </p:nvSpPr>
          <p:spPr>
            <a:xfrm>
              <a:off x="1704234" y="3922047"/>
              <a:ext cx="577235" cy="57723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4</a:t>
              </a: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A868DBE5-D148-4CC8-B94D-6520C5739599}"/>
                </a:ext>
              </a:extLst>
            </p:cNvPr>
            <p:cNvSpPr/>
            <p:nvPr/>
          </p:nvSpPr>
          <p:spPr>
            <a:xfrm>
              <a:off x="1636888" y="4805054"/>
              <a:ext cx="9076267" cy="663820"/>
            </a:xfrm>
            <a:prstGeom prst="roundRect">
              <a:avLst>
                <a:gd name="adj" fmla="val 926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9219E30F-11A8-4447-8CBF-07A2E4F9F308}"/>
                </a:ext>
              </a:extLst>
            </p:cNvPr>
            <p:cNvSpPr/>
            <p:nvPr/>
          </p:nvSpPr>
          <p:spPr>
            <a:xfrm>
              <a:off x="1704234" y="4848346"/>
              <a:ext cx="577235" cy="577235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5</a:t>
              </a: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3CBAEDA7-1304-4AF6-9E32-45F419DA589A}"/>
                </a:ext>
              </a:extLst>
            </p:cNvPr>
            <p:cNvSpPr/>
            <p:nvPr/>
          </p:nvSpPr>
          <p:spPr>
            <a:xfrm>
              <a:off x="1636888" y="5731355"/>
              <a:ext cx="9076267" cy="663820"/>
            </a:xfrm>
            <a:prstGeom prst="roundRect">
              <a:avLst>
                <a:gd name="adj" fmla="val 926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ED1A3AB-19B8-4DF6-A5DA-FFCC8EE03BA5}"/>
                </a:ext>
              </a:extLst>
            </p:cNvPr>
            <p:cNvSpPr/>
            <p:nvPr/>
          </p:nvSpPr>
          <p:spPr>
            <a:xfrm>
              <a:off x="1704234" y="5774647"/>
              <a:ext cx="577235" cy="57723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6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B45286C-F616-473D-BA74-44D715E25EFD}"/>
                </a:ext>
              </a:extLst>
            </p:cNvPr>
            <p:cNvSpPr txBox="1"/>
            <p:nvPr/>
          </p:nvSpPr>
          <p:spPr>
            <a:xfrm>
              <a:off x="6725658" y="1293267"/>
              <a:ext cx="3397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Of employees are Burned out of jobs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A15155E-49B2-4973-90F0-3739427A545A}"/>
                </a:ext>
              </a:extLst>
            </p:cNvPr>
            <p:cNvSpPr txBox="1"/>
            <p:nvPr/>
          </p:nvSpPr>
          <p:spPr>
            <a:xfrm>
              <a:off x="5478962" y="1151334"/>
              <a:ext cx="11020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Georgia Pro Cond" panose="02040506050405020303" pitchFamily="18" charset="0"/>
                </a:rPr>
                <a:t>61%</a:t>
              </a:r>
            </a:p>
          </p:txBody>
        </p:sp>
        <p:pic>
          <p:nvPicPr>
            <p:cNvPr id="19" name="Graphic 18" descr="Plant">
              <a:extLst>
                <a:ext uri="{FF2B5EF4-FFF2-40B4-BE49-F238E27FC236}">
                  <a16:creationId xmlns:a16="http://schemas.microsoft.com/office/drawing/2014/main" id="{96B92075-CD5C-494A-BA5E-E69D26150F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2924" y="5866869"/>
              <a:ext cx="392789" cy="392789"/>
            </a:xfrm>
            <a:prstGeom prst="rect">
              <a:avLst/>
            </a:prstGeom>
          </p:spPr>
        </p:pic>
        <p:pic>
          <p:nvPicPr>
            <p:cNvPr id="21" name="Graphic 20" descr="Monitor">
              <a:extLst>
                <a:ext uri="{FF2B5EF4-FFF2-40B4-BE49-F238E27FC236}">
                  <a16:creationId xmlns:a16="http://schemas.microsoft.com/office/drawing/2014/main" id="{328DB056-D58D-4F5B-967F-AA9F2F066C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47822" y="4923467"/>
              <a:ext cx="392789" cy="392789"/>
            </a:xfrm>
            <a:prstGeom prst="rect">
              <a:avLst/>
            </a:prstGeom>
          </p:spPr>
        </p:pic>
        <p:pic>
          <p:nvPicPr>
            <p:cNvPr id="23" name="Graphic 22" descr="Cycling">
              <a:extLst>
                <a:ext uri="{FF2B5EF4-FFF2-40B4-BE49-F238E27FC236}">
                  <a16:creationId xmlns:a16="http://schemas.microsoft.com/office/drawing/2014/main" id="{80AD93AF-C06B-4409-9A67-FC3E9C1E47C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9730825" y="3995904"/>
              <a:ext cx="392789" cy="392789"/>
            </a:xfrm>
            <a:prstGeom prst="rect">
              <a:avLst/>
            </a:prstGeom>
          </p:spPr>
        </p:pic>
        <p:pic>
          <p:nvPicPr>
            <p:cNvPr id="25" name="Graphic 24" descr="Body builder">
              <a:extLst>
                <a:ext uri="{FF2B5EF4-FFF2-40B4-BE49-F238E27FC236}">
                  <a16:creationId xmlns:a16="http://schemas.microsoft.com/office/drawing/2014/main" id="{564A8ED7-41F3-47CE-8251-996EE680632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164668" y="3995904"/>
              <a:ext cx="392789" cy="392789"/>
            </a:xfrm>
            <a:prstGeom prst="rect">
              <a:avLst/>
            </a:prstGeom>
          </p:spPr>
        </p:pic>
        <p:pic>
          <p:nvPicPr>
            <p:cNvPr id="27" name="Graphic 26" descr="Swimming">
              <a:extLst>
                <a:ext uri="{FF2B5EF4-FFF2-40B4-BE49-F238E27FC236}">
                  <a16:creationId xmlns:a16="http://schemas.microsoft.com/office/drawing/2014/main" id="{A417BE5A-77AF-4BF0-BF75-3EC8BDD322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381589" y="3995904"/>
              <a:ext cx="392789" cy="392789"/>
            </a:xfrm>
            <a:prstGeom prst="rect">
              <a:avLst/>
            </a:prstGeom>
          </p:spPr>
        </p:pic>
        <p:pic>
          <p:nvPicPr>
            <p:cNvPr id="31" name="Graphic 30" descr="Skating">
              <a:extLst>
                <a:ext uri="{FF2B5EF4-FFF2-40B4-BE49-F238E27FC236}">
                  <a16:creationId xmlns:a16="http://schemas.microsoft.com/office/drawing/2014/main" id="{42828927-9DA0-42CC-8417-214FB89A38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8947747" y="3995904"/>
              <a:ext cx="392789" cy="392789"/>
            </a:xfrm>
            <a:prstGeom prst="rect">
              <a:avLst/>
            </a:prstGeom>
          </p:spPr>
        </p:pic>
        <p:pic>
          <p:nvPicPr>
            <p:cNvPr id="33" name="Graphic 32" descr="Heart">
              <a:extLst>
                <a:ext uri="{FF2B5EF4-FFF2-40B4-BE49-F238E27FC236}">
                  <a16:creationId xmlns:a16="http://schemas.microsoft.com/office/drawing/2014/main" id="{7E85656C-2040-43AA-8A5F-D8B6215E71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233915" y="5866869"/>
              <a:ext cx="392789" cy="392789"/>
            </a:xfrm>
            <a:prstGeom prst="rect">
              <a:avLst/>
            </a:prstGeom>
          </p:spPr>
        </p:pic>
        <p:pic>
          <p:nvPicPr>
            <p:cNvPr id="37" name="Graphic 36" descr="Money">
              <a:extLst>
                <a:ext uri="{FF2B5EF4-FFF2-40B4-BE49-F238E27FC236}">
                  <a16:creationId xmlns:a16="http://schemas.microsoft.com/office/drawing/2014/main" id="{F02E7FCC-90C2-4EF8-8EC2-D5363098D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 rot="20786865">
              <a:off x="8940008" y="1998183"/>
              <a:ext cx="587814" cy="587812"/>
            </a:xfrm>
            <a:prstGeom prst="rect">
              <a:avLst/>
            </a:prstGeom>
          </p:spPr>
        </p:pic>
        <p:pic>
          <p:nvPicPr>
            <p:cNvPr id="17" name="Graphic 16" descr="Man">
              <a:extLst>
                <a:ext uri="{FF2B5EF4-FFF2-40B4-BE49-F238E27FC236}">
                  <a16:creationId xmlns:a16="http://schemas.microsoft.com/office/drawing/2014/main" id="{7A8D227B-6F5E-4245-8421-ED159A176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2455523" y="1197522"/>
              <a:ext cx="301907" cy="234476"/>
            </a:xfrm>
            <a:prstGeom prst="rect">
              <a:avLst/>
            </a:prstGeom>
          </p:spPr>
        </p:pic>
        <p:pic>
          <p:nvPicPr>
            <p:cNvPr id="62" name="Graphic 61" descr="Man">
              <a:extLst>
                <a:ext uri="{FF2B5EF4-FFF2-40B4-BE49-F238E27FC236}">
                  <a16:creationId xmlns:a16="http://schemas.microsoft.com/office/drawing/2014/main" id="{D14FBE44-9643-484D-82FC-DAF9C17343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2455523" y="1472655"/>
              <a:ext cx="301907" cy="234476"/>
            </a:xfrm>
            <a:prstGeom prst="rect">
              <a:avLst/>
            </a:prstGeom>
          </p:spPr>
        </p:pic>
        <p:pic>
          <p:nvPicPr>
            <p:cNvPr id="58" name="Graphic 57" descr="Man">
              <a:extLst>
                <a:ext uri="{FF2B5EF4-FFF2-40B4-BE49-F238E27FC236}">
                  <a16:creationId xmlns:a16="http://schemas.microsoft.com/office/drawing/2014/main" id="{B7207392-9B19-43E0-ABB5-F6B629841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2918155" y="1197522"/>
              <a:ext cx="301907" cy="234476"/>
            </a:xfrm>
            <a:prstGeom prst="rect">
              <a:avLst/>
            </a:prstGeom>
          </p:spPr>
        </p:pic>
        <p:pic>
          <p:nvPicPr>
            <p:cNvPr id="63" name="Graphic 62" descr="Man">
              <a:extLst>
                <a:ext uri="{FF2B5EF4-FFF2-40B4-BE49-F238E27FC236}">
                  <a16:creationId xmlns:a16="http://schemas.microsoft.com/office/drawing/2014/main" id="{43A16C6E-F3C2-42D2-A6DC-0D00F58D70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2918155" y="1472655"/>
              <a:ext cx="301907" cy="234476"/>
            </a:xfrm>
            <a:prstGeom prst="rect">
              <a:avLst/>
            </a:prstGeom>
          </p:spPr>
        </p:pic>
        <p:pic>
          <p:nvPicPr>
            <p:cNvPr id="59" name="Graphic 58" descr="Man">
              <a:extLst>
                <a:ext uri="{FF2B5EF4-FFF2-40B4-BE49-F238E27FC236}">
                  <a16:creationId xmlns:a16="http://schemas.microsoft.com/office/drawing/2014/main" id="{0513720F-4931-49C0-B619-47BF174BA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3380787" y="1197522"/>
              <a:ext cx="301907" cy="234476"/>
            </a:xfrm>
            <a:prstGeom prst="rect">
              <a:avLst/>
            </a:prstGeom>
          </p:spPr>
        </p:pic>
        <p:pic>
          <p:nvPicPr>
            <p:cNvPr id="64" name="Graphic 63" descr="Man">
              <a:extLst>
                <a:ext uri="{FF2B5EF4-FFF2-40B4-BE49-F238E27FC236}">
                  <a16:creationId xmlns:a16="http://schemas.microsoft.com/office/drawing/2014/main" id="{D55707DB-9D41-4389-9428-B3D23F225E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3380787" y="1472655"/>
              <a:ext cx="301907" cy="234476"/>
            </a:xfrm>
            <a:prstGeom prst="rect">
              <a:avLst/>
            </a:prstGeom>
          </p:spPr>
        </p:pic>
        <p:pic>
          <p:nvPicPr>
            <p:cNvPr id="60" name="Graphic 59" descr="Man">
              <a:extLst>
                <a:ext uri="{FF2B5EF4-FFF2-40B4-BE49-F238E27FC236}">
                  <a16:creationId xmlns:a16="http://schemas.microsoft.com/office/drawing/2014/main" id="{42D2D3D1-756C-47EB-8277-7D772F379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3843419" y="1197522"/>
              <a:ext cx="301907" cy="234476"/>
            </a:xfrm>
            <a:prstGeom prst="rect">
              <a:avLst/>
            </a:prstGeom>
          </p:spPr>
        </p:pic>
        <p:pic>
          <p:nvPicPr>
            <p:cNvPr id="65" name="Graphic 64" descr="Man">
              <a:extLst>
                <a:ext uri="{FF2B5EF4-FFF2-40B4-BE49-F238E27FC236}">
                  <a16:creationId xmlns:a16="http://schemas.microsoft.com/office/drawing/2014/main" id="{10917B52-F55E-4D83-9A8A-85BF6F943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3843419" y="1472655"/>
              <a:ext cx="301907" cy="234476"/>
            </a:xfrm>
            <a:prstGeom prst="rect">
              <a:avLst/>
            </a:prstGeom>
          </p:spPr>
        </p:pic>
        <p:pic>
          <p:nvPicPr>
            <p:cNvPr id="61" name="Graphic 60" descr="Man">
              <a:extLst>
                <a:ext uri="{FF2B5EF4-FFF2-40B4-BE49-F238E27FC236}">
                  <a16:creationId xmlns:a16="http://schemas.microsoft.com/office/drawing/2014/main" id="{44511FE1-4DFC-43F5-AD04-61AEB2DE18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4306051" y="1197522"/>
              <a:ext cx="301907" cy="234476"/>
            </a:xfrm>
            <a:prstGeom prst="rect">
              <a:avLst/>
            </a:prstGeom>
          </p:spPr>
        </p:pic>
        <p:pic>
          <p:nvPicPr>
            <p:cNvPr id="66" name="Graphic 65" descr="Man">
              <a:extLst>
                <a:ext uri="{FF2B5EF4-FFF2-40B4-BE49-F238E27FC236}">
                  <a16:creationId xmlns:a16="http://schemas.microsoft.com/office/drawing/2014/main" id="{119FB9C7-4C83-493B-9E09-2EF6549921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4306051" y="1472655"/>
              <a:ext cx="301907" cy="234476"/>
            </a:xfrm>
            <a:prstGeom prst="rect">
              <a:avLst/>
            </a:prstGeom>
          </p:spPr>
        </p:pic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3F5A7F3-2754-405C-99A9-3FF2416F60BD}"/>
                </a:ext>
              </a:extLst>
            </p:cNvPr>
            <p:cNvSpPr txBox="1"/>
            <p:nvPr/>
          </p:nvSpPr>
          <p:spPr>
            <a:xfrm>
              <a:off x="2337525" y="2120450"/>
              <a:ext cx="2259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Georgia Pro Cond" panose="02040506050405020303" pitchFamily="18" charset="0"/>
                </a:rPr>
                <a:t>$3.5 billion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1962D38E-9A2A-411F-A4A6-E2A964721582}"/>
                </a:ext>
              </a:extLst>
            </p:cNvPr>
            <p:cNvSpPr txBox="1"/>
            <p:nvPr/>
          </p:nvSpPr>
          <p:spPr>
            <a:xfrm>
              <a:off x="4839822" y="2127235"/>
              <a:ext cx="33979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The annual cost of stress – Related absence to American employers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0A6A93E-EEEF-49DC-9F10-95946D5CA073}"/>
                </a:ext>
              </a:extLst>
            </p:cNvPr>
            <p:cNvSpPr txBox="1"/>
            <p:nvPr/>
          </p:nvSpPr>
          <p:spPr>
            <a:xfrm>
              <a:off x="6190555" y="3052050"/>
              <a:ext cx="33979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Stress – Related symptoms that lead  to missed work days.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416073A-EA47-4D4F-BA53-B2E971F6D9CF}"/>
                </a:ext>
              </a:extLst>
            </p:cNvPr>
            <p:cNvSpPr txBox="1"/>
            <p:nvPr/>
          </p:nvSpPr>
          <p:spPr>
            <a:xfrm>
              <a:off x="2521040" y="3286029"/>
              <a:ext cx="8651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800" dirty="0">
                  <a:latin typeface="Georgia Pro Light" panose="02040302050405020303" pitchFamily="18" charset="0"/>
                </a:rPr>
                <a:t>Constant fatigue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4F6759F-527B-4F54-985B-C5FE40776F79}"/>
                </a:ext>
              </a:extLst>
            </p:cNvPr>
            <p:cNvSpPr/>
            <p:nvPr/>
          </p:nvSpPr>
          <p:spPr>
            <a:xfrm>
              <a:off x="2691212" y="3028333"/>
              <a:ext cx="640379" cy="26802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Georgia Pro Cond" panose="02040506050405020303" pitchFamily="18" charset="0"/>
                </a:rPr>
                <a:t>29%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BB5BA879-1B0F-4B57-B2E2-E1B772FC3520}"/>
                </a:ext>
              </a:extLst>
            </p:cNvPr>
            <p:cNvSpPr/>
            <p:nvPr/>
          </p:nvSpPr>
          <p:spPr>
            <a:xfrm>
              <a:off x="3331591" y="3028333"/>
              <a:ext cx="640379" cy="26802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Georgia Pro Cond" panose="02040506050405020303" pitchFamily="18" charset="0"/>
                </a:rPr>
                <a:t>26%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7915712C-507A-4418-879F-2BD72B39F31D}"/>
                </a:ext>
              </a:extLst>
            </p:cNvPr>
            <p:cNvSpPr/>
            <p:nvPr/>
          </p:nvSpPr>
          <p:spPr>
            <a:xfrm>
              <a:off x="3938551" y="3028333"/>
              <a:ext cx="640379" cy="2680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Georgia Pro Cond" panose="02040506050405020303" pitchFamily="18" charset="0"/>
                </a:rPr>
                <a:t>24%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9281D6E-80CA-4739-A606-D3A100441A05}"/>
                </a:ext>
              </a:extLst>
            </p:cNvPr>
            <p:cNvSpPr/>
            <p:nvPr/>
          </p:nvSpPr>
          <p:spPr>
            <a:xfrm>
              <a:off x="4578930" y="3028333"/>
              <a:ext cx="640379" cy="26802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Georgia Pro Cond" panose="02040506050405020303" pitchFamily="18" charset="0"/>
                </a:rPr>
                <a:t>23%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68C3B3A8-E2F1-467D-B84E-2C569E8525C1}"/>
                </a:ext>
              </a:extLst>
            </p:cNvPr>
            <p:cNvSpPr/>
            <p:nvPr/>
          </p:nvSpPr>
          <p:spPr>
            <a:xfrm>
              <a:off x="5203209" y="3028333"/>
              <a:ext cx="640379" cy="2680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Georgia Pro Cond" panose="02040506050405020303" pitchFamily="18" charset="0"/>
                </a:rPr>
                <a:t>16%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0C3C5BF-E50B-4B34-8C90-4793AAB7196B}"/>
                </a:ext>
              </a:extLst>
            </p:cNvPr>
            <p:cNvSpPr txBox="1"/>
            <p:nvPr/>
          </p:nvSpPr>
          <p:spPr>
            <a:xfrm>
              <a:off x="3161951" y="3286029"/>
              <a:ext cx="86510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800" dirty="0">
                  <a:latin typeface="Georgia Pro Light" panose="02040302050405020303" pitchFamily="18" charset="0"/>
                </a:rPr>
                <a:t>Sleeplessness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73A20E5-E649-4246-AC10-1A1CC0493BE7}"/>
                </a:ext>
              </a:extLst>
            </p:cNvPr>
            <p:cNvSpPr txBox="1"/>
            <p:nvPr/>
          </p:nvSpPr>
          <p:spPr>
            <a:xfrm>
              <a:off x="3802862" y="3286029"/>
              <a:ext cx="8651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800" dirty="0">
                  <a:latin typeface="Georgia Pro Light" panose="02040302050405020303" pitchFamily="18" charset="0"/>
                </a:rPr>
                <a:t>Ache </a:t>
              </a:r>
              <a:br>
                <a:rPr lang="en-US" sz="800" dirty="0">
                  <a:latin typeface="Georgia Pro Light" panose="02040302050405020303" pitchFamily="18" charset="0"/>
                </a:rPr>
              </a:br>
              <a:r>
                <a:rPr lang="en-US" sz="800" dirty="0">
                  <a:latin typeface="Georgia Pro Light" panose="02040302050405020303" pitchFamily="18" charset="0"/>
                </a:rPr>
                <a:t>and pains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A892B21-5E03-49E6-8202-4FD859E8545D}"/>
                </a:ext>
              </a:extLst>
            </p:cNvPr>
            <p:cNvSpPr txBox="1"/>
            <p:nvPr/>
          </p:nvSpPr>
          <p:spPr>
            <a:xfrm>
              <a:off x="4443773" y="3286029"/>
              <a:ext cx="86510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800" dirty="0">
                  <a:latin typeface="Georgia Pro Light" panose="02040302050405020303" pitchFamily="18" charset="0"/>
                </a:rPr>
                <a:t>High anxiety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58136F7-3FEB-4AFA-AA3B-3AF779901AC7}"/>
                </a:ext>
              </a:extLst>
            </p:cNvPr>
            <p:cNvSpPr txBox="1"/>
            <p:nvPr/>
          </p:nvSpPr>
          <p:spPr>
            <a:xfrm>
              <a:off x="5084683" y="3286029"/>
              <a:ext cx="86510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800" dirty="0">
                  <a:latin typeface="Georgia Pro Light" panose="02040302050405020303" pitchFamily="18" charset="0"/>
                </a:rPr>
                <a:t>Weight gain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BB04363-90FF-40FD-BD6C-41C3A2DC83C3}"/>
                </a:ext>
              </a:extLst>
            </p:cNvPr>
            <p:cNvSpPr txBox="1"/>
            <p:nvPr/>
          </p:nvSpPr>
          <p:spPr>
            <a:xfrm>
              <a:off x="3659808" y="3982955"/>
              <a:ext cx="33979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Of organizations wants to create a culture that promotes health and wellness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AA67C9A-52B9-4B5C-8A87-E9190FF9F16F}"/>
                </a:ext>
              </a:extLst>
            </p:cNvPr>
            <p:cNvSpPr txBox="1"/>
            <p:nvPr/>
          </p:nvSpPr>
          <p:spPr>
            <a:xfrm>
              <a:off x="2413112" y="3921400"/>
              <a:ext cx="11020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Georgia Pro Cond" panose="02040506050405020303" pitchFamily="18" charset="0"/>
                </a:rPr>
                <a:t>61%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47E97C32-E26A-4160-B3D9-51A5935E5267}"/>
                </a:ext>
              </a:extLst>
            </p:cNvPr>
            <p:cNvSpPr txBox="1"/>
            <p:nvPr/>
          </p:nvSpPr>
          <p:spPr>
            <a:xfrm>
              <a:off x="2631038" y="4923680"/>
              <a:ext cx="33979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The number of employees with standing desks has increased threefold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7284CD5-1988-4E86-8B36-C7E5101A6A7B}"/>
                </a:ext>
              </a:extLst>
            </p:cNvPr>
            <p:cNvSpPr txBox="1"/>
            <p:nvPr/>
          </p:nvSpPr>
          <p:spPr>
            <a:xfrm>
              <a:off x="7056493" y="4902171"/>
              <a:ext cx="1102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13%</a:t>
              </a:r>
              <a:br>
                <a:rPr lang="en-US" sz="1200" dirty="0">
                  <a:solidFill>
                    <a:schemeClr val="bg1"/>
                  </a:solidFill>
                  <a:latin typeface="Georgia Pro Cond" panose="02040506050405020303" pitchFamily="18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2013</a:t>
              </a:r>
            </a:p>
          </p:txBody>
        </p:sp>
        <p:pic>
          <p:nvPicPr>
            <p:cNvPr id="94" name="Graphic 93" descr="Monitor">
              <a:extLst>
                <a:ext uri="{FF2B5EF4-FFF2-40B4-BE49-F238E27FC236}">
                  <a16:creationId xmlns:a16="http://schemas.microsoft.com/office/drawing/2014/main" id="{E1B5F005-E8E1-4F1A-8596-5382BC67AD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426322" y="4923467"/>
              <a:ext cx="392789" cy="392789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B47DC57C-D355-4C37-B728-58445DA36D97}"/>
                </a:ext>
              </a:extLst>
            </p:cNvPr>
            <p:cNvSpPr txBox="1"/>
            <p:nvPr/>
          </p:nvSpPr>
          <p:spPr>
            <a:xfrm>
              <a:off x="8634993" y="4902171"/>
              <a:ext cx="1102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44%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Georgia Pro Cond" panose="02040506050405020303" pitchFamily="18" charset="0"/>
                </a:rPr>
                <a:t>2018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9B095235-5BA8-4D27-8912-2F8143EC1268}"/>
                </a:ext>
              </a:extLst>
            </p:cNvPr>
            <p:cNvSpPr txBox="1"/>
            <p:nvPr/>
          </p:nvSpPr>
          <p:spPr>
            <a:xfrm>
              <a:off x="3659808" y="5851733"/>
              <a:ext cx="42424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dirty="0">
                  <a:latin typeface="Georgia Pro Light" panose="02040302050405020303" pitchFamily="18" charset="0"/>
                </a:rPr>
                <a:t>Of employees say investing in professional  development is one of the highest- impact Strategies to combating stress 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D9D6A831-A14A-4C12-A066-E7F603E13974}"/>
                </a:ext>
              </a:extLst>
            </p:cNvPr>
            <p:cNvSpPr txBox="1"/>
            <p:nvPr/>
          </p:nvSpPr>
          <p:spPr>
            <a:xfrm>
              <a:off x="2413112" y="5790178"/>
              <a:ext cx="11020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Georgia Pro Cond" panose="02040506050405020303" pitchFamily="18" charset="0"/>
                </a:rPr>
                <a:t>48%</a:t>
              </a:r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A902398-9523-4A46-90F9-D7A88BDECDE9}"/>
              </a:ext>
            </a:extLst>
          </p:cNvPr>
          <p:cNvSpPr/>
          <p:nvPr/>
        </p:nvSpPr>
        <p:spPr>
          <a:xfrm>
            <a:off x="0" y="0"/>
            <a:ext cx="12192000" cy="6638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Georgia" panose="02040502050405020303" pitchFamily="18" charset="0"/>
              </a:rPr>
              <a:t>Free infographic icons</a:t>
            </a:r>
          </a:p>
        </p:txBody>
      </p:sp>
    </p:spTree>
    <p:extLst>
      <p:ext uri="{BB962C8B-B14F-4D97-AF65-F5344CB8AC3E}">
        <p14:creationId xmlns:p14="http://schemas.microsoft.com/office/powerpoint/2010/main" val="89212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55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ghtcl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F6F7E"/>
      </a:accent1>
      <a:accent2>
        <a:srgbClr val="F2F2F2"/>
      </a:accent2>
      <a:accent3>
        <a:srgbClr val="6D898C"/>
      </a:accent3>
      <a:accent4>
        <a:srgbClr val="F2F0CE"/>
      </a:accent4>
      <a:accent5>
        <a:srgbClr val="D9AB9A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114</Words>
  <Application>Microsoft Office PowerPoint</Application>
  <PresentationFormat>Ευρεία οθόνη</PresentationFormat>
  <Paragraphs>30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Georgia Pro Cond</vt:lpstr>
      <vt:lpstr>Georgia Pro Light</vt:lpstr>
      <vt:lpstr>Office Theme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Kavitha</dc:creator>
  <cp:lastModifiedBy>Ανέστης Καλλίνικος</cp:lastModifiedBy>
  <cp:revision>7</cp:revision>
  <dcterms:created xsi:type="dcterms:W3CDTF">2020-05-02T05:40:48Z</dcterms:created>
  <dcterms:modified xsi:type="dcterms:W3CDTF">2024-02-19T21:44:42Z</dcterms:modified>
</cp:coreProperties>
</file>