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E97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143000"/>
            <a:ext cx="10515600" cy="11887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3400" b="1">
                <a:solidFill>
                  <a:srgbClr val="223545"/>
                </a:solidFill>
                <a:latin typeface="Aptos"/>
              </a:defRPr>
            </a:pPr>
            <a:r>
              <a:t>Λυσίου, «Ὑπὲρ Μαντιθέου»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331720"/>
            <a:ext cx="1024128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2300" b="0">
                <a:solidFill>
                  <a:srgbClr val="AE563E"/>
                </a:solidFill>
                <a:latin typeface="Aptos"/>
              </a:defRPr>
            </a:pPr>
            <a:r>
              <a:t>Φιλολογική και ερμηνευτική προσέγγιση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3063240"/>
            <a:ext cx="1828800" cy="64008"/>
          </a:xfrm>
          <a:prstGeom prst="rect">
            <a:avLst/>
          </a:prstGeom>
          <a:solidFill>
            <a:srgbClr val="BE97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3429000"/>
            <a:ext cx="9875520" cy="38404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2000" b="0">
                <a:solidFill>
                  <a:srgbClr val="2D3133"/>
                </a:solidFill>
                <a:latin typeface="Aptos"/>
              </a:defRPr>
            </a:pPr>
            <a:r>
              <a:t>•  Χρόνος • Τόπος • Υπόθεση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959352"/>
            <a:ext cx="9875520" cy="38404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2000" b="0">
                <a:solidFill>
                  <a:srgbClr val="2D3133"/>
                </a:solidFill>
                <a:latin typeface="Aptos"/>
              </a:defRPr>
            </a:pPr>
            <a:r>
              <a:t>•  Δομή του λόγου ανά ενότητα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489704"/>
            <a:ext cx="9875520" cy="38404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2000" b="0">
                <a:solidFill>
                  <a:srgbClr val="2D3133"/>
                </a:solidFill>
                <a:latin typeface="Aptos"/>
              </a:defRPr>
            </a:pPr>
            <a:r>
              <a:t>•  Περιλήψεις και ερωτήσεις κατανόησης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989320"/>
            <a:ext cx="987552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400" b="0">
                <a:solidFill>
                  <a:srgbClr val="646765"/>
                </a:solidFill>
                <a:latin typeface="Aptos"/>
              </a:defRPr>
            </a:pPr>
            <a:r>
              <a:t>Αρχαία Ελληνικά • Ρητορικός λόγος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AE5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38912"/>
            <a:ext cx="10972800" cy="53035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2700" b="1">
                <a:solidFill>
                  <a:srgbClr val="223545"/>
                </a:solidFill>
                <a:latin typeface="Aptos"/>
              </a:defRPr>
            </a:pPr>
            <a:r>
              <a:t>Χρόνος και τόπος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972800" cy="38404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600" b="1">
                <a:solidFill>
                  <a:srgbClr val="AE563E"/>
                </a:solidFill>
                <a:latin typeface="Aptos"/>
              </a:defRPr>
            </a:pPr>
            <a:r>
              <a:t>Ιστορικό πλαίσιο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627632"/>
            <a:ext cx="1097280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7E1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47472" rIns="292608" tIns="256032" bIns="164592"/>
          <a:lstStyle/>
          <a:p>
            <a:pPr algn="ctr"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Χρόνος εκφώνησης: περίπου 392–389 π.Χ. (συχνά αναφέρεται γύρω στο 390 π.Χ.).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Τόπος: η Βουλή των Πεντακοσίων στην Αθήνα.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Περίσταση: δοκιμασία — έλεγχος πριν από την ανάληψη δημόσιου αξιώματος.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Ο Λυσίας συνέθεσε τον λόγο ως λογογράφος για λογαριασμό του Μαντιθέου.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3679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0">
                <a:solidFill>
                  <a:srgbClr val="646765"/>
                </a:solidFill>
                <a:latin typeface="Aptos"/>
              </a:defRPr>
            </a:pPr>
            <a:r>
              <a:t>Λυσίας • Ὑπὲρ Μαντιθέου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18504"/>
            <a:ext cx="73152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1">
                <a:solidFill>
                  <a:srgbClr val="AE563E"/>
                </a:solidFill>
                <a:latin typeface="Aptos"/>
              </a:defRPr>
            </a:pPr>
            <a: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AE5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38912"/>
            <a:ext cx="10972800" cy="53035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2700" b="1">
                <a:solidFill>
                  <a:srgbClr val="223545"/>
                </a:solidFill>
                <a:latin typeface="Aptos"/>
              </a:defRPr>
            </a:pPr>
            <a:r>
              <a:t>Η υπόθεση του λόγου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972800" cy="38404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600" b="1">
                <a:solidFill>
                  <a:srgbClr val="AE563E"/>
                </a:solidFill>
                <a:latin typeface="Aptos"/>
              </a:defRPr>
            </a:pPr>
            <a:r>
              <a:t>Ποιος κατηγορείται και γιατί;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627632"/>
            <a:ext cx="1097280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7E1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47472" rIns="292608" tIns="256032" bIns="164592"/>
          <a:lstStyle/>
          <a:p>
            <a:pPr algn="ctr"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Ο Μαντίθεος είναι Αθηναίος πολίτης που επιδιώκει να αναλάβει δημόσιο αξίωμα.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Ανώνυμος κατήγορος ισχυρίζεται ότι υπηρέτησε ως ιππέας επί των Τριάκοντα Τυράννων (404–403 π.Χ.).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Η κατηγορία συνδέεται με το ερώτημα αν ο Μαντίθεος συνεργάστηκε με το ολιγαρχικό καθεστώς.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Ο Μαντίθεος απολογείται, αμφισβητεί τα στοιχεία της κατηγορίας και προβάλλει τη δημόσια και ιδιωτική του δράση.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3679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0">
                <a:solidFill>
                  <a:srgbClr val="646765"/>
                </a:solidFill>
                <a:latin typeface="Aptos"/>
              </a:defRPr>
            </a:pPr>
            <a:r>
              <a:t>Λυσίας • Ὑπὲρ Μαντιθέου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18504"/>
            <a:ext cx="73152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1">
                <a:solidFill>
                  <a:srgbClr val="AE563E"/>
                </a:solidFill>
                <a:latin typeface="Aptos"/>
              </a:defRPr>
            </a:pPr>
            <a: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AE5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38912"/>
            <a:ext cx="10972800" cy="53035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2700" b="1">
                <a:solidFill>
                  <a:srgbClr val="223545"/>
                </a:solidFill>
                <a:latin typeface="Aptos"/>
              </a:defRPr>
            </a:pPr>
            <a:r>
              <a:t>Η δομή του λόγου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972800" cy="38404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600" b="1">
                <a:solidFill>
                  <a:srgbClr val="AE563E"/>
                </a:solidFill>
                <a:latin typeface="Aptos"/>
              </a:defRPr>
            </a:pPr>
            <a:r>
              <a:t>Χάρτης ενοτήτων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627632"/>
            <a:ext cx="1097280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7E1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47472" rIns="292608" tIns="256032" bIns="164592"/>
          <a:lstStyle/>
          <a:p>
            <a:pPr algn="ctr">
              <a:spcAft>
                <a:spcPts val="1000"/>
              </a:spcAft>
              <a:defRPr sz="1800">
                <a:solidFill>
                  <a:srgbClr val="2D3133"/>
                </a:solidFill>
                <a:latin typeface="Aptos"/>
              </a:defRPr>
            </a:pPr>
            <a:r>
              <a:t>•  Προοίμιο — §§ 1–3: εισαγωγή και προσπάθεια να κερδίσει την εύνοια της Βουλής.</a:t>
            </a:r>
          </a:p>
          <a:p>
            <a:pPr>
              <a:spcAft>
                <a:spcPts val="1000"/>
              </a:spcAft>
              <a:defRPr sz="1800">
                <a:solidFill>
                  <a:srgbClr val="2D3133"/>
                </a:solidFill>
                <a:latin typeface="Aptos"/>
              </a:defRPr>
            </a:pPr>
            <a:r>
              <a:t>•  Απόκρουση της κατηγορίας — §§ 4–8: απάντηση για τη φερόμενη υπηρεσία στο ιππικό.</a:t>
            </a:r>
          </a:p>
          <a:p>
            <a:pPr>
              <a:spcAft>
                <a:spcPts val="1000"/>
              </a:spcAft>
              <a:defRPr sz="1800">
                <a:solidFill>
                  <a:srgbClr val="2D3133"/>
                </a:solidFill>
                <a:latin typeface="Aptos"/>
              </a:defRPr>
            </a:pPr>
            <a:r>
              <a:t>•  Ιδιωτικός βίος — §§ 9–10: οικογενειακές υποχρεώσεις και διαχείριση περιουσίας.</a:t>
            </a:r>
          </a:p>
          <a:p>
            <a:pPr>
              <a:spcAft>
                <a:spcPts val="1000"/>
              </a:spcAft>
              <a:defRPr sz="1800">
                <a:solidFill>
                  <a:srgbClr val="2D3133"/>
                </a:solidFill>
                <a:latin typeface="Aptos"/>
              </a:defRPr>
            </a:pPr>
            <a:r>
              <a:t>•  Δημόσιος και στρατιωτικός βίος — §§ 11–19: πράξεις και στάση του ως πολίτη.</a:t>
            </a:r>
          </a:p>
          <a:p>
            <a:pPr>
              <a:spcAft>
                <a:spcPts val="1000"/>
              </a:spcAft>
              <a:defRPr sz="1800">
                <a:solidFill>
                  <a:srgbClr val="2D3133"/>
                </a:solidFill>
                <a:latin typeface="Aptos"/>
              </a:defRPr>
            </a:pPr>
            <a:r>
              <a:t>•  Επίλογος — §§ 20–21: τελική υπεράσπιση και αίτημα θετικής κρίσης.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3679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0">
                <a:solidFill>
                  <a:srgbClr val="646765"/>
                </a:solidFill>
                <a:latin typeface="Aptos"/>
              </a:defRPr>
            </a:pPr>
            <a:r>
              <a:t>Λυσίας • Ὑπὲρ Μαντιθέου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18504"/>
            <a:ext cx="73152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1">
                <a:solidFill>
                  <a:srgbClr val="AE563E"/>
                </a:solidFill>
                <a:latin typeface="Aptos"/>
              </a:defRPr>
            </a:pPr>
            <a: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AE5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38912"/>
            <a:ext cx="10972800" cy="53035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2700" b="1">
                <a:solidFill>
                  <a:srgbClr val="223545"/>
                </a:solidFill>
                <a:latin typeface="Aptos"/>
              </a:defRPr>
            </a:pPr>
            <a:r>
              <a:t>Ενότητα 1 — Προοίμιο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972800" cy="38404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600" b="1">
                <a:solidFill>
                  <a:srgbClr val="AE563E"/>
                </a:solidFill>
                <a:latin typeface="Aptos"/>
              </a:defRPr>
            </a:pPr>
            <a:r>
              <a:t>Παράγραφοι 1–3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627632"/>
            <a:ext cx="1097280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7E1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47472" rIns="292608" tIns="256032" bIns="164592"/>
          <a:lstStyle/>
          <a:p>
            <a:pPr algn="ctr"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Περίληψη: Ο Μαντίθεος αντιμετωπίζει την κατηγορία ως ευκαιρία να παρουσιάσει τον χαρακτήρα και τη ζωή του.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Ζητά να κριθεί με βάση τα πραγματικά στοιχεία και όχι από προκατάληψη ή αρνητική προδιάθεση.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Ρητορικός στόχος: να κερδίσει την εύνοια και την προσοχή των βουλευτών.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Τεχνική: πρωτότυπη έναρξη και ανατροπή των προσδοκιών του ακροατηρίου.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3679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0">
                <a:solidFill>
                  <a:srgbClr val="646765"/>
                </a:solidFill>
                <a:latin typeface="Aptos"/>
              </a:defRPr>
            </a:pPr>
            <a:r>
              <a:t>Λυσίας • Ὑπὲρ Μαντιθέου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18504"/>
            <a:ext cx="73152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1">
                <a:solidFill>
                  <a:srgbClr val="AE563E"/>
                </a:solidFill>
                <a:latin typeface="Aptos"/>
              </a:defRPr>
            </a:pPr>
            <a: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AE5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38912"/>
            <a:ext cx="10972800" cy="53035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2700" b="1">
                <a:solidFill>
                  <a:srgbClr val="223545"/>
                </a:solidFill>
                <a:latin typeface="Aptos"/>
              </a:defRPr>
            </a:pPr>
            <a:r>
              <a:t>Ερωτήσεις κατανόησης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972800" cy="38404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600" b="1">
                <a:solidFill>
                  <a:srgbClr val="AE563E"/>
                </a:solidFill>
                <a:latin typeface="Aptos"/>
              </a:defRPr>
            </a:pPr>
            <a:r>
              <a:t>Προοίμιο — §§ 1–3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627632"/>
            <a:ext cx="1097280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7E1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47472" rIns="292608" tIns="256032" bIns="164592"/>
          <a:lstStyle/>
          <a:p>
            <a:pPr algn="ctr"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1. Γιατί ο Μαντίθεος παρουσιάζει την κατηγορία ως ευκαιρία να απολογηθεί;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2. Τι ζητά από τους βουλευτές ως προς τον τρόπο με τον οποίο θα τον κρίνουν;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3. Ποιος είναι ο βασικός ρητορικός στόχος του προοιμίου;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4. Πώς μπορεί μια πρωτότυπη έναρξη να επηρεάσει το ακροατήριο;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3679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0">
                <a:solidFill>
                  <a:srgbClr val="646765"/>
                </a:solidFill>
                <a:latin typeface="Aptos"/>
              </a:defRPr>
            </a:pPr>
            <a:r>
              <a:t>Λυσίας • Ὑπὲρ Μαντιθέου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18504"/>
            <a:ext cx="73152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1">
                <a:solidFill>
                  <a:srgbClr val="AE563E"/>
                </a:solidFill>
                <a:latin typeface="Aptos"/>
              </a:defRPr>
            </a:pPr>
            <a: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AE5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38912"/>
            <a:ext cx="10972800" cy="53035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2700" b="1">
                <a:solidFill>
                  <a:srgbClr val="223545"/>
                </a:solidFill>
                <a:latin typeface="Aptos"/>
              </a:defRPr>
            </a:pPr>
            <a:r>
              <a:t>Ενότητα 2 — Απόκρουση της κατηγορίας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972800" cy="38404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600" b="1">
                <a:solidFill>
                  <a:srgbClr val="AE563E"/>
                </a:solidFill>
                <a:latin typeface="Aptos"/>
              </a:defRPr>
            </a:pPr>
            <a:r>
              <a:t>Παράγραφοι 4–8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627632"/>
            <a:ext cx="1097280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7E1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47472" rIns="292608" tIns="256032" bIns="164592"/>
          <a:lstStyle/>
          <a:p>
            <a:pPr algn="ctr"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Περίληψη: Ο Μαντίθεος αρνείται ότι υπηρέτησε ως ιππέας κατά την περίοδο των Τριάκοντα.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Υποστηρίζει ότι τότε βρισκόταν μακριά από την Αθήνα, στον Πόντο, και επέστρεψε μετά την αποκατάσταση της δημοκρατίας.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Αμφισβητεί την αξιοπιστία των καταλόγων («σανίδων») στους οποίους εμφανίζεται το όνομά του.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Στόχος: να αποδυναμώσει το βασικό αποδεικτικό στοιχείο της κατηγορίας και να ενισχύσει την αξιοπιστία του.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3679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0">
                <a:solidFill>
                  <a:srgbClr val="646765"/>
                </a:solidFill>
                <a:latin typeface="Aptos"/>
              </a:defRPr>
            </a:pPr>
            <a:r>
              <a:t>Λυσίας • Ὑπὲρ Μαντιθέου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18504"/>
            <a:ext cx="73152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1">
                <a:solidFill>
                  <a:srgbClr val="AE563E"/>
                </a:solidFill>
                <a:latin typeface="Aptos"/>
              </a:defRPr>
            </a:pPr>
            <a: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AE5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38912"/>
            <a:ext cx="10972800" cy="53035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2700" b="1">
                <a:solidFill>
                  <a:srgbClr val="223545"/>
                </a:solidFill>
                <a:latin typeface="Aptos"/>
              </a:defRPr>
            </a:pPr>
            <a:r>
              <a:t>Ερωτήσεις κατανόησης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972800" cy="38404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600" b="1">
                <a:solidFill>
                  <a:srgbClr val="AE563E"/>
                </a:solidFill>
                <a:latin typeface="Aptos"/>
              </a:defRPr>
            </a:pPr>
            <a:r>
              <a:t>Απόκρουση της κατηγορίας — §§ 4–8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627632"/>
            <a:ext cx="1097280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7E1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47472" rIns="292608" tIns="256032" bIns="164592"/>
          <a:lstStyle/>
          <a:p>
            <a:pPr algn="ctr"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1. Ποιο είναι το βασικό άλλοθι που προβάλλει ο Μαντίθεος;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2. Γιατί αμφισβητεί την αξιοπιστία των «σανίδων»;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3. Πώς συνδέεται η απουσία του από την Αθήνα με την υπεράσπισή του;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4. Ποια είναι η διαφορά ανάμεσα σε έναν ισχυρισμό και σε ένα τεκμηριωμένο αποδεικτικό στοιχείο;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3679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0">
                <a:solidFill>
                  <a:srgbClr val="646765"/>
                </a:solidFill>
                <a:latin typeface="Aptos"/>
              </a:defRPr>
            </a:pPr>
            <a:r>
              <a:t>Λυσίας • Ὑπὲρ Μαντιθέου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18504"/>
            <a:ext cx="73152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1">
                <a:solidFill>
                  <a:srgbClr val="AE563E"/>
                </a:solidFill>
                <a:latin typeface="Aptos"/>
              </a:defRPr>
            </a:pPr>
            <a: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AE5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38912"/>
            <a:ext cx="10972800" cy="53035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2700" b="1">
                <a:solidFill>
                  <a:srgbClr val="223545"/>
                </a:solidFill>
                <a:latin typeface="Aptos"/>
              </a:defRPr>
            </a:pPr>
            <a:r>
              <a:t>Ενότητα 3 — Ιδιωτικός βίος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972800" cy="38404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600" b="1">
                <a:solidFill>
                  <a:srgbClr val="AE563E"/>
                </a:solidFill>
                <a:latin typeface="Aptos"/>
              </a:defRPr>
            </a:pPr>
            <a:r>
              <a:t>Παράγραφοι 9–10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627632"/>
            <a:ext cx="1097280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7E1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47472" rIns="292608" tIns="256032" bIns="164592"/>
          <a:lstStyle/>
          <a:p>
            <a:pPr algn="ctr"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Περίληψη: Ο Μαντίθεος παρουσιάζει τη συμπεριφορά του μέσα στην οικογένεια και τη διαχείριση της πατρικής περιουσίας.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Αναφέρεται στη φροντίδα για τις αδελφές του και στη βοήθεια προς τον αδελφό του.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Προβάλλει την υπευθυνότητα και την αποφυγή συγκρούσεων ως στοιχεία του χαρακτήρα του.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Επιχείρημα: η υπεύθυνη ιδιωτική ζωή μπορεί να λειτουργήσει ως ένδειξη αξιοπιστίας για τη δημόσια δράση.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3679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0">
                <a:solidFill>
                  <a:srgbClr val="646765"/>
                </a:solidFill>
                <a:latin typeface="Aptos"/>
              </a:defRPr>
            </a:pPr>
            <a:r>
              <a:t>Λυσίας • Ὑπὲρ Μαντιθέου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18504"/>
            <a:ext cx="73152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1">
                <a:solidFill>
                  <a:srgbClr val="AE563E"/>
                </a:solidFill>
                <a:latin typeface="Aptos"/>
              </a:defRPr>
            </a:pPr>
            <a: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AE5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38912"/>
            <a:ext cx="10972800" cy="53035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2700" b="1">
                <a:solidFill>
                  <a:srgbClr val="223545"/>
                </a:solidFill>
                <a:latin typeface="Aptos"/>
              </a:defRPr>
            </a:pPr>
            <a:r>
              <a:t>Ερωτήσεις κατανόησης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972800" cy="38404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600" b="1">
                <a:solidFill>
                  <a:srgbClr val="AE563E"/>
                </a:solidFill>
                <a:latin typeface="Aptos"/>
              </a:defRPr>
            </a:pPr>
            <a:r>
              <a:t>Ιδιωτικός βίος — §§ 9–10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627632"/>
            <a:ext cx="1097280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7E1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47472" rIns="292608" tIns="256032" bIns="164592"/>
          <a:lstStyle/>
          <a:p>
            <a:pPr algn="ctr"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1. Ποιες οικογενειακές υποχρεώσεις αναφέρει ο Μαντίθεος;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2. Ποιες αρετές θέλει να αναδείξει μέσα από τη διαχείριση της περιουσίας;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3. Πώς επιχειρεί να συνδέσει τον ιδιωτικό με τον δημόσιο βίο;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4. Γιατί τα παραδείγματα από την προσωπική ζωή μπορούν να λειτουργήσουν ως επιχειρήματα;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3679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0">
                <a:solidFill>
                  <a:srgbClr val="646765"/>
                </a:solidFill>
                <a:latin typeface="Aptos"/>
              </a:defRPr>
            </a:pPr>
            <a:r>
              <a:t>Λυσίας • Ὑπὲρ Μαντιθέου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18504"/>
            <a:ext cx="73152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1">
                <a:solidFill>
                  <a:srgbClr val="AE563E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AE5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38912"/>
            <a:ext cx="10972800" cy="53035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2700" b="1">
                <a:solidFill>
                  <a:srgbClr val="223545"/>
                </a:solidFill>
                <a:latin typeface="Aptos"/>
              </a:defRPr>
            </a:pPr>
            <a:r>
              <a:t>Ενότητα 4 — Δημόσιος και στρατιωτικός βίος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972800" cy="38404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600" b="1">
                <a:solidFill>
                  <a:srgbClr val="AE563E"/>
                </a:solidFill>
                <a:latin typeface="Aptos"/>
              </a:defRPr>
            </a:pPr>
            <a:r>
              <a:t>Παράγραφοι 11–19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627632"/>
            <a:ext cx="1097280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7E1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47472" rIns="292608" tIns="256032" bIns="164592"/>
          <a:lstStyle/>
          <a:p>
            <a:pPr algn="ctr"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Περίληψη: Ο Μαντίθεος αναφέρεται στη συμμετοχή του σε στρατιωτικές επιχειρήσεις και στη συμπεριφορά του ως πολίτη.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Προβάλλει τη συμμετοχή του σε εκστρατείες και τη διάθεσή του να αναλάβει κινδύνους για την πόλη.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Παρουσιάζει τη στρατιωτική του στάση ως ένδειξη γενναιότητας και προσφοράς.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Στόχος: να ενισχύσει την εικόνα του ως ενεργού πολίτη που ενδιαφέρεται για την Αθήνα.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3679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0">
                <a:solidFill>
                  <a:srgbClr val="646765"/>
                </a:solidFill>
                <a:latin typeface="Aptos"/>
              </a:defRPr>
            </a:pPr>
            <a:r>
              <a:t>Λυσίας • Ὑπὲρ Μαντιθέου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18504"/>
            <a:ext cx="73152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1">
                <a:solidFill>
                  <a:srgbClr val="AE563E"/>
                </a:solidFill>
                <a:latin typeface="Aptos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AE5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38912"/>
            <a:ext cx="10972800" cy="53035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2700" b="1">
                <a:solidFill>
                  <a:srgbClr val="223545"/>
                </a:solidFill>
                <a:latin typeface="Aptos"/>
              </a:defRPr>
            </a:pPr>
            <a:r>
              <a:t>Ερωτήσεις κατανόησης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972800" cy="38404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600" b="1">
                <a:solidFill>
                  <a:srgbClr val="AE563E"/>
                </a:solidFill>
                <a:latin typeface="Aptos"/>
              </a:defRPr>
            </a:pPr>
            <a:r>
              <a:t>Δημόσιος και στρατιωτικός βίος — §§ 11–19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627632"/>
            <a:ext cx="1097280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7E1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47472" rIns="292608" tIns="256032" bIns="164592"/>
          <a:lstStyle/>
          <a:p>
            <a:pPr algn="ctr"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1. Ποια εικόνα του εαυτού του επιχειρεί να παρουσιάσει ο Μαντίθεος;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2. Πώς χρησιμοποιεί τη στρατιωτική δράση ως επιχείρημα υπέρ του;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3. Ποια σχέση δημιουργεί ανάμεσα στην προσωπική γενναιότητα και στην προσφορά προς την πόλη;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4. Πώς συμπληρώνει αυτή η ενότητα την υπεράσπιση των §§ 4–8;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3679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0">
                <a:solidFill>
                  <a:srgbClr val="646765"/>
                </a:solidFill>
                <a:latin typeface="Aptos"/>
              </a:defRPr>
            </a:pPr>
            <a:r>
              <a:t>Λυσίας • Ὑπὲρ Μαντιθέου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18504"/>
            <a:ext cx="73152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1">
                <a:solidFill>
                  <a:srgbClr val="AE563E"/>
                </a:solidFill>
                <a:latin typeface="Aptos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AE5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38912"/>
            <a:ext cx="10972800" cy="53035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2700" b="1">
                <a:solidFill>
                  <a:srgbClr val="223545"/>
                </a:solidFill>
                <a:latin typeface="Aptos"/>
              </a:defRPr>
            </a:pPr>
            <a:r>
              <a:t>Ενότητα 5 — Επίλογος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972800" cy="38404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600" b="1">
                <a:solidFill>
                  <a:srgbClr val="AE563E"/>
                </a:solidFill>
                <a:latin typeface="Aptos"/>
              </a:defRPr>
            </a:pPr>
            <a:r>
              <a:t>Παράγραφοι 20–21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627632"/>
            <a:ext cx="1097280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7E1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47472" rIns="292608" tIns="256032" bIns="164592"/>
          <a:lstStyle/>
          <a:p>
            <a:pPr algn="ctr"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Περίληψη: Ο Μαντίθεος υπερασπίζεται το δικαίωμά του να συμμετέχει στον δημόσιο βίο.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Ζητά να αξιολογηθεί με βάση τις πράξεις και τον χαρακτήρα του, όχι την ηλικία ή την εξωτερική εμφάνισή του.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Επαναφέρει την εικόνα του ως πολίτη που μπορεί να προσφέρει στην πόλη.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Καταλήγει ζητώντας από τη Βουλή να τον κρίνει δίκαια.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3679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0">
                <a:solidFill>
                  <a:srgbClr val="646765"/>
                </a:solidFill>
                <a:latin typeface="Aptos"/>
              </a:defRPr>
            </a:pPr>
            <a:r>
              <a:t>Λυσίας • Ὑπὲρ Μαντιθέου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18504"/>
            <a:ext cx="73152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1">
                <a:solidFill>
                  <a:srgbClr val="AE563E"/>
                </a:solidFill>
                <a:latin typeface="Aptos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AE5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38912"/>
            <a:ext cx="10972800" cy="53035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2700" b="1">
                <a:solidFill>
                  <a:srgbClr val="223545"/>
                </a:solidFill>
                <a:latin typeface="Aptos"/>
              </a:defRPr>
            </a:pPr>
            <a:r>
              <a:t>Ερωτήσεις κατανόησης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972800" cy="38404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600" b="1">
                <a:solidFill>
                  <a:srgbClr val="AE563E"/>
                </a:solidFill>
                <a:latin typeface="Aptos"/>
              </a:defRPr>
            </a:pPr>
            <a:r>
              <a:t>Επίλογος — §§ 20–21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627632"/>
            <a:ext cx="1097280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7E1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47472" rIns="292608" tIns="256032" bIns="164592"/>
          <a:lstStyle/>
          <a:p>
            <a:pPr algn="ctr"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1. Με ποια κριτήρια ζητά ο Μαντίθεος να αξιολογηθεί;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2. Γιατί αναφέρεται στην ηλικία και στην εξωτερική του εμφάνιση;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3. Πώς ολοκληρώνει την προσπάθειά του να πείσει τη Βουλή;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4. Ποιο βασικό μήνυμα αφήνει ο επίλογος;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3679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0">
                <a:solidFill>
                  <a:srgbClr val="646765"/>
                </a:solidFill>
                <a:latin typeface="Aptos"/>
              </a:defRPr>
            </a:pPr>
            <a:r>
              <a:t>Λυσίας • Ὑπὲρ Μαντιθέου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18504"/>
            <a:ext cx="73152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1">
                <a:solidFill>
                  <a:srgbClr val="AE563E"/>
                </a:solidFill>
                <a:latin typeface="Aptos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AE5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38912"/>
            <a:ext cx="10972800" cy="53035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2700" b="1">
                <a:solidFill>
                  <a:srgbClr val="223545"/>
                </a:solidFill>
                <a:latin typeface="Aptos"/>
              </a:defRPr>
            </a:pPr>
            <a:r>
              <a:t>Συνολική επανάληψη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972800" cy="38404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600" b="1">
                <a:solidFill>
                  <a:srgbClr val="AE563E"/>
                </a:solidFill>
                <a:latin typeface="Aptos"/>
              </a:defRPr>
            </a:pPr>
            <a:r>
              <a:t>Ελέγχω αν κατανόησα τον λόγο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627632"/>
            <a:ext cx="1097280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7E1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47472" rIns="292608" tIns="256032" bIns="164592"/>
          <a:lstStyle/>
          <a:p>
            <a:pPr algn="ctr">
              <a:spcAft>
                <a:spcPts val="1000"/>
              </a:spcAft>
              <a:defRPr sz="1800">
                <a:solidFill>
                  <a:srgbClr val="2D3133"/>
                </a:solidFill>
                <a:latin typeface="Aptos"/>
              </a:defRPr>
            </a:pPr>
            <a:r>
              <a:t>•  1. Ποιος είναι ο συγγραφέας και ποια η περίσταση εκφώνησης του λόγου;</a:t>
            </a:r>
          </a:p>
          <a:p>
            <a:pPr>
              <a:spcAft>
                <a:spcPts val="1000"/>
              </a:spcAft>
              <a:defRPr sz="1800">
                <a:solidFill>
                  <a:srgbClr val="2D3133"/>
                </a:solidFill>
                <a:latin typeface="Aptos"/>
              </a:defRPr>
            </a:pPr>
            <a:r>
              <a:t>•  2. Ποια είναι η βασική κατηγορία εναντίον του Μαντιθέου;</a:t>
            </a:r>
          </a:p>
          <a:p>
            <a:pPr>
              <a:spcAft>
                <a:spcPts val="1000"/>
              </a:spcAft>
              <a:defRPr sz="1800">
                <a:solidFill>
                  <a:srgbClr val="2D3133"/>
                </a:solidFill>
                <a:latin typeface="Aptos"/>
              </a:defRPr>
            </a:pPr>
            <a:r>
              <a:t>•  3. Πώς οργανώνεται ο λόγος από το προοίμιο έως τον επίλογο;</a:t>
            </a:r>
          </a:p>
          <a:p>
            <a:pPr>
              <a:spcAft>
                <a:spcPts val="1000"/>
              </a:spcAft>
              <a:defRPr sz="1800">
                <a:solidFill>
                  <a:srgbClr val="2D3133"/>
                </a:solidFill>
                <a:latin typeface="Aptos"/>
              </a:defRPr>
            </a:pPr>
            <a:r>
              <a:t>•  4. Ποια επιχειρήματα χρησιμοποιεί για να υποστηρίξει την αξιοπιστία του;</a:t>
            </a:r>
          </a:p>
          <a:p>
            <a:pPr>
              <a:spcAft>
                <a:spcPts val="1000"/>
              </a:spcAft>
              <a:defRPr sz="1800">
                <a:solidFill>
                  <a:srgbClr val="2D3133"/>
                </a:solidFill>
                <a:latin typeface="Aptos"/>
              </a:defRPr>
            </a:pPr>
            <a:r>
              <a:t>•  5. Πώς συνδέονται ο ιδιωτικός βίος, ο δημόσιος βίος και η ιδιότητα του πολίτη;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3679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0">
                <a:solidFill>
                  <a:srgbClr val="646765"/>
                </a:solidFill>
                <a:latin typeface="Aptos"/>
              </a:defRPr>
            </a:pPr>
            <a:r>
              <a:t>Λυσίας • Ὑπὲρ Μαντιθέου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18504"/>
            <a:ext cx="73152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1">
                <a:solidFill>
                  <a:srgbClr val="AE563E"/>
                </a:solidFill>
                <a:latin typeface="Aptos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AE5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38912"/>
            <a:ext cx="10972800" cy="53035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2700" b="1">
                <a:solidFill>
                  <a:srgbClr val="223545"/>
                </a:solidFill>
                <a:latin typeface="Aptos"/>
              </a:defRPr>
            </a:pPr>
            <a:r>
              <a:t>Βασικές έννοιες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972800" cy="38404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600" b="1">
                <a:solidFill>
                  <a:srgbClr val="AE563E"/>
                </a:solidFill>
                <a:latin typeface="Aptos"/>
              </a:defRPr>
            </a:pPr>
            <a:r>
              <a:t>Λεξιλόγιο για επανάληψη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627632"/>
            <a:ext cx="1097280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7E1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47472" rIns="292608" tIns="256032" bIns="164592"/>
          <a:lstStyle/>
          <a:p>
            <a:pPr algn="ctr">
              <a:spcAft>
                <a:spcPts val="1000"/>
              </a:spcAft>
              <a:defRPr sz="1800">
                <a:solidFill>
                  <a:srgbClr val="2D3133"/>
                </a:solidFill>
                <a:latin typeface="Aptos"/>
              </a:defRPr>
            </a:pPr>
            <a:r>
              <a:t>•  Λογογράφος: ο επαγγελματίας που συνέτασσε λόγους για άλλους.</a:t>
            </a:r>
          </a:p>
          <a:p>
            <a:pPr>
              <a:spcAft>
                <a:spcPts val="1000"/>
              </a:spcAft>
              <a:defRPr sz="1800">
                <a:solidFill>
                  <a:srgbClr val="2D3133"/>
                </a:solidFill>
                <a:latin typeface="Aptos"/>
              </a:defRPr>
            </a:pPr>
            <a:r>
              <a:t>•  Δοκιμασία: έλεγχος καταλληλότητας πριν από την ανάληψη δημόσιου αξιώματος.</a:t>
            </a:r>
          </a:p>
          <a:p>
            <a:pPr>
              <a:spcAft>
                <a:spcPts val="1000"/>
              </a:spcAft>
              <a:defRPr sz="1800">
                <a:solidFill>
                  <a:srgbClr val="2D3133"/>
                </a:solidFill>
                <a:latin typeface="Aptos"/>
              </a:defRPr>
            </a:pPr>
            <a:r>
              <a:t>•  Προοίμιο: η εισαγωγική ενότητα ενός ρητορικού λόγου.</a:t>
            </a:r>
          </a:p>
          <a:p>
            <a:pPr>
              <a:spcAft>
                <a:spcPts val="1000"/>
              </a:spcAft>
              <a:defRPr sz="1800">
                <a:solidFill>
                  <a:srgbClr val="2D3133"/>
                </a:solidFill>
                <a:latin typeface="Aptos"/>
              </a:defRPr>
            </a:pPr>
            <a:r>
              <a:t>•  Επιχειρηματολογία: οι λόγοι και τα στοιχεία που χρησιμοποιούνται για να υποστηριχθεί μια θέση.</a:t>
            </a:r>
          </a:p>
          <a:p>
            <a:pPr>
              <a:spcAft>
                <a:spcPts val="1000"/>
              </a:spcAft>
              <a:defRPr sz="1800">
                <a:solidFill>
                  <a:srgbClr val="2D3133"/>
                </a:solidFill>
                <a:latin typeface="Aptos"/>
              </a:defRPr>
            </a:pPr>
            <a:r>
              <a:t>•  Επίλογος: το τελικό μέρος, όπου συνοψίζεται η θέση και ενισχύεται το αίτημα του ομιλητή.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3679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0">
                <a:solidFill>
                  <a:srgbClr val="646765"/>
                </a:solidFill>
                <a:latin typeface="Aptos"/>
              </a:defRPr>
            </a:pPr>
            <a:r>
              <a:t>Λυσίας • Ὑπὲρ Μαντιθέου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18504"/>
            <a:ext cx="73152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1">
                <a:solidFill>
                  <a:srgbClr val="AE563E"/>
                </a:solidFill>
                <a:latin typeface="Aptos"/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AE5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38912"/>
            <a:ext cx="10972800" cy="53035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2700" b="1">
                <a:solidFill>
                  <a:srgbClr val="223545"/>
                </a:solidFill>
                <a:latin typeface="Aptos"/>
              </a:defRPr>
            </a:pPr>
            <a:r>
              <a:t>Κλείσιμο — βασικό συμπέρασμα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972800" cy="38404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600" b="1">
                <a:solidFill>
                  <a:srgbClr val="AE563E"/>
                </a:solidFill>
                <a:latin typeface="Aptos"/>
              </a:defRPr>
            </a:pPr>
            <a:r>
              <a:t>Πώς χτίζεται η υπεράσπιση;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627632"/>
            <a:ext cx="1097280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7E1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47472" rIns="292608" tIns="256032" bIns="164592"/>
          <a:lstStyle/>
          <a:p>
            <a:pPr algn="ctr"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Ο Μαντίθεος απαντά πρώτα στην κατηγορία και στη συνέχεια παρουσιάζει στοιχεία από τη ζωή του.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Συνδυάζει πραγματολογικούς ισχυρισμούς με την προβολή του χαρακτήρα και της δημόσιας προσφοράς του.</a:t>
            </a:r>
          </a:p>
          <a:p>
            <a:pPr>
              <a:spcAft>
                <a:spcPts val="1700"/>
              </a:spcAft>
              <a:defRPr sz="2000">
                <a:solidFill>
                  <a:srgbClr val="2D3133"/>
                </a:solidFill>
                <a:latin typeface="Aptos"/>
              </a:defRPr>
            </a:pPr>
            <a:r>
              <a:t>•  Η οργάνωση του λόγου υπηρετεί έναν βασικό στόχο: να πείσει τη Βουλή ότι αξίζει να κριθεί δίκαια.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3679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0">
                <a:solidFill>
                  <a:srgbClr val="646765"/>
                </a:solidFill>
                <a:latin typeface="Aptos"/>
              </a:defRPr>
            </a:pPr>
            <a:r>
              <a:t>Λυσίας • Ὑπὲρ Μαντιθέου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318504"/>
            <a:ext cx="73152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>
              <a:defRPr sz="1000" b="1">
                <a:solidFill>
                  <a:srgbClr val="AE563E"/>
                </a:solidFill>
                <a:latin typeface="Aptos"/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