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7" r:id="rId5"/>
    <p:sldId id="259" r:id="rId6"/>
    <p:sldId id="268" r:id="rId7"/>
    <p:sldId id="273" r:id="rId8"/>
    <p:sldId id="275" r:id="rId9"/>
    <p:sldId id="274" r:id="rId10"/>
    <p:sldId id="269" r:id="rId11"/>
    <p:sldId id="277" r:id="rId12"/>
    <p:sldId id="276" r:id="rId13"/>
    <p:sldId id="260" r:id="rId14"/>
    <p:sldId id="261" r:id="rId15"/>
    <p:sldId id="263" r:id="rId16"/>
    <p:sldId id="264" r:id="rId17"/>
    <p:sldId id="265" r:id="rId18"/>
    <p:sldId id="266" r:id="rId19"/>
    <p:sldId id="281" r:id="rId20"/>
    <p:sldId id="282" r:id="rId21"/>
    <p:sldId id="279" r:id="rId22"/>
    <p:sldId id="283" r:id="rId23"/>
    <p:sldId id="284" r:id="rId24"/>
    <p:sldId id="291" r:id="rId25"/>
    <p:sldId id="292" r:id="rId26"/>
    <p:sldId id="285" r:id="rId27"/>
    <p:sldId id="309" r:id="rId28"/>
    <p:sldId id="278" r:id="rId29"/>
    <p:sldId id="286" r:id="rId30"/>
    <p:sldId id="308" r:id="rId31"/>
    <p:sldId id="287" r:id="rId32"/>
    <p:sldId id="295" r:id="rId33"/>
    <p:sldId id="297" r:id="rId34"/>
    <p:sldId id="304" r:id="rId35"/>
    <p:sldId id="305" r:id="rId36"/>
    <p:sldId id="296" r:id="rId37"/>
    <p:sldId id="298" r:id="rId38"/>
    <p:sldId id="294" r:id="rId39"/>
    <p:sldId id="300" r:id="rId40"/>
    <p:sldId id="301" r:id="rId41"/>
    <p:sldId id="299" r:id="rId42"/>
    <p:sldId id="303" r:id="rId43"/>
    <p:sldId id="289" r:id="rId44"/>
    <p:sldId id="288" r:id="rId45"/>
    <p:sldId id="290" r:id="rId4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 varScale="1">
        <p:scale>
          <a:sx n="82" d="100"/>
          <a:sy n="82" d="100"/>
        </p:scale>
        <p:origin x="-146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785FF-281B-4A97-97EB-FC9C6B20151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B127D30-A79D-414B-B64B-F00E523D8536}">
      <dgm:prSet phldrT="[Κείμενο]"/>
      <dgm:spPr/>
      <dgm:t>
        <a:bodyPr/>
        <a:lstStyle/>
        <a:p>
          <a:r>
            <a:rPr lang="el-GR" dirty="0" smtClean="0"/>
            <a:t>πρωτογενής</a:t>
          </a:r>
          <a:endParaRPr lang="el-GR" dirty="0"/>
        </a:p>
      </dgm:t>
    </dgm:pt>
    <dgm:pt modelId="{2FC2CA65-4CB1-4826-BD99-FEED0F25863E}" type="parTrans" cxnId="{FF781240-7F5F-4650-A868-5AF89A44649F}">
      <dgm:prSet/>
      <dgm:spPr/>
      <dgm:t>
        <a:bodyPr/>
        <a:lstStyle/>
        <a:p>
          <a:endParaRPr lang="el-GR"/>
        </a:p>
      </dgm:t>
    </dgm:pt>
    <dgm:pt modelId="{66860FA7-6911-410F-8FD0-20058DAB10FA}" type="sibTrans" cxnId="{FF781240-7F5F-4650-A868-5AF89A44649F}">
      <dgm:prSet/>
      <dgm:spPr/>
      <dgm:t>
        <a:bodyPr/>
        <a:lstStyle/>
        <a:p>
          <a:endParaRPr lang="el-GR"/>
        </a:p>
      </dgm:t>
    </dgm:pt>
    <dgm:pt modelId="{BB60448F-FFC3-4671-8C66-6E1C24D9C054}">
      <dgm:prSet phldrT="[Κείμενο]" custT="1"/>
      <dgm:spPr/>
      <dgm:t>
        <a:bodyPr/>
        <a:lstStyle/>
        <a:p>
          <a:r>
            <a:rPr lang="el-GR" sz="2400" b="1" dirty="0" smtClean="0"/>
            <a:t>Επεξεργασία φύσης</a:t>
          </a:r>
          <a:endParaRPr lang="el-GR" sz="2400" b="1" dirty="0"/>
        </a:p>
      </dgm:t>
    </dgm:pt>
    <dgm:pt modelId="{1383AD58-35D2-485B-B8B1-958A876D58B9}" type="parTrans" cxnId="{0DF3C998-E94D-4395-9906-E2630318145F}">
      <dgm:prSet/>
      <dgm:spPr/>
      <dgm:t>
        <a:bodyPr/>
        <a:lstStyle/>
        <a:p>
          <a:endParaRPr lang="el-GR"/>
        </a:p>
      </dgm:t>
    </dgm:pt>
    <dgm:pt modelId="{BF64F8D9-BA30-479C-B4A8-90541BC1AAE9}" type="sibTrans" cxnId="{0DF3C998-E94D-4395-9906-E2630318145F}">
      <dgm:prSet/>
      <dgm:spPr/>
      <dgm:t>
        <a:bodyPr/>
        <a:lstStyle/>
        <a:p>
          <a:endParaRPr lang="el-GR"/>
        </a:p>
      </dgm:t>
    </dgm:pt>
    <dgm:pt modelId="{F2378859-83A5-4A4B-9A76-CEB1777D6B98}">
      <dgm:prSet phldrT="[Κείμενο]" custT="1"/>
      <dgm:spPr/>
      <dgm:t>
        <a:bodyPr/>
        <a:lstStyle/>
        <a:p>
          <a:r>
            <a:rPr lang="el-GR" sz="2400" dirty="0" smtClean="0"/>
            <a:t>Γεωργία, αλιεία, κτηνοτροφία…</a:t>
          </a:r>
          <a:endParaRPr lang="el-GR" sz="2400" dirty="0"/>
        </a:p>
      </dgm:t>
    </dgm:pt>
    <dgm:pt modelId="{A25B145B-163D-49E7-B179-2AE09BCDF53A}" type="parTrans" cxnId="{881115FA-80DC-4332-A3FE-D0BEEAC2FD26}">
      <dgm:prSet/>
      <dgm:spPr/>
      <dgm:t>
        <a:bodyPr/>
        <a:lstStyle/>
        <a:p>
          <a:endParaRPr lang="el-GR"/>
        </a:p>
      </dgm:t>
    </dgm:pt>
    <dgm:pt modelId="{82BA0825-BF48-4CC5-8435-2E8929ACD3D6}" type="sibTrans" cxnId="{881115FA-80DC-4332-A3FE-D0BEEAC2FD26}">
      <dgm:prSet/>
      <dgm:spPr/>
      <dgm:t>
        <a:bodyPr/>
        <a:lstStyle/>
        <a:p>
          <a:endParaRPr lang="el-GR"/>
        </a:p>
      </dgm:t>
    </dgm:pt>
    <dgm:pt modelId="{924ECBE9-31EB-4BD8-A7FB-3C5DB9D9D0E2}">
      <dgm:prSet phldrT="[Κείμενο]" custT="1"/>
      <dgm:spPr/>
      <dgm:t>
        <a:bodyPr/>
        <a:lstStyle/>
        <a:p>
          <a:r>
            <a:rPr lang="el-GR" dirty="0" smtClean="0"/>
            <a:t>δευτερογενής</a:t>
          </a:r>
        </a:p>
      </dgm:t>
    </dgm:pt>
    <dgm:pt modelId="{2779598A-F8E1-49F3-883E-1DBB2A1A8B01}" type="parTrans" cxnId="{2EFF1F2B-25E6-4DE3-8401-CA19349DAB3C}">
      <dgm:prSet/>
      <dgm:spPr/>
      <dgm:t>
        <a:bodyPr/>
        <a:lstStyle/>
        <a:p>
          <a:endParaRPr lang="el-GR"/>
        </a:p>
      </dgm:t>
    </dgm:pt>
    <dgm:pt modelId="{0235A2C2-5B25-4400-929A-E38EF87F94E5}" type="sibTrans" cxnId="{2EFF1F2B-25E6-4DE3-8401-CA19349DAB3C}">
      <dgm:prSet/>
      <dgm:spPr/>
      <dgm:t>
        <a:bodyPr/>
        <a:lstStyle/>
        <a:p>
          <a:endParaRPr lang="el-GR"/>
        </a:p>
      </dgm:t>
    </dgm:pt>
    <dgm:pt modelId="{003B764C-10D5-4003-A497-9D99DE9CB11F}">
      <dgm:prSet phldrT="[Κείμενο]" custT="1"/>
      <dgm:spPr/>
      <dgm:t>
        <a:bodyPr/>
        <a:lstStyle/>
        <a:p>
          <a:r>
            <a:rPr lang="el-GR" sz="2400" b="1" dirty="0" smtClean="0"/>
            <a:t>Κατασκευές , μεταποίηση</a:t>
          </a:r>
          <a:endParaRPr lang="el-GR" sz="2400" b="1" dirty="0"/>
        </a:p>
      </dgm:t>
    </dgm:pt>
    <dgm:pt modelId="{3A4052F6-57CE-409D-9A8C-3EA5B96FA7CE}" type="parTrans" cxnId="{887CFB50-C3BE-4C87-A4C0-CDA6991590E3}">
      <dgm:prSet/>
      <dgm:spPr/>
      <dgm:t>
        <a:bodyPr/>
        <a:lstStyle/>
        <a:p>
          <a:endParaRPr lang="el-GR"/>
        </a:p>
      </dgm:t>
    </dgm:pt>
    <dgm:pt modelId="{4E39BDB9-FA66-408A-B9F3-726E8B941F49}" type="sibTrans" cxnId="{887CFB50-C3BE-4C87-A4C0-CDA6991590E3}">
      <dgm:prSet/>
      <dgm:spPr/>
      <dgm:t>
        <a:bodyPr/>
        <a:lstStyle/>
        <a:p>
          <a:endParaRPr lang="el-GR"/>
        </a:p>
      </dgm:t>
    </dgm:pt>
    <dgm:pt modelId="{ED3D0999-8FEE-403F-8B8C-19B0857AAE2F}">
      <dgm:prSet phldrT="[Κείμενο]" custT="1"/>
      <dgm:spPr/>
      <dgm:t>
        <a:bodyPr/>
        <a:lstStyle/>
        <a:p>
          <a:r>
            <a:rPr lang="el-GR" sz="2400" dirty="0" smtClean="0"/>
            <a:t>Βιοτεχνίες, βιομηχανίες, εργοστάσια …</a:t>
          </a:r>
          <a:endParaRPr lang="el-GR" sz="2400" dirty="0"/>
        </a:p>
      </dgm:t>
    </dgm:pt>
    <dgm:pt modelId="{6BCB52E1-3FAA-45C3-8561-2E999FFA8553}" type="parTrans" cxnId="{E800D95C-3BA7-4DE0-A7FD-5B254E4E84F7}">
      <dgm:prSet/>
      <dgm:spPr/>
      <dgm:t>
        <a:bodyPr/>
        <a:lstStyle/>
        <a:p>
          <a:endParaRPr lang="el-GR"/>
        </a:p>
      </dgm:t>
    </dgm:pt>
    <dgm:pt modelId="{6DCF93ED-A287-44F1-9FC0-465010595129}" type="sibTrans" cxnId="{E800D95C-3BA7-4DE0-A7FD-5B254E4E84F7}">
      <dgm:prSet/>
      <dgm:spPr/>
      <dgm:t>
        <a:bodyPr/>
        <a:lstStyle/>
        <a:p>
          <a:endParaRPr lang="el-GR"/>
        </a:p>
      </dgm:t>
    </dgm:pt>
    <dgm:pt modelId="{4AB90B9B-F8C3-4EC4-9916-0F3019B02BF3}">
      <dgm:prSet phldrT="[Κείμενο]" custT="1"/>
      <dgm:spPr/>
      <dgm:t>
        <a:bodyPr/>
        <a:lstStyle/>
        <a:p>
          <a:r>
            <a:rPr lang="el-GR" dirty="0" smtClean="0"/>
            <a:t>τριτογενής</a:t>
          </a:r>
        </a:p>
      </dgm:t>
    </dgm:pt>
    <dgm:pt modelId="{6B319211-B355-456D-8A9B-391A46F15F63}" type="parTrans" cxnId="{A8FB3230-4D0B-4200-A19E-6395530AB1BD}">
      <dgm:prSet/>
      <dgm:spPr/>
      <dgm:t>
        <a:bodyPr/>
        <a:lstStyle/>
        <a:p>
          <a:endParaRPr lang="el-GR"/>
        </a:p>
      </dgm:t>
    </dgm:pt>
    <dgm:pt modelId="{426A2272-5690-4053-B962-55175282729B}" type="sibTrans" cxnId="{A8FB3230-4D0B-4200-A19E-6395530AB1BD}">
      <dgm:prSet/>
      <dgm:spPr/>
      <dgm:t>
        <a:bodyPr/>
        <a:lstStyle/>
        <a:p>
          <a:endParaRPr lang="el-GR"/>
        </a:p>
      </dgm:t>
    </dgm:pt>
    <dgm:pt modelId="{EFB48385-FE3C-4794-A2D9-1C77B8289B9E}">
      <dgm:prSet phldrT="[Κείμενο]" custT="1"/>
      <dgm:spPr/>
      <dgm:t>
        <a:bodyPr/>
        <a:lstStyle/>
        <a:p>
          <a:r>
            <a:rPr lang="el-GR" sz="2400" b="1" dirty="0" smtClean="0"/>
            <a:t>Παροχή υπηρεσιών, εμπόριο</a:t>
          </a:r>
          <a:endParaRPr lang="el-GR" sz="2400" b="1" dirty="0"/>
        </a:p>
      </dgm:t>
    </dgm:pt>
    <dgm:pt modelId="{86E85371-E7B5-40D0-AE81-56528CFE01AB}" type="parTrans" cxnId="{13C47124-3C4A-4083-8CCE-990CC46054AC}">
      <dgm:prSet/>
      <dgm:spPr/>
      <dgm:t>
        <a:bodyPr/>
        <a:lstStyle/>
        <a:p>
          <a:endParaRPr lang="el-GR"/>
        </a:p>
      </dgm:t>
    </dgm:pt>
    <dgm:pt modelId="{2F0C6FF8-0342-4220-A9E1-D409416F22A7}" type="sibTrans" cxnId="{13C47124-3C4A-4083-8CCE-990CC46054AC}">
      <dgm:prSet/>
      <dgm:spPr/>
      <dgm:t>
        <a:bodyPr/>
        <a:lstStyle/>
        <a:p>
          <a:endParaRPr lang="el-GR"/>
        </a:p>
      </dgm:t>
    </dgm:pt>
    <dgm:pt modelId="{4D38D613-D4AF-458A-BA8D-C2D2D8F6AD9F}">
      <dgm:prSet phldrT="[Κείμενο]" custT="1"/>
      <dgm:spPr/>
      <dgm:t>
        <a:bodyPr/>
        <a:lstStyle/>
        <a:p>
          <a:r>
            <a:rPr lang="el-GR" sz="2400" dirty="0" smtClean="0"/>
            <a:t>Τουρισμός, θέατρα, κομμωτήρια, Τράπεζες…</a:t>
          </a:r>
          <a:endParaRPr lang="el-GR" sz="2400" dirty="0"/>
        </a:p>
      </dgm:t>
    </dgm:pt>
    <dgm:pt modelId="{AF5D02E7-1542-49A0-8923-A9F8AB7D1621}" type="parTrans" cxnId="{01AAD7A7-136D-4383-B058-42D45DBBDA91}">
      <dgm:prSet/>
      <dgm:spPr/>
      <dgm:t>
        <a:bodyPr/>
        <a:lstStyle/>
        <a:p>
          <a:endParaRPr lang="el-GR"/>
        </a:p>
      </dgm:t>
    </dgm:pt>
    <dgm:pt modelId="{AF034639-9882-405A-8A81-157743288F2D}" type="sibTrans" cxnId="{01AAD7A7-136D-4383-B058-42D45DBBDA91}">
      <dgm:prSet/>
      <dgm:spPr/>
      <dgm:t>
        <a:bodyPr/>
        <a:lstStyle/>
        <a:p>
          <a:endParaRPr lang="el-GR"/>
        </a:p>
      </dgm:t>
    </dgm:pt>
    <dgm:pt modelId="{AF4E85C4-7FCF-4472-B8AD-876B4DC304A8}" type="pres">
      <dgm:prSet presAssocID="{D50785FF-281B-4A97-97EB-FC9C6B2015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E55F34B-8469-40E4-8299-7CCD9E6D6CE5}" type="pres">
      <dgm:prSet presAssocID="{BB127D30-A79D-414B-B64B-F00E523D8536}" presName="linNode" presStyleCnt="0"/>
      <dgm:spPr/>
    </dgm:pt>
    <dgm:pt modelId="{906A6634-B67F-4896-A552-F2BCE4992FBF}" type="pres">
      <dgm:prSet presAssocID="{BB127D30-A79D-414B-B64B-F00E523D8536}" presName="parentText" presStyleLbl="node1" presStyleIdx="0" presStyleCnt="3" custScaleX="12764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17A8644-057D-40E7-8799-45BBD8B58FB9}" type="pres">
      <dgm:prSet presAssocID="{BB127D30-A79D-414B-B64B-F00E523D853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9353E1F-1346-49BB-AB9D-6BE9172B03FD}" type="pres">
      <dgm:prSet presAssocID="{66860FA7-6911-410F-8FD0-20058DAB10FA}" presName="sp" presStyleCnt="0"/>
      <dgm:spPr/>
    </dgm:pt>
    <dgm:pt modelId="{C27ECAFF-EF89-472B-9B35-E6C050B2595D}" type="pres">
      <dgm:prSet presAssocID="{924ECBE9-31EB-4BD8-A7FB-3C5DB9D9D0E2}" presName="linNode" presStyleCnt="0"/>
      <dgm:spPr/>
    </dgm:pt>
    <dgm:pt modelId="{0EAF6D12-6E91-4A97-B4F4-D7E4AB24E35E}" type="pres">
      <dgm:prSet presAssocID="{924ECBE9-31EB-4BD8-A7FB-3C5DB9D9D0E2}" presName="parentText" presStyleLbl="node1" presStyleIdx="1" presStyleCnt="3" custScaleX="126419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091EA1D-7409-4C6B-B173-4907BF7E45D1}" type="pres">
      <dgm:prSet presAssocID="{924ECBE9-31EB-4BD8-A7FB-3C5DB9D9D0E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936ED59-4576-4584-827D-4FC87C49F6F8}" type="pres">
      <dgm:prSet presAssocID="{0235A2C2-5B25-4400-929A-E38EF87F94E5}" presName="sp" presStyleCnt="0"/>
      <dgm:spPr/>
    </dgm:pt>
    <dgm:pt modelId="{C563FB5C-6AAF-4EAF-82BF-DA19A813F207}" type="pres">
      <dgm:prSet presAssocID="{4AB90B9B-F8C3-4EC4-9916-0F3019B02BF3}" presName="linNode" presStyleCnt="0"/>
      <dgm:spPr/>
    </dgm:pt>
    <dgm:pt modelId="{B0EC0999-B6C0-4007-B35D-DEDA72D7A149}" type="pres">
      <dgm:prSet presAssocID="{4AB90B9B-F8C3-4EC4-9916-0F3019B02BF3}" presName="parentText" presStyleLbl="node1" presStyleIdx="2" presStyleCnt="3" custScaleX="127642" custLinFactNeighborX="0" custLinFactNeighborY="280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F8C40A2-16CC-4481-892C-27FB9C898B58}" type="pres">
      <dgm:prSet presAssocID="{4AB90B9B-F8C3-4EC4-9916-0F3019B02BF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1AAD7A7-136D-4383-B058-42D45DBBDA91}" srcId="{4AB90B9B-F8C3-4EC4-9916-0F3019B02BF3}" destId="{4D38D613-D4AF-458A-BA8D-C2D2D8F6AD9F}" srcOrd="1" destOrd="0" parTransId="{AF5D02E7-1542-49A0-8923-A9F8AB7D1621}" sibTransId="{AF034639-9882-405A-8A81-157743288F2D}"/>
    <dgm:cxn modelId="{EB015AD0-61F9-4524-8EAF-9219A59AF6AA}" type="presOf" srcId="{F2378859-83A5-4A4B-9A76-CEB1777D6B98}" destId="{517A8644-057D-40E7-8799-45BBD8B58FB9}" srcOrd="0" destOrd="1" presId="urn:microsoft.com/office/officeart/2005/8/layout/vList5"/>
    <dgm:cxn modelId="{30C311BC-AE20-4B82-AFF2-4129449535A3}" type="presOf" srcId="{BB60448F-FFC3-4671-8C66-6E1C24D9C054}" destId="{517A8644-057D-40E7-8799-45BBD8B58FB9}" srcOrd="0" destOrd="0" presId="urn:microsoft.com/office/officeart/2005/8/layout/vList5"/>
    <dgm:cxn modelId="{A8FB3230-4D0B-4200-A19E-6395530AB1BD}" srcId="{D50785FF-281B-4A97-97EB-FC9C6B20151F}" destId="{4AB90B9B-F8C3-4EC4-9916-0F3019B02BF3}" srcOrd="2" destOrd="0" parTransId="{6B319211-B355-456D-8A9B-391A46F15F63}" sibTransId="{426A2272-5690-4053-B962-55175282729B}"/>
    <dgm:cxn modelId="{D76FE0E8-FEDE-4CA8-AB8F-3E0ADF57CF76}" type="presOf" srcId="{924ECBE9-31EB-4BD8-A7FB-3C5DB9D9D0E2}" destId="{0EAF6D12-6E91-4A97-B4F4-D7E4AB24E35E}" srcOrd="0" destOrd="0" presId="urn:microsoft.com/office/officeart/2005/8/layout/vList5"/>
    <dgm:cxn modelId="{965104CB-58F7-425C-A639-99DD59B866AC}" type="presOf" srcId="{EFB48385-FE3C-4794-A2D9-1C77B8289B9E}" destId="{AF8C40A2-16CC-4481-892C-27FB9C898B58}" srcOrd="0" destOrd="0" presId="urn:microsoft.com/office/officeart/2005/8/layout/vList5"/>
    <dgm:cxn modelId="{0DF3C998-E94D-4395-9906-E2630318145F}" srcId="{BB127D30-A79D-414B-B64B-F00E523D8536}" destId="{BB60448F-FFC3-4671-8C66-6E1C24D9C054}" srcOrd="0" destOrd="0" parTransId="{1383AD58-35D2-485B-B8B1-958A876D58B9}" sibTransId="{BF64F8D9-BA30-479C-B4A8-90541BC1AAE9}"/>
    <dgm:cxn modelId="{13C47124-3C4A-4083-8CCE-990CC46054AC}" srcId="{4AB90B9B-F8C3-4EC4-9916-0F3019B02BF3}" destId="{EFB48385-FE3C-4794-A2D9-1C77B8289B9E}" srcOrd="0" destOrd="0" parTransId="{86E85371-E7B5-40D0-AE81-56528CFE01AB}" sibTransId="{2F0C6FF8-0342-4220-A9E1-D409416F22A7}"/>
    <dgm:cxn modelId="{887CFB50-C3BE-4C87-A4C0-CDA6991590E3}" srcId="{924ECBE9-31EB-4BD8-A7FB-3C5DB9D9D0E2}" destId="{003B764C-10D5-4003-A497-9D99DE9CB11F}" srcOrd="0" destOrd="0" parTransId="{3A4052F6-57CE-409D-9A8C-3EA5B96FA7CE}" sibTransId="{4E39BDB9-FA66-408A-B9F3-726E8B941F49}"/>
    <dgm:cxn modelId="{FF781240-7F5F-4650-A868-5AF89A44649F}" srcId="{D50785FF-281B-4A97-97EB-FC9C6B20151F}" destId="{BB127D30-A79D-414B-B64B-F00E523D8536}" srcOrd="0" destOrd="0" parTransId="{2FC2CA65-4CB1-4826-BD99-FEED0F25863E}" sibTransId="{66860FA7-6911-410F-8FD0-20058DAB10FA}"/>
    <dgm:cxn modelId="{3F816798-4E6E-40F7-B29F-76905DC54A08}" type="presOf" srcId="{D50785FF-281B-4A97-97EB-FC9C6B20151F}" destId="{AF4E85C4-7FCF-4472-B8AD-876B4DC304A8}" srcOrd="0" destOrd="0" presId="urn:microsoft.com/office/officeart/2005/8/layout/vList5"/>
    <dgm:cxn modelId="{39CA1E82-E90F-4DAF-80F7-8D723FB484CD}" type="presOf" srcId="{4AB90B9B-F8C3-4EC4-9916-0F3019B02BF3}" destId="{B0EC0999-B6C0-4007-B35D-DEDA72D7A149}" srcOrd="0" destOrd="0" presId="urn:microsoft.com/office/officeart/2005/8/layout/vList5"/>
    <dgm:cxn modelId="{6D60DB94-3716-4C3E-BCC8-8EE31D7116BA}" type="presOf" srcId="{003B764C-10D5-4003-A497-9D99DE9CB11F}" destId="{5091EA1D-7409-4C6B-B173-4907BF7E45D1}" srcOrd="0" destOrd="0" presId="urn:microsoft.com/office/officeart/2005/8/layout/vList5"/>
    <dgm:cxn modelId="{E800D95C-3BA7-4DE0-A7FD-5B254E4E84F7}" srcId="{924ECBE9-31EB-4BD8-A7FB-3C5DB9D9D0E2}" destId="{ED3D0999-8FEE-403F-8B8C-19B0857AAE2F}" srcOrd="1" destOrd="0" parTransId="{6BCB52E1-3FAA-45C3-8561-2E999FFA8553}" sibTransId="{6DCF93ED-A287-44F1-9FC0-465010595129}"/>
    <dgm:cxn modelId="{2EFF1F2B-25E6-4DE3-8401-CA19349DAB3C}" srcId="{D50785FF-281B-4A97-97EB-FC9C6B20151F}" destId="{924ECBE9-31EB-4BD8-A7FB-3C5DB9D9D0E2}" srcOrd="1" destOrd="0" parTransId="{2779598A-F8E1-49F3-883E-1DBB2A1A8B01}" sibTransId="{0235A2C2-5B25-4400-929A-E38EF87F94E5}"/>
    <dgm:cxn modelId="{5532F2E1-6C71-41E3-B04F-83694D04D14D}" type="presOf" srcId="{ED3D0999-8FEE-403F-8B8C-19B0857AAE2F}" destId="{5091EA1D-7409-4C6B-B173-4907BF7E45D1}" srcOrd="0" destOrd="1" presId="urn:microsoft.com/office/officeart/2005/8/layout/vList5"/>
    <dgm:cxn modelId="{20D78D3E-9303-4817-BD15-B16B4EE727D0}" type="presOf" srcId="{4D38D613-D4AF-458A-BA8D-C2D2D8F6AD9F}" destId="{AF8C40A2-16CC-4481-892C-27FB9C898B58}" srcOrd="0" destOrd="1" presId="urn:microsoft.com/office/officeart/2005/8/layout/vList5"/>
    <dgm:cxn modelId="{7647D8A9-563D-4FD9-8A79-7B3A209669C2}" type="presOf" srcId="{BB127D30-A79D-414B-B64B-F00E523D8536}" destId="{906A6634-B67F-4896-A552-F2BCE4992FBF}" srcOrd="0" destOrd="0" presId="urn:microsoft.com/office/officeart/2005/8/layout/vList5"/>
    <dgm:cxn modelId="{881115FA-80DC-4332-A3FE-D0BEEAC2FD26}" srcId="{BB127D30-A79D-414B-B64B-F00E523D8536}" destId="{F2378859-83A5-4A4B-9A76-CEB1777D6B98}" srcOrd="1" destOrd="0" parTransId="{A25B145B-163D-49E7-B179-2AE09BCDF53A}" sibTransId="{82BA0825-BF48-4CC5-8435-2E8929ACD3D6}"/>
    <dgm:cxn modelId="{6F0ABD7C-576A-464E-B5BE-295610A3FC32}" type="presParOf" srcId="{AF4E85C4-7FCF-4472-B8AD-876B4DC304A8}" destId="{2E55F34B-8469-40E4-8299-7CCD9E6D6CE5}" srcOrd="0" destOrd="0" presId="urn:microsoft.com/office/officeart/2005/8/layout/vList5"/>
    <dgm:cxn modelId="{5DBAB716-66EE-4C66-80DF-A034E7623C32}" type="presParOf" srcId="{2E55F34B-8469-40E4-8299-7CCD9E6D6CE5}" destId="{906A6634-B67F-4896-A552-F2BCE4992FBF}" srcOrd="0" destOrd="0" presId="urn:microsoft.com/office/officeart/2005/8/layout/vList5"/>
    <dgm:cxn modelId="{CFB4ED1C-29B7-4F36-8031-4DE7D4FD6F43}" type="presParOf" srcId="{2E55F34B-8469-40E4-8299-7CCD9E6D6CE5}" destId="{517A8644-057D-40E7-8799-45BBD8B58FB9}" srcOrd="1" destOrd="0" presId="urn:microsoft.com/office/officeart/2005/8/layout/vList5"/>
    <dgm:cxn modelId="{C2ECFBCA-09F9-4B83-8B67-7BBA895A93ED}" type="presParOf" srcId="{AF4E85C4-7FCF-4472-B8AD-876B4DC304A8}" destId="{39353E1F-1346-49BB-AB9D-6BE9172B03FD}" srcOrd="1" destOrd="0" presId="urn:microsoft.com/office/officeart/2005/8/layout/vList5"/>
    <dgm:cxn modelId="{B5E1586B-BCB5-46C2-B420-B8BB1119418A}" type="presParOf" srcId="{AF4E85C4-7FCF-4472-B8AD-876B4DC304A8}" destId="{C27ECAFF-EF89-472B-9B35-E6C050B2595D}" srcOrd="2" destOrd="0" presId="urn:microsoft.com/office/officeart/2005/8/layout/vList5"/>
    <dgm:cxn modelId="{ECDB846E-E722-4F5C-B03B-6C31A9438129}" type="presParOf" srcId="{C27ECAFF-EF89-472B-9B35-E6C050B2595D}" destId="{0EAF6D12-6E91-4A97-B4F4-D7E4AB24E35E}" srcOrd="0" destOrd="0" presId="urn:microsoft.com/office/officeart/2005/8/layout/vList5"/>
    <dgm:cxn modelId="{1CD3311D-50D3-40D6-A45C-CFB36C38BB2F}" type="presParOf" srcId="{C27ECAFF-EF89-472B-9B35-E6C050B2595D}" destId="{5091EA1D-7409-4C6B-B173-4907BF7E45D1}" srcOrd="1" destOrd="0" presId="urn:microsoft.com/office/officeart/2005/8/layout/vList5"/>
    <dgm:cxn modelId="{D4B328DC-14A9-4E4B-A0A3-3E901BF4D937}" type="presParOf" srcId="{AF4E85C4-7FCF-4472-B8AD-876B4DC304A8}" destId="{F936ED59-4576-4584-827D-4FC87C49F6F8}" srcOrd="3" destOrd="0" presId="urn:microsoft.com/office/officeart/2005/8/layout/vList5"/>
    <dgm:cxn modelId="{27A0AD2E-A266-4E56-AA2F-2B46622AD870}" type="presParOf" srcId="{AF4E85C4-7FCF-4472-B8AD-876B4DC304A8}" destId="{C563FB5C-6AAF-4EAF-82BF-DA19A813F207}" srcOrd="4" destOrd="0" presId="urn:microsoft.com/office/officeart/2005/8/layout/vList5"/>
    <dgm:cxn modelId="{80D4BA64-FD83-4562-AF82-00F832B45F47}" type="presParOf" srcId="{C563FB5C-6AAF-4EAF-82BF-DA19A813F207}" destId="{B0EC0999-B6C0-4007-B35D-DEDA72D7A149}" srcOrd="0" destOrd="0" presId="urn:microsoft.com/office/officeart/2005/8/layout/vList5"/>
    <dgm:cxn modelId="{4249F8C1-CD7E-4981-927F-D8B52BBE6637}" type="presParOf" srcId="{C563FB5C-6AAF-4EAF-82BF-DA19A813F207}" destId="{AF8C40A2-16CC-4481-892C-27FB9C898B5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7A8644-057D-40E7-8799-45BBD8B58FB9}">
      <dsp:nvSpPr>
        <dsp:cNvPr id="0" name=""/>
        <dsp:cNvSpPr/>
      </dsp:nvSpPr>
      <dsp:spPr>
        <a:xfrm rot="5400000">
          <a:off x="5019904" y="-1645766"/>
          <a:ext cx="983921" cy="45251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b="1" kern="1200" dirty="0" smtClean="0"/>
            <a:t>Επεξεργασία φύσης</a:t>
          </a:r>
          <a:endParaRPr lang="el-GR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Γεωργία, αλιεία, κτηνοτροφία…</a:t>
          </a:r>
          <a:endParaRPr lang="el-GR" sz="2400" kern="1200" dirty="0"/>
        </a:p>
      </dsp:txBody>
      <dsp:txXfrm rot="5400000">
        <a:off x="5019904" y="-1645766"/>
        <a:ext cx="983921" cy="4525162"/>
      </dsp:txXfrm>
    </dsp:sp>
    <dsp:sp modelId="{906A6634-B67F-4896-A552-F2BCE4992FBF}">
      <dsp:nvSpPr>
        <dsp:cNvPr id="0" name=""/>
        <dsp:cNvSpPr/>
      </dsp:nvSpPr>
      <dsp:spPr>
        <a:xfrm>
          <a:off x="279" y="1863"/>
          <a:ext cx="3249004" cy="1229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100" kern="1200" dirty="0" smtClean="0"/>
            <a:t>πρωτογενής</a:t>
          </a:r>
          <a:endParaRPr lang="el-GR" sz="4100" kern="1200" dirty="0"/>
        </a:p>
      </dsp:txBody>
      <dsp:txXfrm>
        <a:off x="279" y="1863"/>
        <a:ext cx="3249004" cy="1229902"/>
      </dsp:txXfrm>
    </dsp:sp>
    <dsp:sp modelId="{5091EA1D-7409-4C6B-B173-4907BF7E45D1}">
      <dsp:nvSpPr>
        <dsp:cNvPr id="0" name=""/>
        <dsp:cNvSpPr/>
      </dsp:nvSpPr>
      <dsp:spPr>
        <a:xfrm rot="5400000">
          <a:off x="5012320" y="-364090"/>
          <a:ext cx="983921" cy="45446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b="1" kern="1200" dirty="0" smtClean="0"/>
            <a:t>Κατασκευές , μεταποίηση</a:t>
          </a:r>
          <a:endParaRPr lang="el-GR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Βιοτεχνίες, βιομηχανίες, εργοστάσια …</a:t>
          </a:r>
          <a:endParaRPr lang="el-GR" sz="2400" kern="1200" dirty="0"/>
        </a:p>
      </dsp:txBody>
      <dsp:txXfrm rot="5400000">
        <a:off x="5012320" y="-364090"/>
        <a:ext cx="983921" cy="4544604"/>
      </dsp:txXfrm>
    </dsp:sp>
    <dsp:sp modelId="{0EAF6D12-6E91-4A97-B4F4-D7E4AB24E35E}">
      <dsp:nvSpPr>
        <dsp:cNvPr id="0" name=""/>
        <dsp:cNvSpPr/>
      </dsp:nvSpPr>
      <dsp:spPr>
        <a:xfrm>
          <a:off x="279" y="1293260"/>
          <a:ext cx="3231699" cy="1229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/>
            <a:t>δευτερογενής</a:t>
          </a:r>
        </a:p>
      </dsp:txBody>
      <dsp:txXfrm>
        <a:off x="279" y="1293260"/>
        <a:ext cx="3231699" cy="1229902"/>
      </dsp:txXfrm>
    </dsp:sp>
    <dsp:sp modelId="{AF8C40A2-16CC-4481-892C-27FB9C898B58}">
      <dsp:nvSpPr>
        <dsp:cNvPr id="0" name=""/>
        <dsp:cNvSpPr/>
      </dsp:nvSpPr>
      <dsp:spPr>
        <a:xfrm rot="5400000">
          <a:off x="5019904" y="937028"/>
          <a:ext cx="983921" cy="45251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b="1" kern="1200" dirty="0" smtClean="0"/>
            <a:t>Παροχή υπηρεσιών, εμπόριο</a:t>
          </a:r>
          <a:endParaRPr lang="el-GR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/>
            <a:t>Τουρισμός, θέατρα, κομμωτήρια, Τράπεζες…</a:t>
          </a:r>
          <a:endParaRPr lang="el-GR" sz="2400" kern="1200" dirty="0"/>
        </a:p>
      </dsp:txBody>
      <dsp:txXfrm rot="5400000">
        <a:off x="5019904" y="937028"/>
        <a:ext cx="983921" cy="4525162"/>
      </dsp:txXfrm>
    </dsp:sp>
    <dsp:sp modelId="{B0EC0999-B6C0-4007-B35D-DEDA72D7A149}">
      <dsp:nvSpPr>
        <dsp:cNvPr id="0" name=""/>
        <dsp:cNvSpPr/>
      </dsp:nvSpPr>
      <dsp:spPr>
        <a:xfrm>
          <a:off x="279" y="2586521"/>
          <a:ext cx="3249004" cy="1229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/>
            <a:t>τριτογενής</a:t>
          </a:r>
        </a:p>
      </dsp:txBody>
      <dsp:txXfrm>
        <a:off x="279" y="2586521"/>
        <a:ext cx="3249004" cy="1229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19/10/2024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19/10/2024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19/10/2024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19/10/2024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19/10/2024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19/10/2024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19/10/2024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gnto.gov.g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visitgreece.gr/el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unwto.org/doi/pdf/10.18111/9789284420070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hania.news/wp-content/uploads/2023/09/tt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gr.euronews.com/video/2023/12/31/metra-gia-ton-ypertourismo-sti-venetia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Θεωρία τουρισμού και εφαρμογές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Κεφ. 4 σελ. 56-61</a:t>
            </a:r>
          </a:p>
          <a:p>
            <a:r>
              <a:rPr lang="el-GR" dirty="0" err="1" smtClean="0"/>
              <a:t>Κωνσταντάκη</a:t>
            </a:r>
            <a:r>
              <a:rPr lang="el-GR" dirty="0" smtClean="0"/>
              <a:t> Ελευθερία ΠΕ 80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πρώτα ξενοδοχεία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Το πρώτο ξενοδοχείο λειτούργησε το 1302 στη Γαλλία </a:t>
            </a:r>
          </a:p>
          <a:p>
            <a:pPr fontAlgn="base">
              <a:buFont typeface="Wingdings" pitchFamily="2" charset="2"/>
              <a:buChar char="Ø"/>
            </a:pPr>
            <a:r>
              <a:rPr lang="el-GR" b="1" dirty="0" smtClean="0"/>
              <a:t>Το πρώτο ξενοδοχείο στην Ελλάδα</a:t>
            </a:r>
            <a:r>
              <a:rPr lang="el-GR" dirty="0" smtClean="0"/>
              <a:t> ιδρύθηκε στο Ναύπλιο το 1834 </a:t>
            </a:r>
          </a:p>
          <a:p>
            <a:pPr fontAlgn="base">
              <a:buFont typeface="Wingdings" pitchFamily="2" charset="2"/>
              <a:buChar char="Ø"/>
            </a:pPr>
            <a:r>
              <a:rPr lang="el-GR" dirty="0" smtClean="0"/>
              <a:t>Η </a:t>
            </a:r>
            <a:r>
              <a:rPr lang="el-GR" b="1" dirty="0" smtClean="0"/>
              <a:t>Αθήνα</a:t>
            </a:r>
            <a:r>
              <a:rPr lang="el-GR" dirty="0" smtClean="0"/>
              <a:t>, το 1835  απέκτησε το δικό της ξενοδοχείο, με το όνομα «</a:t>
            </a:r>
            <a:r>
              <a:rPr lang="el-GR" b="1" dirty="0" smtClean="0"/>
              <a:t>Νέον </a:t>
            </a:r>
            <a:r>
              <a:rPr lang="el-GR" b="1" dirty="0" err="1" smtClean="0"/>
              <a:t>Ξενοδοχείον</a:t>
            </a:r>
            <a:r>
              <a:rPr lang="el-GR" dirty="0" smtClean="0"/>
              <a:t>» του Ιταλού </a:t>
            </a:r>
            <a:r>
              <a:rPr lang="el-GR" dirty="0" err="1" smtClean="0"/>
              <a:t>Καζάλι</a:t>
            </a:r>
            <a:r>
              <a:rPr lang="el-GR" dirty="0" smtClean="0"/>
              <a:t> και το 1878 λειτούργησε σαν ξενοδοχείο η ιστορική «</a:t>
            </a:r>
            <a:r>
              <a:rPr lang="el-GR" b="1" dirty="0" smtClean="0"/>
              <a:t>Μεγάλη Βρετανία</a:t>
            </a:r>
            <a:r>
              <a:rPr lang="el-GR" dirty="0" smtClean="0"/>
              <a:t>» στη θέση που είναι σήμερα στο Σύνταγμα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3794" name="AutoShape 2" descr="ΦΩΤΟΓΡΑΦΙΑ: ΑΠΕ-ΜΠΕ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3796" name="AutoShape 4" descr="«Μεγάλη Βρεταννία»: Η ιστορία του ξενοδοχείου που έγινε σύμβολο της Αθήνας [εικόνες] | iefimerida.gr 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3798" name="AutoShape 6" descr="C:\Users\panka\AppData\Local\Temp\{D39DF446-2330-43B7-9F31-AB5F661B1751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3800" name="AutoShape 8" descr="C:\Users\panka\AppData\Local\Temp\{D39DF446-2330-43B7-9F31-AB5F661B1751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3802" name="AutoShape 10" descr="C:\Users\panka\AppData\Local\Temp\{085C6C77-35F9-4B34-9E53-0FE5B7F372B1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3804" name="AutoShape 12" descr="C:\Users\panka\AppData\Local\Temp\{73E9224E-75F1-4087-A68B-0916CD4C9ACE}.t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3806" name="Picture 14" descr="C:\Users\panka\OneDrive\Υπολογιστής\bt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873" y="189082"/>
            <a:ext cx="8359591" cy="6447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770" name="AutoShape 2" descr="ΞΕΝΟΔΟΧΕΙΟ ΜΕΓΑΛΗ ΒΡΕΤΑΝΝΙΑ | OPEN H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2772" name="Picture 4" descr="ΞΕΝΟΔΟΧΕΙΟ ΜΕΓΑΛΗ ΒΡΕΤΑΝΝΙΑ | OPEN 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949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Η τουριστική προσφορά περιλαμβάνει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l-GR" dirty="0" smtClean="0"/>
              <a:t> </a:t>
            </a:r>
            <a:r>
              <a:rPr lang="el-GR" b="1" dirty="0" smtClean="0"/>
              <a:t>Θέλγητρα</a:t>
            </a:r>
            <a:r>
              <a:rPr lang="el-GR" dirty="0" smtClean="0"/>
              <a:t>: τοπίο,  παράδοση, κλίμα, αξιοθέατα, μουσεία  κ.ά. 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 </a:t>
            </a:r>
            <a:r>
              <a:rPr lang="el-GR" b="1" dirty="0" smtClean="0"/>
              <a:t>Εγκαταστάσεις</a:t>
            </a:r>
            <a:r>
              <a:rPr lang="el-GR" dirty="0" smtClean="0"/>
              <a:t>: υποδομές, καταλύματα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 </a:t>
            </a:r>
            <a:r>
              <a:rPr lang="el-GR" b="1" dirty="0" smtClean="0"/>
              <a:t>Πρόσβαση</a:t>
            </a:r>
            <a:r>
              <a:rPr lang="el-GR" dirty="0" smtClean="0"/>
              <a:t>: μεταφορές (ποιότητα - κόστος) 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 </a:t>
            </a:r>
            <a:r>
              <a:rPr lang="el-GR" b="1" dirty="0" smtClean="0"/>
              <a:t>Ψυχαγωγία</a:t>
            </a:r>
            <a:r>
              <a:rPr lang="el-GR" dirty="0" smtClean="0"/>
              <a:t>: θεάματα, βραδινή ζωή, περίπατοι, πολιτιστικές &amp; αθλητικές δραστηριότητες κ.λπ..</a:t>
            </a:r>
            <a:endParaRPr lang="el-GR" dirty="0"/>
          </a:p>
        </p:txBody>
      </p:sp>
      <p:pic>
        <p:nvPicPr>
          <p:cNvPr id="9218" name="Picture 2" descr="Το τρίπτυχο «νησιά, ήλιος, θάλασσα» παραμένει το συγκριτικό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958789"/>
            <a:ext cx="3038737" cy="1899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Λόγοι ανάπτυξης του τουρισμού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 Η αύξηση του εισοδήματος των νοικοκυριών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Η μείωση των ωρών εργασίας και η αύξηση του ελεύθερου χρόνου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Η βελτίωση των μεταφορικών μέσων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Η βαθμιαία ανάπτυξη (ποσοτική και ποιοτική) των τουριστικών καταλυμάτων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Η κατάσταση διαρκούς ειρήνης που υφίσταται τα τελευταία χρόνια, με εξαίρεση τους τοπικούς πολέμους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79512" y="144020"/>
          <a:ext cx="8856984" cy="6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/>
                <a:gridCol w="4428492"/>
              </a:tblGrid>
              <a:tr h="963052"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smtClean="0"/>
                        <a:t>Κριτήριο</a:t>
                      </a:r>
                      <a:endParaRPr lang="el-GR" sz="3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smtClean="0"/>
                        <a:t>Διακρίσεις τουρισμού</a:t>
                      </a:r>
                      <a:endParaRPr lang="el-GR" sz="3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63052">
                <a:tc>
                  <a:txBody>
                    <a:bodyPr/>
                    <a:lstStyle/>
                    <a:p>
                      <a:r>
                        <a:rPr lang="el-GR" sz="2400" b="1" dirty="0" smtClean="0"/>
                        <a:t>αριθμός 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l-GR" sz="2400" b="1" dirty="0" smtClean="0"/>
                        <a:t>τουριστών</a:t>
                      </a:r>
                      <a:endParaRPr lang="el-GR" sz="24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Ατομικός, οικογενειακός ,γκρουπ</a:t>
                      </a:r>
                      <a:endParaRPr lang="el-GR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63052">
                <a:tc>
                  <a:txBody>
                    <a:bodyPr/>
                    <a:lstStyle/>
                    <a:p>
                      <a:r>
                        <a:rPr lang="el-GR" sz="2400" b="1" dirty="0" smtClean="0"/>
                        <a:t>φυσικά όρια της χώρας</a:t>
                      </a:r>
                      <a:endParaRPr lang="el-GR" sz="24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Εσωτερικός,</a:t>
                      </a:r>
                      <a:r>
                        <a:rPr lang="el-GR" sz="2400" baseline="0" dirty="0" smtClean="0"/>
                        <a:t>   εξωτερικός</a:t>
                      </a:r>
                      <a:endParaRPr lang="el-GR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63052">
                <a:tc>
                  <a:txBody>
                    <a:bodyPr/>
                    <a:lstStyle/>
                    <a:p>
                      <a:r>
                        <a:rPr lang="el-GR" sz="2400" b="1" dirty="0" smtClean="0"/>
                        <a:t>Επιδιωκόμενος σκοπός</a:t>
                      </a:r>
                      <a:endParaRPr lang="el-GR" sz="24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Αναψυχής, πολιτιστικός, αθλητικός, θρησκευτικός….</a:t>
                      </a:r>
                      <a:endParaRPr lang="el-GR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63052">
                <a:tc>
                  <a:txBody>
                    <a:bodyPr/>
                    <a:lstStyle/>
                    <a:p>
                      <a:r>
                        <a:rPr lang="el-GR" sz="2400" b="1" dirty="0" smtClean="0"/>
                        <a:t>Μέσα μεταφοράς</a:t>
                      </a:r>
                      <a:endParaRPr lang="el-GR" sz="24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Οδικός, θαλάσσιος, αεροπορικός…</a:t>
                      </a:r>
                      <a:endParaRPr lang="el-GR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63052">
                <a:tc>
                  <a:txBody>
                    <a:bodyPr/>
                    <a:lstStyle/>
                    <a:p>
                      <a:r>
                        <a:rPr lang="el-GR" sz="2400" b="1" dirty="0" smtClean="0"/>
                        <a:t>προορισμός</a:t>
                      </a:r>
                      <a:endParaRPr lang="el-GR" sz="24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Ορεινός, αστικός,</a:t>
                      </a:r>
                      <a:r>
                        <a:rPr lang="el-GR" sz="2400" baseline="0" dirty="0" smtClean="0"/>
                        <a:t> υπαίθριος, παραθαλάσσιος …</a:t>
                      </a:r>
                      <a:endParaRPr lang="el-GR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63052">
                <a:tc>
                  <a:txBody>
                    <a:bodyPr/>
                    <a:lstStyle/>
                    <a:p>
                      <a:r>
                        <a:rPr lang="el-GR" sz="2400" b="1" dirty="0" smtClean="0"/>
                        <a:t>ηλικία</a:t>
                      </a:r>
                      <a:endParaRPr lang="el-GR" sz="24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Μαθητικές εκδρομές, κοινωνικός τουρισμός, τρίτης ηλικίας …</a:t>
                      </a:r>
                      <a:endParaRPr lang="el-GR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ΑΤΟΜΙΚΟΣ ΤΟΥΡΙΣΜΟΣ: </a:t>
            </a:r>
            <a:br>
              <a:rPr lang="el-GR" b="1" dirty="0" smtClean="0"/>
            </a:br>
            <a:r>
              <a:rPr lang="el-GR" b="1" dirty="0" smtClean="0"/>
              <a:t>ταξιδεύω –οργανώνω μεμονωμένα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 Έχει περιηγητικό χαρακτήρα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 είναι η αντίθετη κατηγορία του μαζικού τουρισμού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 χαρακτηρίζεται από την ανεξάρτητη, ατομική οργάνωση  ταξιδιού εκ μέρους των τουριστών 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 Χρησιμοποιούνται κυρίως ατομικά - ιδιωτικά - μέσα μετακίνησης  (αυτοκίνητα, σκάφη, τροχόσπιτα)</a:t>
            </a:r>
            <a:endParaRPr lang="el-GR" dirty="0"/>
          </a:p>
        </p:txBody>
      </p:sp>
      <p:sp>
        <p:nvSpPr>
          <p:cNvPr id="6146" name="AutoShape 2" descr="Ποια είναι όλα τα είδη τουρισμού και ποιες οι μορφές εναλλακτικού τουρισμού  - ΠΑΣΚΕΔ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148" name="AutoShape 4" descr="Ποια είναι όλα τα είδη τουρισμού και ποιες οι μορφές εναλλακτικού τουρισμού  - ΠΑΣΚΕΔ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150" name="Picture 6" descr="Ατομικά Εξωτικά &amp; Γαμήλια Ταξίδια – oxygentours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760" y="5417120"/>
            <a:ext cx="2160240" cy="1440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Οι άνθρωποι  που ταξιδεύουν ατομικά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 αναζητούν την απόλυτη </a:t>
            </a:r>
            <a:r>
              <a:rPr lang="el-GR" b="1" dirty="0" smtClean="0"/>
              <a:t>ησυχία</a:t>
            </a:r>
            <a:r>
              <a:rPr lang="el-GR" dirty="0" smtClean="0"/>
              <a:t> και την ανάπαυση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 προτιμούν να ταξιδεύουν σε τόπους που διαθέτουν ιστορικό, θρησκευτικό και πολιτιστικό ενδιαφέρον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 θέλουν να τους δοθεί η δυνατότητα να </a:t>
            </a:r>
            <a:r>
              <a:rPr lang="el-GR" b="1" dirty="0" smtClean="0"/>
              <a:t>«μιλήσουν» μόνοι με τον εαυτό τους </a:t>
            </a:r>
            <a:r>
              <a:rPr lang="el-GR" dirty="0" smtClean="0"/>
              <a:t>ή να εμβαθύνουν τις γνώσεις τους σ’ ένα θέμα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 θέλουν να </a:t>
            </a:r>
            <a:r>
              <a:rPr lang="el-GR" b="1" dirty="0" smtClean="0"/>
              <a:t>γνωρίσουν άλλους ανθρώπους </a:t>
            </a:r>
            <a:r>
              <a:rPr lang="el-GR" dirty="0" smtClean="0"/>
              <a:t>ή να αναπτύξουν σχέσεις με το </a:t>
            </a:r>
            <a:r>
              <a:rPr lang="el-GR" b="1" dirty="0" smtClean="0"/>
              <a:t>άλλο φύλο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Οικογενειακός τουρισμός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οικογένειες με παιδιά σχολικής ηλικίας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 Οι Έλληνες είναι από αυτούς που προτιμούν τις οικογενειακές διακοπές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 κυρίως ταξιδεύουν όταν τα σχολεία δεν λειτουργούν                                                   (γιορτές &amp; θερινή                                     περίοδο)</a:t>
            </a:r>
          </a:p>
        </p:txBody>
      </p:sp>
      <p:pic>
        <p:nvPicPr>
          <p:cNvPr id="3074" name="Picture 2" descr="Κρήτη - Τουρισμός: Το ΚΚΕ παρουσιάζει τις θέσεις του σε δύο εκδηλώσεις |  ekriti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933056"/>
            <a:ext cx="3993323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Κριτήρια επιλογής προορισμού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/>
              <a:t>Κόστος ταξιδιού 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Προσφορές για παιδιά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Παροχές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Ησυχία</a:t>
            </a:r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ο τουρισμός;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	Η </a:t>
            </a:r>
            <a:r>
              <a:rPr lang="el-GR" b="1" dirty="0" smtClean="0"/>
              <a:t>πρόσκαιρη</a:t>
            </a:r>
            <a:r>
              <a:rPr lang="el-GR" dirty="0" smtClean="0"/>
              <a:t> μετακίνηση ανθρώπων από τον τόπο της </a:t>
            </a:r>
            <a:r>
              <a:rPr lang="el-GR" b="1" dirty="0" smtClean="0"/>
              <a:t>μόνιμης διαμονής </a:t>
            </a:r>
            <a:r>
              <a:rPr lang="el-GR" dirty="0" smtClean="0"/>
              <a:t>τους σ’ έναν </a:t>
            </a:r>
            <a:r>
              <a:rPr lang="el-GR" b="1" dirty="0" smtClean="0"/>
              <a:t>άλλο</a:t>
            </a:r>
            <a:r>
              <a:rPr lang="el-GR" dirty="0" smtClean="0"/>
              <a:t>, με σκοπό: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την αναψυχή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την ανάπαυση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την ανύψωση του μορφωτικού επιπέδου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τη διεκπεραίωση εμπορικών και επαγγελματικών συναλλαγών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ζητά μια οικογένεια στις διακοπές;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Ξεκούραση- χαλάρωση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αναψυχή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Ασφάλεια &amp; άνεση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Φιλική αντιμετώπιση</a:t>
            </a:r>
          </a:p>
          <a:p>
            <a:endParaRPr lang="el-GR" dirty="0"/>
          </a:p>
        </p:txBody>
      </p:sp>
      <p:pic>
        <p:nvPicPr>
          <p:cNvPr id="22530" name="Picture 2" descr="81ab1f3616b6a1200bc31240b5307d2a 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564904"/>
            <a:ext cx="4427984" cy="2800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Μαζικός τουρισμός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μετακίνηση </a:t>
            </a:r>
            <a:r>
              <a:rPr lang="el-GR" b="1" dirty="0" smtClean="0"/>
              <a:t>μεγάλου αριθμού </a:t>
            </a:r>
            <a:r>
              <a:rPr lang="el-GR" dirty="0" smtClean="0"/>
              <a:t>τουριστών</a:t>
            </a:r>
          </a:p>
          <a:p>
            <a:r>
              <a:rPr lang="el-GR" dirty="0" smtClean="0"/>
              <a:t>Σύστημα </a:t>
            </a:r>
            <a:r>
              <a:rPr lang="en-US" b="1" dirty="0" smtClean="0"/>
              <a:t>GIT</a:t>
            </a:r>
            <a:r>
              <a:rPr lang="en-US" dirty="0" smtClean="0"/>
              <a:t> </a:t>
            </a:r>
            <a:r>
              <a:rPr lang="en-US" sz="2800" dirty="0" smtClean="0"/>
              <a:t>(GROUP INCLUSIVE TOURS= </a:t>
            </a:r>
            <a:r>
              <a:rPr lang="el-GR" dirty="0" smtClean="0"/>
              <a:t>οργανωμένο ταξίδι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l-GR" dirty="0" smtClean="0"/>
              <a:t>Προσφέρει ολοκληρωμένες υπηρεσίες (</a:t>
            </a:r>
            <a:r>
              <a:rPr lang="el-GR" b="1" dirty="0" smtClean="0"/>
              <a:t>πακέτα = μεταφορά-διαμονή-διατροφή</a:t>
            </a:r>
            <a:r>
              <a:rPr lang="el-GR" dirty="0" smtClean="0"/>
              <a:t>) </a:t>
            </a:r>
            <a:endParaRPr lang="en-US" dirty="0" smtClean="0"/>
          </a:p>
          <a:p>
            <a:r>
              <a:rPr lang="el-GR" dirty="0" smtClean="0"/>
              <a:t>χρησιμοποιούνται  </a:t>
            </a:r>
            <a:r>
              <a:rPr lang="el-GR" b="1" dirty="0" smtClean="0"/>
              <a:t>πτήσεις </a:t>
            </a:r>
            <a:r>
              <a:rPr lang="en-US" b="1" dirty="0" smtClean="0"/>
              <a:t>charter</a:t>
            </a:r>
            <a:endParaRPr lang="el-GR" b="1" dirty="0" smtClean="0"/>
          </a:p>
          <a:p>
            <a:r>
              <a:rPr lang="el-GR" dirty="0" smtClean="0"/>
              <a:t>Οργανώνεται από </a:t>
            </a:r>
            <a:r>
              <a:rPr lang="en-US" b="1" dirty="0" smtClean="0"/>
              <a:t>Tour operators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Ένα οργανωμένο ταξίδι περιλαμβάνει: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</a:t>
            </a:r>
            <a:r>
              <a:rPr lang="el-GR" b="1" dirty="0" smtClean="0"/>
              <a:t>Μεταφορά </a:t>
            </a:r>
          </a:p>
          <a:p>
            <a:r>
              <a:rPr lang="el-GR" b="1" dirty="0" smtClean="0"/>
              <a:t>διαμονή σε ξενοδοχείο</a:t>
            </a:r>
          </a:p>
          <a:p>
            <a:r>
              <a:rPr lang="el-GR" b="1" dirty="0" smtClean="0"/>
              <a:t>Διατροφή πλήρη </a:t>
            </a:r>
            <a:r>
              <a:rPr lang="el-GR" dirty="0" smtClean="0"/>
              <a:t>ή ορισμένα γεύματα)</a:t>
            </a:r>
          </a:p>
          <a:p>
            <a:r>
              <a:rPr lang="el-GR" dirty="0" smtClean="0"/>
              <a:t>Διασκέδαση</a:t>
            </a:r>
          </a:p>
          <a:p>
            <a:r>
              <a:rPr lang="el-GR" dirty="0" smtClean="0"/>
              <a:t>ξεναγήσεις σε αξιοθέατα της περιοχής</a:t>
            </a:r>
          </a:p>
          <a:p>
            <a:r>
              <a:rPr lang="el-GR" dirty="0" smtClean="0"/>
              <a:t>Συμμετοχή σε πολιτιστικές εκδηλώσεις, θεάματα, εκδρομές</a:t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Συνέπειες Μαζικού τουρισμού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	 Έχει  </a:t>
            </a:r>
            <a:r>
              <a:rPr lang="el-GR" b="1" dirty="0" smtClean="0"/>
              <a:t>θετικές </a:t>
            </a:r>
            <a:r>
              <a:rPr lang="el-GR" dirty="0" smtClean="0"/>
              <a:t>αλλά και  </a:t>
            </a:r>
            <a:r>
              <a:rPr lang="el-GR" b="1" dirty="0" smtClean="0"/>
              <a:t>αρνητικές</a:t>
            </a:r>
            <a:r>
              <a:rPr lang="el-GR" dirty="0" smtClean="0"/>
              <a:t> συνέπειες (ντόπιο πληθυσμό- φυσικό-ανθρωπογενές περιβάλλον)</a:t>
            </a:r>
            <a:endParaRPr lang="en-US" dirty="0" smtClean="0"/>
          </a:p>
          <a:p>
            <a:pPr>
              <a:buNone/>
            </a:pPr>
            <a:endParaRPr lang="el-GR" dirty="0" smtClean="0"/>
          </a:p>
        </p:txBody>
      </p:sp>
      <p:pic>
        <p:nvPicPr>
          <p:cNvPr id="12290" name="Picture 2" descr="Θετικά και αρνητικά των εξ’ αποστάσεως (online) ΜΒ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429000"/>
            <a:ext cx="6126209" cy="2768576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403648" y="3356992"/>
            <a:ext cx="633670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Θετικές συνέπειες μαζικού τουρισμού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dirty="0" smtClean="0"/>
              <a:t> Συμβάλλει στην αύξηση του Α.Ε.Π της χώρας</a:t>
            </a:r>
          </a:p>
          <a:p>
            <a:pPr>
              <a:lnSpc>
                <a:spcPct val="150000"/>
              </a:lnSpc>
              <a:buNone/>
            </a:pPr>
            <a:r>
              <a:rPr lang="el-GR" b="1" dirty="0" smtClean="0"/>
              <a:t>		2023:</a:t>
            </a:r>
            <a:r>
              <a:rPr lang="el-GR" dirty="0" smtClean="0"/>
              <a:t> 28 δις έσοδα τουρισμού  </a:t>
            </a:r>
          </a:p>
          <a:p>
            <a:pPr>
              <a:lnSpc>
                <a:spcPct val="150000"/>
              </a:lnSpc>
              <a:buNone/>
            </a:pPr>
            <a:r>
              <a:rPr lang="el-GR" dirty="0" smtClean="0"/>
              <a:t>		αντιστοιχεί στο 13% του Α.Ε.Π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dirty="0" smtClean="0"/>
              <a:t> Προσφέρει απασχόληση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dirty="0" smtClean="0"/>
              <a:t> Αναπτύσσεται και η περιφέρεια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Αρνητικές συνέπειες μαζικού τουρισμού- </a:t>
            </a:r>
            <a:r>
              <a:rPr lang="el-GR" b="1" dirty="0" err="1" smtClean="0"/>
              <a:t>υπερτουρισμός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l-GR" dirty="0" smtClean="0"/>
              <a:t>Η </a:t>
            </a:r>
            <a:r>
              <a:rPr lang="el-GR" dirty="0" err="1" smtClean="0"/>
              <a:t>υπερ</a:t>
            </a:r>
            <a:r>
              <a:rPr lang="el-GR" dirty="0" smtClean="0"/>
              <a:t>-συγκέντρωση της τουριστικής προσφοράς σ’ ορισμένους πόλους έλξης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 Η υψηλή εποχικότητα της ζήτησης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Η εγκατάλειψη του πρωτογενούς τομέα της παραγωγής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Η άναρχη αστικοποίηση και δόμηση πολλών (κυρίως παράκτιων) περιοχών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 Η υπερεκμετάλλευση και καταστροφή του φυσικού περιβάλλοντος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 Η υποβάθμιση της τουριστικής προσφοράς και των υπηρεσιών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Ε.Ο.Τ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l-GR" sz="3800" dirty="0" smtClean="0"/>
              <a:t> τελεί  υπό την εποπτεία  του Υπουργείου Τουρισμού</a:t>
            </a:r>
          </a:p>
          <a:p>
            <a:pPr>
              <a:buFont typeface="Wingdings" pitchFamily="2" charset="2"/>
              <a:buChar char="q"/>
            </a:pPr>
            <a:r>
              <a:rPr lang="el-GR" sz="3800" dirty="0" smtClean="0"/>
              <a:t>  βασική αποστολή: η </a:t>
            </a:r>
            <a:r>
              <a:rPr lang="el-GR" sz="3800" b="1" dirty="0" smtClean="0"/>
              <a:t>προώθηση</a:t>
            </a:r>
            <a:r>
              <a:rPr lang="el-GR" sz="3800" dirty="0" smtClean="0"/>
              <a:t> και </a:t>
            </a:r>
            <a:r>
              <a:rPr lang="el-GR" sz="3800" b="1" dirty="0" smtClean="0"/>
              <a:t>προβολή του ελληνικού τουρισμού</a:t>
            </a:r>
            <a:r>
              <a:rPr lang="el-GR" sz="3800" dirty="0" smtClean="0"/>
              <a:t>, εγχώρια και διεθνώς, η βελτίωση  της εικόνας της χώρας διεθνώς.</a:t>
            </a:r>
            <a:endParaRPr lang="el-GR" sz="3800" dirty="0" smtClean="0">
              <a:hlinkClick r:id="rId2"/>
            </a:endParaRPr>
          </a:p>
          <a:p>
            <a:pPr>
              <a:buNone/>
            </a:pPr>
            <a:endParaRPr lang="el-GR" dirty="0" smtClean="0">
              <a:hlinkClick r:id="rId2"/>
            </a:endParaRPr>
          </a:p>
          <a:p>
            <a:pPr>
              <a:buNone/>
            </a:pPr>
            <a:r>
              <a:rPr lang="en-US" dirty="0" smtClean="0">
                <a:hlinkClick r:id="rId2"/>
              </a:rPr>
              <a:t>https://gnto.gov.gr/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1026" name="AutoShape 2" descr="Σήμα ΕΟΤ - Invest in Touris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8" name="Picture 4" descr="Μητρώο τουριστικών επιχειρήσεων στον ΕΟΤ - Deal News On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373216"/>
            <a:ext cx="1944216" cy="1296144"/>
          </a:xfrm>
          <a:prstGeom prst="rect">
            <a:avLst/>
          </a:prstGeom>
          <a:noFill/>
        </p:spPr>
      </p:pic>
      <p:pic>
        <p:nvPicPr>
          <p:cNvPr id="1030" name="Picture 6" descr="https://etravelnews.gr/wp-content/uploads/2023/10/EO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4099" y="4941168"/>
            <a:ext cx="3369901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ΥΠΟΥΡΓΕΙΟ ΤΟΥΡΙΣΜΟΥ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ΥΠΟΥΡΓΟΣ: ΟΛΓΑ ΚΕΦΑΛΟΓΙΑΝΝΗ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ΥΦΥΠΟΥΡΓΟΣ: ΕΛΕΝΑ ΡΑΠΤΗ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ΧΑΡΑΖΕΙ ΤΗΝ ΤΟΥΡΙΣΤΙΚΗ ΠΟΛΙΤΙΚΗ ΚΑΙ ΣΧΕΔΙΑΖΕΙ ΤΗΝ ΤΟΥΡΙΣΤΙΚΗ ΑΝΑΠΤΥΞΗ ΤΗΣ ΧΩΡΑΣ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ΙΕΚ, ΑΣΤΕ, ΣΧΟΛΗ ΞΕΝΑΓΩΝ</a:t>
            </a: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/>
              <a:t>Visit</a:t>
            </a:r>
            <a:r>
              <a:rPr lang="el-GR" b="1" dirty="0" smtClean="0"/>
              <a:t> </a:t>
            </a:r>
            <a:r>
              <a:rPr lang="el-GR" b="1" dirty="0" err="1" smtClean="0"/>
              <a:t>Greece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	 Εφαρμογή για τον ελληνικό τουρισμό 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	Προτάσεις: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Πού να πας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Τι να κάνεις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Τι να δοκιμάσεις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Πού να διασκεδάσεις κλπ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https://www.visitgreece.gr/el/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4" name="Picture 12" descr="Visit Our Greece | Ród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276872"/>
            <a:ext cx="3096344" cy="3016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Παγκόσμιος Οργανισμός Τουρισμού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 (υπηρεσία του ΟΗΕ- έδρα Μαδρίτη)</a:t>
            </a:r>
          </a:p>
          <a:p>
            <a:pPr algn="ctr">
              <a:buNone/>
            </a:pPr>
            <a:r>
              <a:rPr lang="el-GR" dirty="0" smtClean="0"/>
              <a:t> Παγκόσμια Ημέρα Τουρισμού:                            27 Σεπτεμβρίου 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 Η ημερομηνία αυτή σηματοδοτεί την επέτειο της έγκρισης του Καταστατικού του Οργανισμού το 1970, ανοίγοντας το δρόμο για την ίδρυση του Παγκόσμιου Οργανισμού Τουρισμού (UNWTO), πέντε χρόνια αργότερα. 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dirty="0" smtClean="0"/>
              <a:t>ΤΟΥΡΙΣΜΟΣ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	Ανήκει στον τριτογενή τομέα παραγωγής αλλά βασίζεται στους άλλους δύο τομείς</a:t>
            </a:r>
          </a:p>
          <a:p>
            <a:pPr>
              <a:buNone/>
            </a:pPr>
            <a:r>
              <a:rPr lang="el-GR" dirty="0" smtClean="0"/>
              <a:t>	              Τομείς παραγωγής:</a:t>
            </a:r>
            <a:endParaRPr lang="el-GR" dirty="0"/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755576" y="2924944"/>
          <a:ext cx="777686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Π.Ο.Τ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Ο ΠΟΤ παίζει αποφασιστικό ρόλο στην προώθηση της ανάπτυξης ενός υπεύθυνου και αειφόρου τουρισμού, δίνοντας ιδιαίτερη έμφαση στις αναπτυσσόμενες χώρες. </a:t>
            </a:r>
          </a:p>
          <a:p>
            <a:r>
              <a:rPr lang="el-GR" dirty="0" smtClean="0"/>
              <a:t>Ο Οργανισμός ενθαρρύνει την εφαρμογή του </a:t>
            </a:r>
            <a:r>
              <a:rPr lang="el-GR" b="1" dirty="0" smtClean="0"/>
              <a:t>Παγκόσμιου Κώδικα Δεοντολογίας </a:t>
            </a:r>
            <a:r>
              <a:rPr lang="el-GR" dirty="0" smtClean="0"/>
              <a:t>για τον Τουρισμό, ώστε οι χώρες-μέλη, οι τουριστικοί προορισμοί και οι επιχειρήσεις να μεγιστοποιούν τις θετικές οικονομικές, κοινωνικές και πολιτισμικές επιπτώσεις του τουρισμού, ελαχιστοποιώντας ταυτόχρονα τις κοινωνικές και περιβαλλοντικές επιπτώσεις του.</a:t>
            </a:r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Ο.Η.Ε  ΤΟΥΡΙΣΜΟΥ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Νέο σλόγκαν:</a:t>
            </a:r>
          </a:p>
          <a:p>
            <a:pPr algn="ctr">
              <a:buNone/>
            </a:pPr>
            <a:r>
              <a:rPr lang="el-GR" dirty="0" smtClean="0"/>
              <a:t> «να φέρουμε τον κόσμο πιο κοντά</a:t>
            </a:r>
            <a:r>
              <a:rPr lang="en-US" dirty="0" smtClean="0"/>
              <a:t>…</a:t>
            </a:r>
            <a:r>
              <a:rPr lang="el-GR" dirty="0" smtClean="0"/>
              <a:t>»</a:t>
            </a:r>
            <a:endParaRPr lang="el-GR" dirty="0"/>
          </a:p>
        </p:txBody>
      </p:sp>
      <p:pic>
        <p:nvPicPr>
          <p:cNvPr id="39938" name="Picture 2" descr="Ο Παγκόσμιος Οργανισμός Τουρισμού αλλάζει όνομα και γίνεται ΟΗΕ Τουρισμός -  iefimerida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5058" name="Picture 2" descr="Καμπανάκι» από UNESCO: Περιορίστε τον υπερτουρισμό – Κίνδυνος κοινωνικής  αναταραχής | Ειδήσεις για την Οικονομία | newmo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80" y="548681"/>
            <a:ext cx="8223367" cy="5636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02" name="Picture 2" descr="Reuters για Σαντορίνη: Ο μαζικός τουρισμός καταστρέφει το ειδυλλιακό νησ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229484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ΦΕΡΟΥΣΑ ΙΚΑΝΟΤΗΤΑ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	Σύμφωνα με τον </a:t>
            </a:r>
            <a:r>
              <a:rPr lang="el-GR" dirty="0" smtClean="0">
                <a:hlinkClick r:id="rId2"/>
              </a:rPr>
              <a:t>Παγκόσμιο Οργανισμό Τουρισμού</a:t>
            </a:r>
            <a:r>
              <a:rPr lang="el-GR" dirty="0" smtClean="0"/>
              <a:t>, τουριστική φέρουσα ικανότητα “είναι ο μέγιστος αριθμός ατόμων που μπορούν να επισκεφθούν ταυτόχρονα έναν τουριστικό προορισμό, χωρίς να προκληθεί μόνιμη καταστροφή του φυσικού, οικονομικού και </a:t>
            </a:r>
            <a:r>
              <a:rPr lang="el-GR" dirty="0" err="1" smtClean="0"/>
              <a:t>κοινωνικοπολιτιστικού</a:t>
            </a:r>
            <a:r>
              <a:rPr lang="el-GR" dirty="0" smtClean="0"/>
              <a:t> περιβάλλοντος και μείωση της ποιότητας ικανοποίησης των επισκεπτών.”.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6322" name="Picture 2" descr="Μελέτη: Πόσο κορεσμένη τουριστικά είναι η Ελλάδα;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8475"/>
            <a:ext cx="7848872" cy="6500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 Σαντορίνη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l-GR" b="1" dirty="0" err="1" smtClean="0"/>
              <a:t>Reuters</a:t>
            </a:r>
            <a:r>
              <a:rPr lang="el-GR" b="1" dirty="0" smtClean="0"/>
              <a:t> για Σαντορίνη: </a:t>
            </a:r>
            <a:r>
              <a:rPr lang="el-GR" dirty="0" smtClean="0"/>
              <a:t>Ο μαζικός τουρισμός καταστρέφει το ειδυλλιακό νησί </a:t>
            </a:r>
          </a:p>
          <a:p>
            <a:pPr>
              <a:buFont typeface="Wingdings" pitchFamily="2" charset="2"/>
              <a:buChar char="q"/>
            </a:pPr>
            <a:r>
              <a:rPr lang="el-GR" b="1" dirty="0" smtClean="0"/>
              <a:t>Δήμαρχος: </a:t>
            </a:r>
            <a:r>
              <a:rPr lang="el-GR" dirty="0" smtClean="0"/>
              <a:t>Να μπει φρένο στην έλευση των τουριστών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περίπου 3,4 εκατομμύρια τουρίστες  επισκέφθηκαν το νησί πέρυσι 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προτείνει ανώτατο όριο στον αριθμό των επισκεπτών κρουαζιερόπλοιων σε 8.000 την ημέρα, από περίπου 17.000 που είναι σήμερα.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«Η Σαντορίνη είναι ένα θαύμα της φύσης» που κινδυνεύει να μετατραπεί σε “τέρας”, 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50178" name="AutoShape 2" descr="Reuters για Σαντορίνη: Ο μαζικός τουρισμός καταστρέφει το ειδυλλιακό νησί – 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0180" name="AutoShape 4" descr="Reuters για Σαντορίνη: Ο μαζικός τουρισμός καταστρέφει το ειδυλλιακό νησί – 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0182" name="AutoShape 6" descr=" Reuters για Σαντορίνη: Ο μαζικός τουρισμός καταστρέφει το ειδυλλιακό νησί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0184" name="AutoShape 8" descr=" Reuters για Σαντορίνη: Ο μαζικός τουρισμός καταστρέφει το ειδυλλιακό νησί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 descr="https://parallaximag.gr/wp-content/uploads/2023/07/iAmsterdam_2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52927" cy="5568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/>
              <a:t>υπερτουρισμός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	Άμστερνταμ: απαγόρευση κρουαζιερόπλοιων </a:t>
            </a:r>
          </a:p>
          <a:p>
            <a:pPr>
              <a:buFont typeface="Wingdings" pitchFamily="2" charset="2"/>
              <a:buChar char="ü"/>
            </a:pPr>
            <a:endParaRPr lang="el-GR" dirty="0" smtClean="0"/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 	Βαρκελώνη,  Βενετία, Παρίσι: έχουν λάβει τα τελευταία χρόνια μέτρα κατά του </a:t>
            </a:r>
            <a:r>
              <a:rPr lang="el-GR" dirty="0" err="1" smtClean="0"/>
              <a:t>υπερτουρισμού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/>
              <a:t>Hallstatt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el-GR" b="1" dirty="0" smtClean="0"/>
              <a:t> παραλίμνιο χωριό στην Αυστρία.</a:t>
            </a:r>
            <a:r>
              <a:rPr lang="el-GR" dirty="0" smtClean="0"/>
              <a:t> </a:t>
            </a:r>
          </a:p>
          <a:p>
            <a:pPr fontAlgn="base"/>
            <a:r>
              <a:rPr lang="el-GR" dirty="0" smtClean="0"/>
              <a:t>700 κατοίκους </a:t>
            </a:r>
          </a:p>
          <a:p>
            <a:pPr fontAlgn="base"/>
            <a:r>
              <a:rPr lang="el-GR" dirty="0" smtClean="0"/>
              <a:t>10.000 επισκέπτες την ημέρα. </a:t>
            </a:r>
          </a:p>
          <a:p>
            <a:pPr fontAlgn="base">
              <a:buNone/>
            </a:pPr>
            <a:r>
              <a:rPr lang="el-GR" dirty="0" smtClean="0"/>
              <a:t>Τον περασμένο μήνα εξοργισμένοι ντόπιοι έκλεισαν τη </a:t>
            </a:r>
          </a:p>
          <a:p>
            <a:pPr fontAlgn="base">
              <a:buNone/>
            </a:pPr>
            <a:r>
              <a:rPr lang="el-GR" dirty="0" smtClean="0"/>
              <a:t>σήραγγα που </a:t>
            </a:r>
          </a:p>
          <a:p>
            <a:pPr fontAlgn="base">
              <a:buNone/>
            </a:pPr>
            <a:r>
              <a:rPr lang="el-GR" dirty="0" smtClean="0"/>
              <a:t>οδηγεί στο χωριό</a:t>
            </a:r>
          </a:p>
          <a:p>
            <a:pPr>
              <a:buNone/>
            </a:pPr>
            <a:r>
              <a:rPr lang="el-GR" u="sng" dirty="0" smtClean="0">
                <a:hlinkClick r:id="rId2"/>
              </a:rPr>
              <a:t/>
            </a:r>
            <a:br>
              <a:rPr lang="el-GR" u="sng" dirty="0" smtClean="0">
                <a:hlinkClick r:id="rId2"/>
              </a:rPr>
            </a:br>
            <a:endParaRPr lang="el-GR" dirty="0"/>
          </a:p>
        </p:txBody>
      </p:sp>
      <p:pic>
        <p:nvPicPr>
          <p:cNvPr id="54274" name="Picture 2" descr="https://lh5.googleusercontent.com/p/AF1QipOtL_yMnh8WIQZggGXjzCi8k5IdNkeNGBg6p1KH=w675-h390-n-k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89040"/>
            <a:ext cx="5040560" cy="291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Ιστορική αναδρομή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Αρχαία Αθήνα (φιλοξενία: πράξη αρετής)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Ολυμπιακοί αγώνες- προσφέρονταν καταλύματα σε αθλητές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Οι πρώτοι ταξιδιώτες: επιστήμονες, έμποροι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Ταξίδευαν οι κοινωνικοοικονομικά ανώτερες τάξεις (λόγω κόστους)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Μεσαίωνας: ο τουρισμός αρχίζει να οργανώνεται (επαγγελματικά- εκπαιδευτικά ταξίδια)</a:t>
            </a:r>
            <a:endParaRPr lang="el-G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/>
              <a:t>Boracay</a:t>
            </a:r>
            <a:r>
              <a:rPr lang="el-GR" b="1" dirty="0" smtClean="0"/>
              <a:t> στις Φιλιππίνες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	 2 εκατομμύρια τουρίστες τον χρόνο </a:t>
            </a:r>
          </a:p>
          <a:p>
            <a:pPr>
              <a:buNone/>
            </a:pPr>
            <a:r>
              <a:rPr lang="el-GR" dirty="0" smtClean="0"/>
              <a:t>   ένα νησί δέκα τετραγωνικών χιλιομέτρων  </a:t>
            </a:r>
          </a:p>
          <a:p>
            <a:pPr>
              <a:buNone/>
            </a:pPr>
            <a:r>
              <a:rPr lang="el-GR" dirty="0" smtClean="0"/>
              <a:t>  τα σχολεία αναγκάστηκαν να κλείσουν προσωρινά  λόγω δυσοσμίας των σκουπιδιών 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55298" name="Picture 2" descr="https://encrypted-tbn3.gstatic.com/licensed-image?q=tbn:ANd9GcRNdKZbmJlD_S_yhAPzOqxgXPZkOCSiYfbtdIo6ek0HTCe2VLLKk3vm66Lg0fv57AwRRr6yXr8Pa4wTYt7qYqsrnKjhVHGvaQNOLwchz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933056"/>
            <a:ext cx="4851917" cy="2803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>
                <a:hlinkClick r:id="rId2"/>
              </a:rPr>
              <a:t>https://gr.euronews.com/video/2023/12/31/metra-gia-ton-ypertourismo-sti-venetia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ΒΕΝΕΤΙΑ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2226" name="Picture 2" descr="Βενετία | Ανεπιτυχή τα μέτρα περιορισμού του υπερτουρισμο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628800"/>
            <a:ext cx="8885674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dirty="0" smtClean="0"/>
              <a:t>ΜΑΓΙΟΡΚΑ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	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   «Ο παράδεισός σας είναι ο εφιάλτης μας»</a:t>
            </a:r>
            <a:endParaRPr lang="el-GR" dirty="0"/>
          </a:p>
        </p:txBody>
      </p:sp>
      <p:pic>
        <p:nvPicPr>
          <p:cNvPr id="56322" name="Picture 2" descr="https://newpost.gr/wp-content/uploads/2024/07/mayor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7886467" cy="4396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ΑΝΑΠΤΥΞΗ  ΤΟΥΡΙΣΜΟΥ ΕΛΛΑΔΑΣ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	Οι βασικοί παράγοντες που επηρέασαν και επηρεάζουν την ανάπτυξη του τουρισμού στην Ελλάδα είναι </a:t>
            </a:r>
          </a:p>
          <a:p>
            <a:pPr>
              <a:buFont typeface="Wingdings" pitchFamily="2" charset="2"/>
              <a:buChar char="Ø"/>
            </a:pPr>
            <a:r>
              <a:rPr lang="el-GR" b="1" dirty="0" smtClean="0"/>
              <a:t>	εσωτερικοί </a:t>
            </a:r>
            <a:r>
              <a:rPr lang="el-GR" dirty="0" smtClean="0"/>
              <a:t>και</a:t>
            </a:r>
            <a:r>
              <a:rPr lang="el-GR" b="1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b="1" dirty="0" smtClean="0"/>
              <a:t>	εξωτερικοί</a:t>
            </a:r>
          </a:p>
          <a:p>
            <a:pPr>
              <a:buFont typeface="Wingdings" pitchFamily="2" charset="2"/>
              <a:buChar char="Ø"/>
            </a:pPr>
            <a:endParaRPr lang="el-GR" b="1" dirty="0" smtClean="0"/>
          </a:p>
          <a:p>
            <a:pPr>
              <a:buNone/>
            </a:pPr>
            <a:r>
              <a:rPr lang="el-GR" dirty="0" smtClean="0"/>
              <a:t>	Το Αεροδρόμιο ΕΛ. ΒΕΝΙΖΕΛΟΣ προβλέπεται ότι το 2050 θα εξυπηρετεί 50.000.000 τουρίστες ετησίως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b="1" dirty="0" smtClean="0"/>
              <a:t>Εσωτερικοί παράγοντες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  η θέσπιση κινήτρων για προσέλκυση επενδυτών στον τουριστικό τομέα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  η βελτίωση της γενικής υποδομής της χώρας (αεροδρόμια, λιμάνια, δρόμοι) αλλά και της τουριστικής (ξενοδοχεία, τουριστικά γραφεία, εστιατόρια)- </a:t>
            </a:r>
            <a:r>
              <a:rPr lang="en-US" dirty="0" err="1" smtClean="0"/>
              <a:t>airbnb</a:t>
            </a:r>
            <a:endParaRPr lang="el-GR" dirty="0" smtClean="0"/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 η αξιοποίηση του ιστορικού και αρχαιολογικού πλούτου και της πολιτιστικής κληρονομιάς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  η εκμετάλλευση του κλίματος, της φυσικής ομορφιάς και των ακτών του τόπου.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Εξωτερικοί παράγοντες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 Η δημιουργία μεγάλων ταξιδιωτικών οργανισμών (</a:t>
            </a:r>
            <a:r>
              <a:rPr lang="el-GR" dirty="0" err="1" smtClean="0"/>
              <a:t>tour</a:t>
            </a:r>
            <a:r>
              <a:rPr lang="el-GR" dirty="0" smtClean="0"/>
              <a:t> </a:t>
            </a:r>
            <a:r>
              <a:rPr lang="el-GR" dirty="0" err="1" smtClean="0"/>
              <a:t>operators</a:t>
            </a:r>
            <a:r>
              <a:rPr lang="el-GR" dirty="0" smtClean="0"/>
              <a:t>) οι οποίοι παίζουν σημαντικό ρόλο στη μαζικοποίηση του τουρισμού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  Οι πτήσεις </a:t>
            </a:r>
            <a:r>
              <a:rPr lang="el-GR" dirty="0" err="1" smtClean="0"/>
              <a:t>charters</a:t>
            </a:r>
            <a:r>
              <a:rPr lang="el-GR" dirty="0" smtClean="0"/>
              <a:t> που επιδρούν στη μείωση του κόστους του ταξιδιού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  Η αύξηση του ελεύθερου χρόνου των εργαζομένων  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  Η ανάγκη απόδρασης από τις καθημερινές ασχολίες και η αναζήτηση νέων ενδιαφερόντων.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Εξέλιξη τουρισμού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 τον 19</a:t>
            </a:r>
            <a:r>
              <a:rPr lang="el-GR" baseline="30000" dirty="0" smtClean="0"/>
              <a:t>ο</a:t>
            </a:r>
            <a:r>
              <a:rPr lang="el-GR" dirty="0" smtClean="0"/>
              <a:t> αι. και μετά αναπτύχθηκε ραγδαία</a:t>
            </a:r>
          </a:p>
          <a:p>
            <a:endParaRPr lang="el-GR" dirty="0" smtClean="0"/>
          </a:p>
          <a:p>
            <a:r>
              <a:rPr lang="el-GR" dirty="0" smtClean="0"/>
              <a:t>Λόγοι ανάπτυξης τουρισμού: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 Σιδηρόδρομος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 Βελτίωση θαλάσσιων μεταφορών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19</a:t>
            </a:r>
            <a:r>
              <a:rPr lang="el-GR" baseline="30000" dirty="0" smtClean="0"/>
              <a:t>ος</a:t>
            </a:r>
            <a:r>
              <a:rPr lang="el-GR" dirty="0" smtClean="0"/>
              <a:t> αιώνας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r>
              <a:rPr lang="el-GR" dirty="0" smtClean="0"/>
              <a:t>Ο </a:t>
            </a:r>
            <a:r>
              <a:rPr lang="el-GR" dirty="0" err="1" smtClean="0"/>
              <a:t>Thomas</a:t>
            </a:r>
            <a:r>
              <a:rPr lang="el-GR" dirty="0" smtClean="0"/>
              <a:t> </a:t>
            </a:r>
            <a:r>
              <a:rPr lang="el-GR" dirty="0" err="1" smtClean="0"/>
              <a:t>Cook</a:t>
            </a:r>
            <a:r>
              <a:rPr lang="el-GR" dirty="0" smtClean="0"/>
              <a:t>: ο δημιουργός  του πρώτου τουριστικού πρακτορείου προσφέροντας ένα πλήρες πακέτο υπηρεσιών. 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Το παράδειγμα του </a:t>
            </a:r>
            <a:r>
              <a:rPr lang="el-GR" dirty="0" err="1" smtClean="0"/>
              <a:t>Thomas</a:t>
            </a:r>
            <a:r>
              <a:rPr lang="el-GR" dirty="0" smtClean="0"/>
              <a:t> </a:t>
            </a:r>
            <a:r>
              <a:rPr lang="el-GR" dirty="0" err="1" smtClean="0"/>
              <a:t>Cook</a:t>
            </a:r>
            <a:r>
              <a:rPr lang="el-GR" dirty="0" smtClean="0"/>
              <a:t> θέλησαν πολλοί να το μιμηθούν…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/>
              <a:t>	Τόμας Κουκ: Ο ιδρυτής του πρώτου ταξιδιωτικού γραφείου-1841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Άγγλος επιχειρηματίας, ο πρώτος που διοργάνωσε ομαδικά ταξίδια με ταυτόχρονη ξενάγηση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Η ταξιδιωτική εταιρία που ίδρυσε παρέμεινε ενεργή έως το 2019,</a:t>
            </a:r>
          </a:p>
          <a:p>
            <a:pPr>
              <a:buNone/>
            </a:pPr>
            <a:r>
              <a:rPr lang="el-GR" dirty="0" smtClean="0"/>
              <a:t> 	οπότε κήρυξε </a:t>
            </a:r>
          </a:p>
          <a:p>
            <a:pPr>
              <a:buNone/>
            </a:pPr>
            <a:r>
              <a:rPr lang="el-GR" dirty="0" smtClean="0"/>
              <a:t>	πτώχευση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1026" name="Picture 2" descr="Τόμας Κουκ (1808 – 189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056" y="3933056"/>
            <a:ext cx="3790367" cy="2783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2" descr="Τόμας Κουκ: Ο εφευρέτης των οργανωμένων διακοπώ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4536811" cy="2720927"/>
          </a:xfrm>
          <a:prstGeom prst="rect">
            <a:avLst/>
          </a:prstGeom>
          <a:noFill/>
        </p:spPr>
      </p:pic>
      <p:pic>
        <p:nvPicPr>
          <p:cNvPr id="31748" name="Picture 4" descr="THOMAS COOK Poster for the travel company about 1905 Stock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4664"/>
            <a:ext cx="3415977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8" name="Picture 4" descr="Thomas Cook: Πώς 178 χρόνια ιστορίας κατέρρευσαν σε μια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3896" y="332656"/>
            <a:ext cx="4094572" cy="6264696"/>
          </a:xfrm>
          <a:prstGeom prst="rect">
            <a:avLst/>
          </a:prstGeom>
          <a:noFill/>
        </p:spPr>
      </p:pic>
      <p:pic>
        <p:nvPicPr>
          <p:cNvPr id="7" name="Picture 2" descr="Thomas Cook: Πώς 178 χρόνια ιστορίας κατέρρευσαν σε μια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3969722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968</Words>
  <Application>Microsoft Office PowerPoint</Application>
  <PresentationFormat>Προβολή στην οθόνη (4:3)</PresentationFormat>
  <Paragraphs>212</Paragraphs>
  <Slides>45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46" baseType="lpstr">
      <vt:lpstr>Θέμα του Office</vt:lpstr>
      <vt:lpstr>Θεωρία τουρισμού και εφαρμογές</vt:lpstr>
      <vt:lpstr>Τι είναι ο τουρισμός;</vt:lpstr>
      <vt:lpstr>ΤΟΥΡΙΣΜΟΣ</vt:lpstr>
      <vt:lpstr>Ιστορική αναδρομή</vt:lpstr>
      <vt:lpstr>Εξέλιξη τουρισμού</vt:lpstr>
      <vt:lpstr>19ος αιώνας</vt:lpstr>
      <vt:lpstr>Διαφάνεια 7</vt:lpstr>
      <vt:lpstr>Διαφάνεια 8</vt:lpstr>
      <vt:lpstr>Διαφάνεια 9</vt:lpstr>
      <vt:lpstr>Τα πρώτα ξενοδοχεία</vt:lpstr>
      <vt:lpstr>Διαφάνεια 11</vt:lpstr>
      <vt:lpstr>Διαφάνεια 12</vt:lpstr>
      <vt:lpstr>Η τουριστική προσφορά περιλαμβάνει:</vt:lpstr>
      <vt:lpstr>Λόγοι ανάπτυξης του τουρισμού</vt:lpstr>
      <vt:lpstr>Διαφάνεια 15</vt:lpstr>
      <vt:lpstr>ΑΤΟΜΙΚΟΣ ΤΟΥΡΙΣΜΟΣ:  ταξιδεύω –οργανώνω μεμονωμένα</vt:lpstr>
      <vt:lpstr>Οι άνθρωποι  που ταξιδεύουν ατομικά:</vt:lpstr>
      <vt:lpstr>Οικογενειακός τουρισμός</vt:lpstr>
      <vt:lpstr>Κριτήρια επιλογής προορισμού</vt:lpstr>
      <vt:lpstr>Τι ζητά μια οικογένεια στις διακοπές;</vt:lpstr>
      <vt:lpstr>Μαζικός τουρισμός</vt:lpstr>
      <vt:lpstr>Ένα οργανωμένο ταξίδι περιλαμβάνει:</vt:lpstr>
      <vt:lpstr>Συνέπειες Μαζικού τουρισμού</vt:lpstr>
      <vt:lpstr>Θετικές συνέπειες μαζικού τουρισμού</vt:lpstr>
      <vt:lpstr>Αρνητικές συνέπειες μαζικού τουρισμού- υπερτουρισμός</vt:lpstr>
      <vt:lpstr>Ε.Ο.Τ</vt:lpstr>
      <vt:lpstr>ΥΠΟΥΡΓΕΙΟ ΤΟΥΡΙΣΜΟΥ</vt:lpstr>
      <vt:lpstr>Visit Greece</vt:lpstr>
      <vt:lpstr>Παγκόσμιος Οργανισμός Τουρισμού</vt:lpstr>
      <vt:lpstr>Π.Ο.Τ</vt:lpstr>
      <vt:lpstr>Ο.Η.Ε  ΤΟΥΡΙΣΜΟΥ</vt:lpstr>
      <vt:lpstr>Διαφάνεια 32</vt:lpstr>
      <vt:lpstr>Διαφάνεια 33</vt:lpstr>
      <vt:lpstr>ΦΕΡΟΥΣΑ ΙΚΑΝΟΤΗΤΑ</vt:lpstr>
      <vt:lpstr>Διαφάνεια 35</vt:lpstr>
      <vt:lpstr> Σαντορίνη</vt:lpstr>
      <vt:lpstr>Διαφάνεια 37</vt:lpstr>
      <vt:lpstr>υπερτουρισμός</vt:lpstr>
      <vt:lpstr>Hallstatt</vt:lpstr>
      <vt:lpstr>Boracay στις Φιλιππίνες</vt:lpstr>
      <vt:lpstr>https://gr.euronews.com/video/2023/12/31/metra-gia-ton-ypertourismo-sti-venetia ΒΕΝΕΤΙΑ</vt:lpstr>
      <vt:lpstr>ΜΑΓΙΟΡΚΑ</vt:lpstr>
      <vt:lpstr>ΑΝΑΠΤΥΞΗ  ΤΟΥΡΙΣΜΟΥ ΕΛΛΑΔΑΣ</vt:lpstr>
      <vt:lpstr>Εσωτερικοί παράγοντες</vt:lpstr>
      <vt:lpstr>Εξωτερικοί παράγοντες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panos karag</dc:creator>
  <cp:lastModifiedBy>panos karag</cp:lastModifiedBy>
  <cp:revision>124</cp:revision>
  <dcterms:created xsi:type="dcterms:W3CDTF">2024-09-13T06:58:43Z</dcterms:created>
  <dcterms:modified xsi:type="dcterms:W3CDTF">2024-10-19T05:44:13Z</dcterms:modified>
</cp:coreProperties>
</file>