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8" r:id="rId3"/>
    <p:sldId id="260" r:id="rId4"/>
    <p:sldId id="261" r:id="rId5"/>
    <p:sldId id="262" r:id="rId6"/>
    <p:sldId id="263" r:id="rId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13DBEB-B9DF-44F1-A0FD-75E134C64B8F}" type="datetimeFigureOut">
              <a:rPr lang="el-GR" smtClean="0"/>
              <a:t>19/2/2021</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4C7C6E-EF07-474A-94E4-E6E358277F88}" type="slidenum">
              <a:rPr lang="el-GR" smtClean="0"/>
              <a:t>‹#›</a:t>
            </a:fld>
            <a:endParaRPr lang="el-GR"/>
          </a:p>
        </p:txBody>
      </p:sp>
    </p:spTree>
    <p:extLst>
      <p:ext uri="{BB962C8B-B14F-4D97-AF65-F5344CB8AC3E}">
        <p14:creationId xmlns:p14="http://schemas.microsoft.com/office/powerpoint/2010/main" val="3127445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022A3E7-CEE1-4CDD-9B61-7DAC2B9F6EDC}" type="datetime1">
              <a:rPr lang="el-GR" smtClean="0"/>
              <a:t>19/2/2021</a:t>
            </a:fld>
            <a:endParaRPr lang="el-GR"/>
          </a:p>
        </p:txBody>
      </p:sp>
      <p:sp>
        <p:nvSpPr>
          <p:cNvPr id="5" name="Θέση υποσέλιδου 4"/>
          <p:cNvSpPr>
            <a:spLocks noGrp="1"/>
          </p:cNvSpPr>
          <p:nvPr>
            <p:ph type="ftr" sz="quarter" idx="11"/>
          </p:nvPr>
        </p:nvSpPr>
        <p:spPr/>
        <p:txBody>
          <a:bodyPr/>
          <a:lstStyle/>
          <a:p>
            <a:r>
              <a:rPr lang="el-GR" smtClean="0"/>
              <a:t>Γιάννου Βασιλική</a:t>
            </a:r>
            <a:endParaRPr lang="el-GR"/>
          </a:p>
        </p:txBody>
      </p:sp>
      <p:sp>
        <p:nvSpPr>
          <p:cNvPr id="6" name="Θέση αριθμού διαφάνειας 5"/>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1567065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3DD8571-C910-4D0F-9FBF-3249DAA7C019}" type="datetime1">
              <a:rPr lang="el-GR" smtClean="0"/>
              <a:t>19/2/2021</a:t>
            </a:fld>
            <a:endParaRPr lang="el-GR"/>
          </a:p>
        </p:txBody>
      </p:sp>
      <p:sp>
        <p:nvSpPr>
          <p:cNvPr id="5" name="Θέση υποσέλιδου 4"/>
          <p:cNvSpPr>
            <a:spLocks noGrp="1"/>
          </p:cNvSpPr>
          <p:nvPr>
            <p:ph type="ftr" sz="quarter" idx="11"/>
          </p:nvPr>
        </p:nvSpPr>
        <p:spPr/>
        <p:txBody>
          <a:bodyPr/>
          <a:lstStyle/>
          <a:p>
            <a:r>
              <a:rPr lang="el-GR" smtClean="0"/>
              <a:t>Γιάννου Βασιλική</a:t>
            </a:r>
            <a:endParaRPr lang="el-GR"/>
          </a:p>
        </p:txBody>
      </p:sp>
      <p:sp>
        <p:nvSpPr>
          <p:cNvPr id="6" name="Θέση αριθμού διαφάνειας 5"/>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912485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7E3DBCB-1455-41DF-9895-EB0F904BC9AC}" type="datetime1">
              <a:rPr lang="el-GR" smtClean="0"/>
              <a:t>19/2/2021</a:t>
            </a:fld>
            <a:endParaRPr lang="el-GR"/>
          </a:p>
        </p:txBody>
      </p:sp>
      <p:sp>
        <p:nvSpPr>
          <p:cNvPr id="5" name="Θέση υποσέλιδου 4"/>
          <p:cNvSpPr>
            <a:spLocks noGrp="1"/>
          </p:cNvSpPr>
          <p:nvPr>
            <p:ph type="ftr" sz="quarter" idx="11"/>
          </p:nvPr>
        </p:nvSpPr>
        <p:spPr/>
        <p:txBody>
          <a:bodyPr/>
          <a:lstStyle/>
          <a:p>
            <a:r>
              <a:rPr lang="el-GR" smtClean="0"/>
              <a:t>Γιάννου Βασιλική</a:t>
            </a:r>
            <a:endParaRPr lang="el-GR"/>
          </a:p>
        </p:txBody>
      </p:sp>
      <p:sp>
        <p:nvSpPr>
          <p:cNvPr id="6" name="Θέση αριθμού διαφάνειας 5"/>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826025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7CF630F-BABF-47DB-825A-37AF1FA3E71F}" type="datetime1">
              <a:rPr lang="el-GR" smtClean="0"/>
              <a:t>19/2/2021</a:t>
            </a:fld>
            <a:endParaRPr lang="el-GR"/>
          </a:p>
        </p:txBody>
      </p:sp>
      <p:sp>
        <p:nvSpPr>
          <p:cNvPr id="5" name="Θέση υποσέλιδου 4"/>
          <p:cNvSpPr>
            <a:spLocks noGrp="1"/>
          </p:cNvSpPr>
          <p:nvPr>
            <p:ph type="ftr" sz="quarter" idx="11"/>
          </p:nvPr>
        </p:nvSpPr>
        <p:spPr/>
        <p:txBody>
          <a:bodyPr/>
          <a:lstStyle/>
          <a:p>
            <a:r>
              <a:rPr lang="el-GR" smtClean="0"/>
              <a:t>Γιάννου Βασιλική</a:t>
            </a:r>
            <a:endParaRPr lang="el-GR"/>
          </a:p>
        </p:txBody>
      </p:sp>
      <p:sp>
        <p:nvSpPr>
          <p:cNvPr id="6" name="Θέση αριθμού διαφάνειας 5"/>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341647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9D4CF4F-D80D-491B-92F1-6D8EFEF4F353}" type="datetime1">
              <a:rPr lang="el-GR" smtClean="0"/>
              <a:t>19/2/2021</a:t>
            </a:fld>
            <a:endParaRPr lang="el-GR"/>
          </a:p>
        </p:txBody>
      </p:sp>
      <p:sp>
        <p:nvSpPr>
          <p:cNvPr id="5" name="Θέση υποσέλιδου 4"/>
          <p:cNvSpPr>
            <a:spLocks noGrp="1"/>
          </p:cNvSpPr>
          <p:nvPr>
            <p:ph type="ftr" sz="quarter" idx="11"/>
          </p:nvPr>
        </p:nvSpPr>
        <p:spPr/>
        <p:txBody>
          <a:bodyPr/>
          <a:lstStyle/>
          <a:p>
            <a:r>
              <a:rPr lang="el-GR" smtClean="0"/>
              <a:t>Γιάννου Βασιλική</a:t>
            </a:r>
            <a:endParaRPr lang="el-GR"/>
          </a:p>
        </p:txBody>
      </p:sp>
      <p:sp>
        <p:nvSpPr>
          <p:cNvPr id="6" name="Θέση αριθμού διαφάνειας 5"/>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43244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595898E-EBB4-4567-83FF-EC7E8B44DA7A}" type="datetime1">
              <a:rPr lang="el-GR" smtClean="0"/>
              <a:t>19/2/2021</a:t>
            </a:fld>
            <a:endParaRPr lang="el-GR"/>
          </a:p>
        </p:txBody>
      </p:sp>
      <p:sp>
        <p:nvSpPr>
          <p:cNvPr id="6" name="Θέση υποσέλιδου 5"/>
          <p:cNvSpPr>
            <a:spLocks noGrp="1"/>
          </p:cNvSpPr>
          <p:nvPr>
            <p:ph type="ftr" sz="quarter" idx="11"/>
          </p:nvPr>
        </p:nvSpPr>
        <p:spPr/>
        <p:txBody>
          <a:bodyPr/>
          <a:lstStyle/>
          <a:p>
            <a:r>
              <a:rPr lang="el-GR" smtClean="0"/>
              <a:t>Γιάννου Βασιλική</a:t>
            </a:r>
            <a:endParaRPr lang="el-GR"/>
          </a:p>
        </p:txBody>
      </p:sp>
      <p:sp>
        <p:nvSpPr>
          <p:cNvPr id="7" name="Θέση αριθμού διαφάνειας 6"/>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1531824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1CFECCE-D25B-42E1-87F2-D5C79F998FA2}" type="datetime1">
              <a:rPr lang="el-GR" smtClean="0"/>
              <a:t>19/2/2021</a:t>
            </a:fld>
            <a:endParaRPr lang="el-GR"/>
          </a:p>
        </p:txBody>
      </p:sp>
      <p:sp>
        <p:nvSpPr>
          <p:cNvPr id="8" name="Θέση υποσέλιδου 7"/>
          <p:cNvSpPr>
            <a:spLocks noGrp="1"/>
          </p:cNvSpPr>
          <p:nvPr>
            <p:ph type="ftr" sz="quarter" idx="11"/>
          </p:nvPr>
        </p:nvSpPr>
        <p:spPr/>
        <p:txBody>
          <a:bodyPr/>
          <a:lstStyle/>
          <a:p>
            <a:r>
              <a:rPr lang="el-GR" smtClean="0"/>
              <a:t>Γιάννου Βασιλική</a:t>
            </a:r>
            <a:endParaRPr lang="el-GR"/>
          </a:p>
        </p:txBody>
      </p:sp>
      <p:sp>
        <p:nvSpPr>
          <p:cNvPr id="9" name="Θέση αριθμού διαφάνειας 8"/>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209759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33C3BAB3-DF0E-431A-94F8-114CA8C05074}" type="datetime1">
              <a:rPr lang="el-GR" smtClean="0"/>
              <a:t>19/2/2021</a:t>
            </a:fld>
            <a:endParaRPr lang="el-GR"/>
          </a:p>
        </p:txBody>
      </p:sp>
      <p:sp>
        <p:nvSpPr>
          <p:cNvPr id="4" name="Θέση υποσέλιδου 3"/>
          <p:cNvSpPr>
            <a:spLocks noGrp="1"/>
          </p:cNvSpPr>
          <p:nvPr>
            <p:ph type="ftr" sz="quarter" idx="11"/>
          </p:nvPr>
        </p:nvSpPr>
        <p:spPr/>
        <p:txBody>
          <a:bodyPr/>
          <a:lstStyle/>
          <a:p>
            <a:r>
              <a:rPr lang="el-GR" smtClean="0"/>
              <a:t>Γιάννου Βασιλική</a:t>
            </a:r>
            <a:endParaRPr lang="el-GR"/>
          </a:p>
        </p:txBody>
      </p:sp>
      <p:sp>
        <p:nvSpPr>
          <p:cNvPr id="5" name="Θέση αριθμού διαφάνειας 4"/>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1918211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38FF6A1-FB6B-4F5B-B748-0C253F5A7AC7}" type="datetime1">
              <a:rPr lang="el-GR" smtClean="0"/>
              <a:t>19/2/2021</a:t>
            </a:fld>
            <a:endParaRPr lang="el-GR"/>
          </a:p>
        </p:txBody>
      </p:sp>
      <p:sp>
        <p:nvSpPr>
          <p:cNvPr id="3" name="Θέση υποσέλιδου 2"/>
          <p:cNvSpPr>
            <a:spLocks noGrp="1"/>
          </p:cNvSpPr>
          <p:nvPr>
            <p:ph type="ftr" sz="quarter" idx="11"/>
          </p:nvPr>
        </p:nvSpPr>
        <p:spPr/>
        <p:txBody>
          <a:bodyPr/>
          <a:lstStyle/>
          <a:p>
            <a:r>
              <a:rPr lang="el-GR" smtClean="0"/>
              <a:t>Γιάννου Βασιλική</a:t>
            </a:r>
            <a:endParaRPr lang="el-GR"/>
          </a:p>
        </p:txBody>
      </p:sp>
      <p:sp>
        <p:nvSpPr>
          <p:cNvPr id="4" name="Θέση αριθμού διαφάνειας 3"/>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2516504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024B51D-92BD-474A-B17F-69F2E4D42447}" type="datetime1">
              <a:rPr lang="el-GR" smtClean="0"/>
              <a:t>19/2/2021</a:t>
            </a:fld>
            <a:endParaRPr lang="el-GR"/>
          </a:p>
        </p:txBody>
      </p:sp>
      <p:sp>
        <p:nvSpPr>
          <p:cNvPr id="6" name="Θέση υποσέλιδου 5"/>
          <p:cNvSpPr>
            <a:spLocks noGrp="1"/>
          </p:cNvSpPr>
          <p:nvPr>
            <p:ph type="ftr" sz="quarter" idx="11"/>
          </p:nvPr>
        </p:nvSpPr>
        <p:spPr/>
        <p:txBody>
          <a:bodyPr/>
          <a:lstStyle/>
          <a:p>
            <a:r>
              <a:rPr lang="el-GR" smtClean="0"/>
              <a:t>Γιάννου Βασιλική</a:t>
            </a:r>
            <a:endParaRPr lang="el-GR"/>
          </a:p>
        </p:txBody>
      </p:sp>
      <p:sp>
        <p:nvSpPr>
          <p:cNvPr id="7" name="Θέση αριθμού διαφάνειας 6"/>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4101899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E634D8D-D085-45FF-9CA6-5D1F8F223504}" type="datetime1">
              <a:rPr lang="el-GR" smtClean="0"/>
              <a:t>19/2/2021</a:t>
            </a:fld>
            <a:endParaRPr lang="el-GR"/>
          </a:p>
        </p:txBody>
      </p:sp>
      <p:sp>
        <p:nvSpPr>
          <p:cNvPr id="6" name="Θέση υποσέλιδου 5"/>
          <p:cNvSpPr>
            <a:spLocks noGrp="1"/>
          </p:cNvSpPr>
          <p:nvPr>
            <p:ph type="ftr" sz="quarter" idx="11"/>
          </p:nvPr>
        </p:nvSpPr>
        <p:spPr/>
        <p:txBody>
          <a:bodyPr/>
          <a:lstStyle/>
          <a:p>
            <a:r>
              <a:rPr lang="el-GR" smtClean="0"/>
              <a:t>Γιάννου Βασιλική</a:t>
            </a:r>
            <a:endParaRPr lang="el-GR"/>
          </a:p>
        </p:txBody>
      </p:sp>
      <p:sp>
        <p:nvSpPr>
          <p:cNvPr id="7" name="Θέση αριθμού διαφάνειας 6"/>
          <p:cNvSpPr>
            <a:spLocks noGrp="1"/>
          </p:cNvSpPr>
          <p:nvPr>
            <p:ph type="sldNum" sz="quarter" idx="12"/>
          </p:nvPr>
        </p:nvSpPr>
        <p:spPr/>
        <p:txBody>
          <a:bodyPr/>
          <a:lstStyle/>
          <a:p>
            <a:fld id="{1C4627D3-5B02-4490-B954-2357D262A351}" type="slidenum">
              <a:rPr lang="el-GR" smtClean="0"/>
              <a:t>‹#›</a:t>
            </a:fld>
            <a:endParaRPr lang="el-GR"/>
          </a:p>
        </p:txBody>
      </p:sp>
    </p:spTree>
    <p:extLst>
      <p:ext uri="{BB962C8B-B14F-4D97-AF65-F5344CB8AC3E}">
        <p14:creationId xmlns:p14="http://schemas.microsoft.com/office/powerpoint/2010/main" val="4257699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71B590-D8E1-4045-9873-3E8EDDACD55A}" type="datetime1">
              <a:rPr lang="el-GR" smtClean="0"/>
              <a:t>19/2/2021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Γιάννου Βασιλική</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627D3-5B02-4490-B954-2357D262A351}" type="slidenum">
              <a:rPr lang="el-GR" smtClean="0"/>
              <a:t>‹#›</a:t>
            </a:fld>
            <a:endParaRPr lang="el-GR"/>
          </a:p>
        </p:txBody>
      </p:sp>
    </p:spTree>
    <p:extLst>
      <p:ext uri="{BB962C8B-B14F-4D97-AF65-F5344CB8AC3E}">
        <p14:creationId xmlns:p14="http://schemas.microsoft.com/office/powerpoint/2010/main" val="4093593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4.Εθνικά κινήματα στη ΝΑ Ευρώπη</a:t>
            </a:r>
            <a:endParaRPr lang="el-GR" dirty="0"/>
          </a:p>
        </p:txBody>
      </p:sp>
      <p:sp>
        <p:nvSpPr>
          <p:cNvPr id="3" name="Υπότιτλος 2"/>
          <p:cNvSpPr>
            <a:spLocks noGrp="1"/>
          </p:cNvSpPr>
          <p:nvPr>
            <p:ph type="subTitle" idx="1"/>
          </p:nvPr>
        </p:nvSpPr>
        <p:spPr/>
        <p:txBody>
          <a:bodyPr/>
          <a:lstStyle/>
          <a:p>
            <a:endParaRPr lang="el-GR"/>
          </a:p>
        </p:txBody>
      </p:sp>
      <p:sp>
        <p:nvSpPr>
          <p:cNvPr id="4" name="Θέση υποσέλιδου 3"/>
          <p:cNvSpPr>
            <a:spLocks noGrp="1"/>
          </p:cNvSpPr>
          <p:nvPr>
            <p:ph type="ftr" sz="quarter" idx="11"/>
          </p:nvPr>
        </p:nvSpPr>
        <p:spPr/>
        <p:txBody>
          <a:bodyPr/>
          <a:lstStyle/>
          <a:p>
            <a:r>
              <a:rPr lang="el-GR" smtClean="0"/>
              <a:t>Γιάννου Βασιλική</a:t>
            </a:r>
            <a:endParaRPr lang="el-GR"/>
          </a:p>
        </p:txBody>
      </p:sp>
    </p:spTree>
    <p:extLst>
      <p:ext uri="{BB962C8B-B14F-4D97-AF65-F5344CB8AC3E}">
        <p14:creationId xmlns:p14="http://schemas.microsoft.com/office/powerpoint/2010/main" val="629632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62500" lnSpcReduction="20000"/>
          </a:bodyPr>
          <a:lstStyle/>
          <a:p>
            <a:r>
              <a:rPr lang="el-GR" dirty="0"/>
              <a:t> Η περιοχή των Βαλκανίων έχει μια σημαντική </a:t>
            </a:r>
            <a:r>
              <a:rPr lang="el-GR" dirty="0" err="1"/>
              <a:t>γεωστρατηγική</a:t>
            </a:r>
            <a:r>
              <a:rPr lang="el-GR" dirty="0"/>
              <a:t> θέση, που εκτείνεται από τη Μεσόγειο ως τη Μαύρη Θάλασσα και γειτονεύει με τις πετρελαιοφόρες περιοχές της Μέσης Ανατολής. Παλιότερα οι Ευρωπαίοι θεωρούσαν τα Βαλκάνια ως την «πυριτιδαποθήκη» της Ευρώπης, που λόγω της πολιτισμικής τους οπισθοδρόμησης έδιναν πρόσφορο έδαφος για κάθε είδους συγκρούσεις. Τον 19ο αιώνα ο Φρ. </a:t>
            </a:r>
            <a:r>
              <a:rPr lang="el-GR" dirty="0" err="1"/>
              <a:t>Ενγκελς</a:t>
            </a:r>
            <a:r>
              <a:rPr lang="el-GR" dirty="0"/>
              <a:t>, επηρεασμένος από τις απόψεις που επικρατούσαν στη Γερμανία, έγραψε: «Όλα αυτά τα οικτρά συντρίμμια των πρώην εθνών - Σέρβοι, Βούλγαροι, Έλληνες - μαχαιροβγάλτες... που είναι έτοιμοι να ξεμπερδέψουν ο ένας τον άλλο από το πρόσωπο της Γης και από στιγμή σε στιγμή να ξεσκίσουν με τα δόντια ο ένας του αλλουνού το λαρύγγι». [...] Αλλά το «κακό» όνομα για την περιοχή των Βαλκανίων παρέμενε κάτι που ίσως για τις μεγάλες δυνάμεις δεν θα μπορούσε να κριθεί και τελείως αρνητικό, αφού πρόσφερε ευκαιρίες για διαμεσολαβήσεις και αναμείξεις σε ξένες υποθέσεις</a:t>
            </a:r>
            <a:r>
              <a:rPr lang="el-GR" dirty="0" smtClean="0"/>
              <a:t>.</a:t>
            </a:r>
          </a:p>
          <a:p>
            <a:r>
              <a:rPr lang="el-GR" dirty="0" smtClean="0"/>
              <a:t>Φοίβου </a:t>
            </a:r>
            <a:r>
              <a:rPr lang="el-GR" dirty="0"/>
              <a:t>Οικονομίδη, «Βαλκάνια, Ο βαλκανικός γόρδιος δεσμός δεν λύθηκε ακόμα» Εφημερίδα </a:t>
            </a:r>
            <a:r>
              <a:rPr lang="el-GR" dirty="0" smtClean="0"/>
              <a:t>Ελευθεροτυπία</a:t>
            </a:r>
            <a:endParaRPr lang="el-GR" dirty="0"/>
          </a:p>
        </p:txBody>
      </p:sp>
      <p:sp>
        <p:nvSpPr>
          <p:cNvPr id="4" name="Θέση υποσέλιδου 3"/>
          <p:cNvSpPr>
            <a:spLocks noGrp="1"/>
          </p:cNvSpPr>
          <p:nvPr>
            <p:ph type="ftr" sz="quarter" idx="11"/>
          </p:nvPr>
        </p:nvSpPr>
        <p:spPr/>
        <p:txBody>
          <a:bodyPr/>
          <a:lstStyle/>
          <a:p>
            <a:r>
              <a:rPr lang="el-GR" smtClean="0"/>
              <a:t>Γιάννου Βασιλική</a:t>
            </a:r>
            <a:endParaRPr lang="el-GR"/>
          </a:p>
        </p:txBody>
      </p:sp>
    </p:spTree>
    <p:extLst>
      <p:ext uri="{BB962C8B-B14F-4D97-AF65-F5344CB8AC3E}">
        <p14:creationId xmlns:p14="http://schemas.microsoft.com/office/powerpoint/2010/main" val="1014146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3"/>
          <p:cNvSpPr>
            <a:spLocks noGrp="1"/>
          </p:cNvSpPr>
          <p:nvPr>
            <p:ph type="ftr" sz="quarter" idx="11"/>
          </p:nvPr>
        </p:nvSpPr>
        <p:spPr/>
        <p:txBody>
          <a:bodyPr/>
          <a:lstStyle/>
          <a:p>
            <a:r>
              <a:rPr lang="el-GR" smtClean="0"/>
              <a:t>Γιάννου Βασιλική</a:t>
            </a:r>
            <a:endParaRPr lang="el-GR"/>
          </a:p>
        </p:txBody>
      </p:sp>
    </p:spTree>
    <p:extLst>
      <p:ext uri="{BB962C8B-B14F-4D97-AF65-F5344CB8AC3E}">
        <p14:creationId xmlns:p14="http://schemas.microsoft.com/office/powerpoint/2010/main" val="20508838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85000" lnSpcReduction="20000"/>
          </a:bodyPr>
          <a:lstStyle/>
          <a:p>
            <a:r>
              <a:rPr lang="el-GR" b="1" dirty="0"/>
              <a:t>Κίνημα </a:t>
            </a:r>
            <a:r>
              <a:rPr lang="el-GR" b="1" dirty="0" err="1"/>
              <a:t>Νεοτούρκων</a:t>
            </a:r>
            <a:r>
              <a:rPr lang="el-GR" b="1" dirty="0"/>
              <a:t> (κατατοπιστικό σημείωμα)</a:t>
            </a:r>
            <a:r>
              <a:rPr lang="el-GR" dirty="0"/>
              <a:t/>
            </a:r>
            <a:br>
              <a:rPr lang="el-GR" dirty="0"/>
            </a:br>
            <a:r>
              <a:rPr lang="el-GR" dirty="0" smtClean="0"/>
              <a:t>Στο </a:t>
            </a:r>
            <a:r>
              <a:rPr lang="el-GR" dirty="0"/>
              <a:t>πλαίσιο της ανάπτυξης του εθνικού τουρκικού κινήματος εκδηλώθηκε το 1908 το Κίνημα των </a:t>
            </a:r>
            <a:r>
              <a:rPr lang="el-GR" dirty="0" err="1"/>
              <a:t>Νεοτούρκων</a:t>
            </a:r>
            <a:r>
              <a:rPr lang="el-GR" dirty="0"/>
              <a:t>. Το κίνημα αυτό υποσχέθηκε στους λαούς της Οθωμανικής Αυτοκρατορίας ισονομία, ισοπολιτεία και εξήγγειλε σωρεία μεταρρυθμίσεων. Ωστόσο, απώτερος στόχος του ήταν ο εκτουρκισμός της Οθωμανικής Αυτοκρατορίας. Ο στόχος αυτός εκδηλώθηκε κατά τους Βαλκανικούς Πολέμους (1912 – 1913) και κατά τον Α΄ Παγκόσμιο Πόλεμο (1914 – 1918) και πήρε τη μορφή εθνοκάθαρσης της Αυτοκρατορίας με την εκδίωξη των χριστιανών της χώρας.</a:t>
            </a:r>
          </a:p>
        </p:txBody>
      </p:sp>
      <p:sp>
        <p:nvSpPr>
          <p:cNvPr id="4" name="Θέση υποσέλιδου 3"/>
          <p:cNvSpPr>
            <a:spLocks noGrp="1"/>
          </p:cNvSpPr>
          <p:nvPr>
            <p:ph type="ftr" sz="quarter" idx="11"/>
          </p:nvPr>
        </p:nvSpPr>
        <p:spPr/>
        <p:txBody>
          <a:bodyPr/>
          <a:lstStyle/>
          <a:p>
            <a:r>
              <a:rPr lang="el-GR" smtClean="0"/>
              <a:t>Γιάννου Βασιλική</a:t>
            </a:r>
            <a:endParaRPr lang="el-GR"/>
          </a:p>
        </p:txBody>
      </p:sp>
    </p:spTree>
    <p:extLst>
      <p:ext uri="{BB962C8B-B14F-4D97-AF65-F5344CB8AC3E}">
        <p14:creationId xmlns:p14="http://schemas.microsoft.com/office/powerpoint/2010/main" val="4072585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3"/>
          <p:cNvSpPr>
            <a:spLocks noGrp="1"/>
          </p:cNvSpPr>
          <p:nvPr>
            <p:ph type="ftr" sz="quarter" idx="11"/>
          </p:nvPr>
        </p:nvSpPr>
        <p:spPr/>
        <p:txBody>
          <a:bodyPr/>
          <a:lstStyle/>
          <a:p>
            <a:r>
              <a:rPr lang="el-GR" smtClean="0"/>
              <a:t>Γιάννου Βασιλική</a:t>
            </a:r>
            <a:endParaRPr lang="el-GR"/>
          </a:p>
        </p:txBody>
      </p:sp>
    </p:spTree>
    <p:extLst>
      <p:ext uri="{BB962C8B-B14F-4D97-AF65-F5344CB8AC3E}">
        <p14:creationId xmlns:p14="http://schemas.microsoft.com/office/powerpoint/2010/main" val="2600951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70000" lnSpcReduction="20000"/>
          </a:bodyPr>
          <a:lstStyle/>
          <a:p>
            <a:r>
              <a:rPr lang="el-GR" dirty="0"/>
              <a:t> </a:t>
            </a:r>
            <a:r>
              <a:rPr lang="el-GR" b="1" dirty="0"/>
              <a:t>Συνθήκη του Αγίου Στεφάνου (κατατοπιστικό σημείωμα)</a:t>
            </a:r>
            <a:r>
              <a:rPr lang="el-GR" dirty="0"/>
              <a:t/>
            </a:r>
            <a:br>
              <a:rPr lang="el-GR" dirty="0"/>
            </a:br>
            <a:r>
              <a:rPr lang="el-GR" dirty="0" smtClean="0"/>
              <a:t>Είναι </a:t>
            </a:r>
            <a:r>
              <a:rPr lang="el-GR" dirty="0"/>
              <a:t>η συνθήκη που επιβλήθηκε από τους Ρώσους στην Οθωμανική Αυτοκρατορία, το Μάρτιο του 1878, και με την οποία υλοποιήθηκε, προσωρινά, το όραμα των Βουλγάρων για δημιουργία της Μεγάλης Βουλγαρίας. Η Μεγάλη Βουλγαρία περιλάμβανε τη σημερινή Βουλγαρία, ολόκληρη σχεδόν την ελληνική Μακεδονία και την Πρώην Γιουγκοσλαβική Δημοκρατία της Μακεδονίας, καθώς επίσης τη Δυτική και την Ανατολική Θράκη. Οι πρόνοιες της Συνθήκης αυτής ανησύχησαν τους Έλληνες, τους Οθωμανούς Τούρκους, τους Σέρβους και τους Ρουμάνους και οδήγησαν σε οξύ ανταγωνισμό στα Βαλκάνια. Η Συνθήκη του Αγ. Στεφάνου σχετικά με τη Βουλγαρία αναθεωρήθηκε, στην ουσία, με τη Συνθήκη του Βερολίνου (Ιούνιος 1878), η οποία περιόρισε δραστικά τα όρια της Μεγάλης Βουλγαρίας.</a:t>
            </a:r>
          </a:p>
        </p:txBody>
      </p:sp>
      <p:sp>
        <p:nvSpPr>
          <p:cNvPr id="4" name="Θέση υποσέλιδου 3"/>
          <p:cNvSpPr>
            <a:spLocks noGrp="1"/>
          </p:cNvSpPr>
          <p:nvPr>
            <p:ph type="ftr" sz="quarter" idx="11"/>
          </p:nvPr>
        </p:nvSpPr>
        <p:spPr/>
        <p:txBody>
          <a:bodyPr/>
          <a:lstStyle/>
          <a:p>
            <a:r>
              <a:rPr lang="el-GR" smtClean="0"/>
              <a:t>Γιάννου Βασιλική</a:t>
            </a:r>
            <a:endParaRPr lang="el-GR"/>
          </a:p>
        </p:txBody>
      </p:sp>
    </p:spTree>
    <p:extLst>
      <p:ext uri="{BB962C8B-B14F-4D97-AF65-F5344CB8AC3E}">
        <p14:creationId xmlns:p14="http://schemas.microsoft.com/office/powerpoint/2010/main" val="363678934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23</Words>
  <Application>Microsoft Office PowerPoint</Application>
  <PresentationFormat>Προβολή στην οθόνη (4:3)</PresentationFormat>
  <Paragraphs>11</Paragraphs>
  <Slides>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vt:i4>
      </vt:variant>
    </vt:vector>
  </HeadingPairs>
  <TitlesOfParts>
    <vt:vector size="7" baseType="lpstr">
      <vt:lpstr>Θέμα του Office</vt:lpstr>
      <vt:lpstr>4.Εθνικά κινήματα στη ΝΑ Ευρώπη</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4.Εθνικά κινήματα στη ΝΑ Ευρώπη</dc:title>
  <dc:creator>user</dc:creator>
  <cp:lastModifiedBy>user</cp:lastModifiedBy>
  <cp:revision>1</cp:revision>
  <dcterms:created xsi:type="dcterms:W3CDTF">2021-02-19T09:55:50Z</dcterms:created>
  <dcterms:modified xsi:type="dcterms:W3CDTF">2021-02-19T09:59:03Z</dcterms:modified>
</cp:coreProperties>
</file>