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embeddedFontLst>
    <p:embeddedFont>
      <p:font typeface="Roboto Light" panose="020B0604020202020204" charset="0"/>
      <p:regular r:id="rId10"/>
      <p:bold r:id="rId11"/>
      <p:italic r:id="rId12"/>
      <p:boldItalic r:id="rId13"/>
    </p:embeddedFont>
    <p:embeddedFont>
      <p:font typeface="Red Hat Text" panose="020B0604020202020204" charset="0"/>
      <p:regular r:id="rId14"/>
      <p:bold r:id="rId15"/>
      <p:italic r:id="rId16"/>
      <p:boldItalic r:id="rId17"/>
    </p:embeddedFont>
    <p:embeddedFont>
      <p:font typeface="Roboto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408" y="19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4840707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/>
          <p:nvPr/>
        </p:nvSpPr>
        <p:spPr>
          <a:xfrm>
            <a:off x="6324124" y="2481143"/>
            <a:ext cx="7468553" cy="14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00"/>
              <a:buFont typeface="Red Hat Text"/>
              <a:buNone/>
            </a:pPr>
            <a:r>
              <a:rPr lang="en-US" sz="4400" b="0" i="0" u="none" strike="noStrike" cap="non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AI for Innovative Teaching: Writing, Video, Audio</a:t>
            </a:r>
            <a:endParaRPr sz="4400" b="0" i="0" u="none" strike="noStrike" cap="none"/>
          </a:p>
        </p:txBody>
      </p:sp>
      <p:sp>
        <p:nvSpPr>
          <p:cNvPr id="46" name="Google Shape;46;p10"/>
          <p:cNvSpPr/>
          <p:nvPr/>
        </p:nvSpPr>
        <p:spPr>
          <a:xfrm>
            <a:off x="6324124" y="4248149"/>
            <a:ext cx="7831836" cy="260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50"/>
              <a:buFont typeface="Roboto"/>
              <a:buNone/>
            </a:pP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Επ</a:t>
            </a:r>
            <a:r>
              <a:rPr lang="en-US" sz="185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ιμορφωτικό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π</a:t>
            </a:r>
            <a:r>
              <a:rPr lang="en-US" sz="185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ρόγρ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αμμα </a:t>
            </a:r>
            <a:r>
              <a:rPr lang="en-US" sz="185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Erasmus+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— </a:t>
            </a:r>
            <a:r>
              <a:rPr lang="en-US" sz="185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12 έως 17 Απριλίου 2026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| </a:t>
            </a:r>
            <a:r>
              <a:rPr lang="en-US" sz="185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Πόρτο, </a:t>
            </a:r>
            <a:r>
              <a:rPr lang="en-US" sz="1850" b="1" i="0" u="none" strike="noStrike" cap="none" dirty="0" smtClean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Πορτογαλία</a:t>
            </a:r>
            <a:r>
              <a:rPr lang="el-GR" sz="1850" b="0" i="0" u="none" strike="noStrike" cap="none" dirty="0" smtClean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50"/>
              <a:buFont typeface="Roboto"/>
              <a:buNone/>
            </a:pPr>
            <a:r>
              <a:rPr lang="el-GR" sz="1850" b="1" dirty="0" smtClean="0">
                <a:solidFill>
                  <a:srgbClr val="3B3535"/>
                </a:solidFill>
                <a:latin typeface="Roboto"/>
                <a:ea typeface="Roboto"/>
                <a:sym typeface="Roboto"/>
              </a:rPr>
              <a:t>Ωφελούμενη εκπαιδευτικός: </a:t>
            </a:r>
            <a:r>
              <a:rPr lang="el-GR" sz="1850" b="1" dirty="0" err="1" smtClean="0">
                <a:solidFill>
                  <a:srgbClr val="3B3535"/>
                </a:solidFill>
                <a:latin typeface="Roboto"/>
                <a:ea typeface="Roboto"/>
                <a:sym typeface="Roboto"/>
              </a:rPr>
              <a:t>Σμαρώ</a:t>
            </a:r>
            <a:r>
              <a:rPr lang="el-GR" sz="1850" b="1" dirty="0" smtClean="0">
                <a:solidFill>
                  <a:srgbClr val="3B3535"/>
                </a:solidFill>
                <a:latin typeface="Roboto"/>
                <a:ea typeface="Roboto"/>
                <a:sym typeface="Roboto"/>
              </a:rPr>
              <a:t> Οικονόμου, φιλόλογος</a:t>
            </a: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50"/>
              <a:buFont typeface="Roboto"/>
              <a:buNone/>
            </a:pPr>
            <a:endParaRPr lang="el-GR" sz="1850" b="1" i="0" u="none" strike="noStrike" cap="none" dirty="0">
              <a:solidFill>
                <a:srgbClr val="3B3535"/>
              </a:solidFill>
              <a:latin typeface="Roboto"/>
              <a:ea typeface="Roboto"/>
              <a:sym typeface="Roboto"/>
            </a:endParaRP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50"/>
              <a:buFont typeface="Roboto"/>
              <a:buNone/>
            </a:pPr>
            <a:r>
              <a:rPr lang="el-GR" sz="1850" b="1" dirty="0" smtClean="0">
                <a:solidFill>
                  <a:srgbClr val="3B3535"/>
                </a:solidFill>
                <a:latin typeface="Roboto"/>
                <a:ea typeface="Roboto"/>
                <a:sym typeface="Roboto"/>
              </a:rPr>
              <a:t>                                   </a:t>
            </a:r>
            <a:endParaRPr sz="1850" b="1" i="0" u="none" strike="noStrike" cap="none" dirty="0"/>
          </a:p>
        </p:txBody>
      </p:sp>
      <p:sp>
        <p:nvSpPr>
          <p:cNvPr id="47" name="Google Shape;47;p10"/>
          <p:cNvSpPr/>
          <p:nvPr/>
        </p:nvSpPr>
        <p:spPr>
          <a:xfrm>
            <a:off x="11190105" y="5969091"/>
            <a:ext cx="2808312" cy="767998"/>
          </a:xfrm>
          <a:prstGeom prst="roundRect">
            <a:avLst>
              <a:gd name="adj" fmla="val 6386"/>
            </a:avLst>
          </a:prstGeom>
          <a:solidFill>
            <a:srgbClr val="FA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0"/>
          <p:cNvSpPr/>
          <p:nvPr/>
        </p:nvSpPr>
        <p:spPr>
          <a:xfrm>
            <a:off x="11267990" y="6135933"/>
            <a:ext cx="2520280" cy="588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500"/>
              <a:buFont typeface="Roboto"/>
              <a:buNone/>
            </a:pPr>
            <a:r>
              <a:rPr lang="en-US" sz="1600" b="1" i="0" u="none" strike="noStrike" cap="none" dirty="0" smtClean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LEARNING</a:t>
            </a:r>
            <a:r>
              <a:rPr lang="el-GR" sz="1600" b="1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600" b="1" i="0" u="none" strike="noStrike" cap="none" dirty="0" smtClean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TOGETHER</a:t>
            </a:r>
            <a:endParaRPr sz="1600" b="1" i="0" u="none" strike="noStrike" cap="none" dirty="0"/>
          </a:p>
        </p:txBody>
      </p:sp>
      <p:sp>
        <p:nvSpPr>
          <p:cNvPr id="49" name="Google Shape;49;p10"/>
          <p:cNvSpPr/>
          <p:nvPr/>
        </p:nvSpPr>
        <p:spPr>
          <a:xfrm>
            <a:off x="6104718" y="7067128"/>
            <a:ext cx="3384376" cy="864096"/>
          </a:xfrm>
          <a:prstGeom prst="roundRect">
            <a:avLst>
              <a:gd name="adj" fmla="val 6177"/>
            </a:avLst>
          </a:prstGeom>
          <a:noFill/>
          <a:ln w="9525" cap="flat" cmpd="sng">
            <a:solidFill>
              <a:srgbClr val="F5A3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Εικόνα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40" y="514400"/>
            <a:ext cx="2016224" cy="1800200"/>
          </a:xfrm>
          <a:prstGeom prst="rect">
            <a:avLst/>
          </a:prstGeom>
          <a:noFill/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4" y="514400"/>
            <a:ext cx="4072126" cy="116316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856" y="735539"/>
            <a:ext cx="778561" cy="72089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34" y="7165518"/>
            <a:ext cx="3096344" cy="6673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37" y="5968739"/>
            <a:ext cx="280511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251304" y="6183637"/>
            <a:ext cx="2435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3B3535"/>
                </a:solidFill>
                <a:latin typeface="Roboto"/>
                <a:ea typeface="Roboto"/>
                <a:cs typeface="Roboto"/>
              </a:rPr>
              <a:t>Εκπαιδευτικός</a:t>
            </a:r>
            <a:r>
              <a:rPr lang="el-GR" dirty="0" smtClean="0"/>
              <a:t> </a:t>
            </a:r>
            <a:r>
              <a:rPr lang="el-GR" sz="1600" b="1" dirty="0">
                <a:solidFill>
                  <a:srgbClr val="3B3535"/>
                </a:solidFill>
                <a:latin typeface="Roboto"/>
                <a:ea typeface="Roboto"/>
                <a:cs typeface="Roboto"/>
              </a:rPr>
              <a:t>φορέας</a:t>
            </a:r>
            <a:r>
              <a:rPr lang="el-GR" b="1" dirty="0" smtClean="0"/>
              <a:t>:</a:t>
            </a:r>
            <a:r>
              <a:rPr lang="el-GR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/>
          <p:nvPr/>
        </p:nvSpPr>
        <p:spPr>
          <a:xfrm>
            <a:off x="6324124" y="1207532"/>
            <a:ext cx="7098744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00"/>
              <a:buFont typeface="Red Hat Text"/>
              <a:buNone/>
            </a:pPr>
            <a:r>
              <a:rPr lang="en-US" sz="440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Περιγρ</a:t>
            </a:r>
            <a:r>
              <a:rPr lang="en-US" sz="44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αφή Προγράμματος</a:t>
            </a:r>
            <a:endParaRPr sz="4400" b="0" i="0" u="none" strike="noStrike" cap="none" dirty="0"/>
          </a:p>
        </p:txBody>
      </p:sp>
      <p:sp>
        <p:nvSpPr>
          <p:cNvPr id="58" name="Google Shape;58;p11"/>
          <p:cNvSpPr/>
          <p:nvPr/>
        </p:nvSpPr>
        <p:spPr>
          <a:xfrm>
            <a:off x="6324123" y="2098576"/>
            <a:ext cx="7468553" cy="183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50"/>
              <a:buFont typeface="Roboto"/>
              <a:buNone/>
            </a:pPr>
            <a:r>
              <a:rPr lang="en-US" sz="185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Το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π</a:t>
            </a:r>
            <a:r>
              <a:rPr lang="en-US" sz="185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ρόγρ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αμμα εστίασε στην αξιοποίηση των εργαλείων </a:t>
            </a:r>
            <a:r>
              <a:rPr lang="en-US" sz="185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Τεχνητής Νοημοσύνης (ΤΝ)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ως ισχυρών συμμάχων στη διδακτική πράξη, ενισχύοντας τη δημιουργικότητα και την αποτελεσματικότητα στη σχολική τάξη.</a:t>
            </a:r>
            <a:endParaRPr sz="1850" b="0" i="0" u="none" strike="noStrike" cap="none" dirty="0"/>
          </a:p>
        </p:txBody>
      </p:sp>
      <p:sp>
        <p:nvSpPr>
          <p:cNvPr id="59" name="Google Shape;59;p11"/>
          <p:cNvSpPr/>
          <p:nvPr/>
        </p:nvSpPr>
        <p:spPr>
          <a:xfrm>
            <a:off x="6324124" y="4114800"/>
            <a:ext cx="7468553" cy="3024336"/>
          </a:xfrm>
          <a:prstGeom prst="roundRect">
            <a:avLst>
              <a:gd name="adj" fmla="val 1217"/>
            </a:avLst>
          </a:prstGeom>
          <a:solidFill>
            <a:srgbClr val="FFFAFA"/>
          </a:solidFill>
          <a:ln w="30475" cap="flat" cmpd="sng">
            <a:solidFill>
              <a:srgbClr val="D9CE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1"/>
          <p:cNvSpPr/>
          <p:nvPr/>
        </p:nvSpPr>
        <p:spPr>
          <a:xfrm>
            <a:off x="6354604" y="4102298"/>
            <a:ext cx="957501" cy="2889290"/>
          </a:xfrm>
          <a:prstGeom prst="rect">
            <a:avLst/>
          </a:prstGeom>
          <a:solidFill>
            <a:srgbClr val="F3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/>
          <p:nvPr/>
        </p:nvSpPr>
        <p:spPr>
          <a:xfrm>
            <a:off x="6653808" y="5322570"/>
            <a:ext cx="358973" cy="44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800"/>
              <a:buFont typeface="Red Hat Text"/>
              <a:buNone/>
            </a:pPr>
            <a:r>
              <a:rPr lang="en-US" sz="2800" b="0" i="0" u="none" strike="noStrike" cap="none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sz="2800" b="0" i="0" u="none" strike="noStrike" cap="none"/>
          </a:p>
        </p:txBody>
      </p:sp>
      <p:sp>
        <p:nvSpPr>
          <p:cNvPr id="62" name="Google Shape;62;p11"/>
          <p:cNvSpPr/>
          <p:nvPr/>
        </p:nvSpPr>
        <p:spPr>
          <a:xfrm>
            <a:off x="7551420" y="4341614"/>
            <a:ext cx="5668436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200"/>
              <a:buFont typeface="Red Hat Text"/>
              <a:buNone/>
            </a:pPr>
            <a:r>
              <a:rPr lang="el-GR" sz="2200" b="1" i="0" u="none" strike="noStrike" cap="none" dirty="0" smtClean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Δευτέρα 13 Απριλίου</a:t>
            </a:r>
            <a:r>
              <a:rPr lang="en-US" sz="2200" b="0" i="0" u="none" strike="noStrike" cap="none" dirty="0" smtClean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— </a:t>
            </a:r>
            <a:r>
              <a:rPr lang="en-US" sz="2200" b="0" i="0" u="none" strike="noStrike" cap="none" dirty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Εισαγωγή &amp; Δικτύωση</a:t>
            </a:r>
            <a:endParaRPr sz="2200" b="0" i="0" u="none" strike="noStrike" cap="none" dirty="0"/>
          </a:p>
        </p:txBody>
      </p:sp>
      <p:sp>
        <p:nvSpPr>
          <p:cNvPr id="63" name="Google Shape;63;p11"/>
          <p:cNvSpPr/>
          <p:nvPr/>
        </p:nvSpPr>
        <p:spPr>
          <a:xfrm>
            <a:off x="7551425" y="4837150"/>
            <a:ext cx="5971500" cy="2301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50"/>
              <a:buFont typeface="Roboto"/>
              <a:buNone/>
            </a:pPr>
            <a:r>
              <a:rPr lang="en-US" sz="185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Δρ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αστηριότητες γνωριμίας με συμμετέχοντες από όλη την Ευρώπη. </a:t>
            </a:r>
            <a:r>
              <a:rPr lang="en-US" sz="185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Εισ</a:t>
            </a:r>
            <a:r>
              <a:rPr lang="en-US" sz="185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αγωγή στις θεμελιώδεις έννοιες της ΤΝ, την ιστορική της εξέλιξη και τις κρίσιμες ηθικές διαστάσεις — προκατάληψη και προστασία προσωπικών δεδομένων.</a:t>
            </a:r>
            <a:endParaRPr sz="1850" b="0" i="0" u="none" strike="noStrike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648" y="195704"/>
            <a:ext cx="30908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/>
          <p:nvPr/>
        </p:nvSpPr>
        <p:spPr>
          <a:xfrm>
            <a:off x="759262" y="683895"/>
            <a:ext cx="7625477" cy="191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00"/>
              <a:buFont typeface="Red Hat Text"/>
              <a:buNone/>
            </a:pPr>
            <a:r>
              <a:rPr lang="en-US" sz="4000" b="1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Ημέρες</a:t>
            </a:r>
            <a:r>
              <a:rPr lang="en-US" sz="4000" b="1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2 &amp; 3</a:t>
            </a:r>
            <a:r>
              <a:rPr lang="en-US" sz="4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: </a:t>
            </a:r>
            <a:r>
              <a:rPr lang="en-US" sz="400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Γλωσσικά</a:t>
            </a:r>
            <a:r>
              <a:rPr lang="en-US" sz="4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sz="400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Μοντέλ</a:t>
            </a:r>
            <a:r>
              <a:rPr lang="en-US" sz="4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 &amp; Οπτικοακουστικό Υλικό</a:t>
            </a:r>
            <a:endParaRPr sz="4000" b="0" i="0" u="none" strike="noStrike" cap="none" dirty="0"/>
          </a:p>
        </p:txBody>
      </p:sp>
      <p:sp>
        <p:nvSpPr>
          <p:cNvPr id="71" name="Google Shape;71;p12"/>
          <p:cNvSpPr/>
          <p:nvPr/>
        </p:nvSpPr>
        <p:spPr>
          <a:xfrm>
            <a:off x="603175" y="2892500"/>
            <a:ext cx="3860400" cy="4892700"/>
          </a:xfrm>
          <a:prstGeom prst="roundRect">
            <a:avLst>
              <a:gd name="adj" fmla="val 843"/>
            </a:avLst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2"/>
          <p:cNvSpPr/>
          <p:nvPr/>
        </p:nvSpPr>
        <p:spPr>
          <a:xfrm>
            <a:off x="820103" y="3089077"/>
            <a:ext cx="3426500" cy="73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00"/>
              <a:buFont typeface="Red Hat Text"/>
              <a:buNone/>
            </a:pPr>
            <a:r>
              <a:rPr lang="el-GR" sz="2000" b="1" i="0" u="none" strike="noStrike" cap="none" dirty="0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Τρίτη 14 Απριλίου</a:t>
            </a:r>
            <a:r>
              <a:rPr lang="en-US" sz="2000" b="0" i="0" u="none" strike="noStrike" cap="none" dirty="0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sz="2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— Μεγάλα Γλωσσικά Μοντέλα (LLM)</a:t>
            </a:r>
            <a:endParaRPr sz="2000" b="0" i="0" u="none" strike="noStrike" cap="none" dirty="0"/>
          </a:p>
        </p:txBody>
      </p:sp>
      <p:sp>
        <p:nvSpPr>
          <p:cNvPr id="73" name="Google Shape;73;p12"/>
          <p:cNvSpPr/>
          <p:nvPr/>
        </p:nvSpPr>
        <p:spPr>
          <a:xfrm>
            <a:off x="820103" y="3923824"/>
            <a:ext cx="3426500" cy="189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None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Εξάσκηση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στη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χρήση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700" b="1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ChatGPT</a:t>
            </a:r>
            <a:r>
              <a:rPr lang="en-US" sz="1700" b="1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, Gemini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και </a:t>
            </a:r>
            <a:r>
              <a:rPr lang="en-US" sz="1700" b="1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Claude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Εφ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αρμογή τεχνικών για δημιουργία προτροπών  (</a:t>
            </a:r>
            <a:r>
              <a:rPr lang="en-US" sz="1700" b="1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prompt engineering)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για:</a:t>
            </a:r>
            <a:endParaRPr sz="1700" b="0" i="0" u="none" strike="noStrike" cap="none" dirty="0"/>
          </a:p>
        </p:txBody>
      </p:sp>
      <p:sp>
        <p:nvSpPr>
          <p:cNvPr id="74" name="Google Shape;74;p12"/>
          <p:cNvSpPr/>
          <p:nvPr/>
        </p:nvSpPr>
        <p:spPr>
          <a:xfrm>
            <a:off x="820100" y="5754525"/>
            <a:ext cx="3426600" cy="19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Δημιουργί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α εκπαιδευτικού υλικού για τα φιλολογικά μαθήματα</a:t>
            </a:r>
            <a:endParaRPr sz="1700" b="0" i="0" u="none" strike="noStrike" cap="none" dirty="0"/>
          </a:p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Διδ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ασκαλία της ελληνικής ως δεύτερης γλώσσας</a:t>
            </a:r>
            <a:endParaRPr sz="1700" b="0" i="0" u="none" strike="noStrike" cap="none" dirty="0"/>
          </a:p>
        </p:txBody>
      </p:sp>
      <p:sp>
        <p:nvSpPr>
          <p:cNvPr id="75" name="Google Shape;75;p12"/>
          <p:cNvSpPr/>
          <p:nvPr/>
        </p:nvSpPr>
        <p:spPr>
          <a:xfrm>
            <a:off x="4688086" y="2892504"/>
            <a:ext cx="3860363" cy="4653201"/>
          </a:xfrm>
          <a:prstGeom prst="roundRect">
            <a:avLst>
              <a:gd name="adj" fmla="val 843"/>
            </a:avLst>
          </a:prstGeom>
          <a:solidFill>
            <a:srgbClr val="FCEC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2"/>
          <p:cNvSpPr/>
          <p:nvPr/>
        </p:nvSpPr>
        <p:spPr>
          <a:xfrm>
            <a:off x="4738918" y="3089076"/>
            <a:ext cx="3779242" cy="73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00"/>
              <a:buFont typeface="Red Hat Text"/>
              <a:buNone/>
            </a:pPr>
            <a:r>
              <a:rPr lang="el-GR" sz="2000" b="1" i="0" u="none" strike="noStrike" cap="none" dirty="0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Τετάρτη 15 Απριλίου </a:t>
            </a:r>
            <a:r>
              <a:rPr lang="en-US" sz="2000" b="0" i="0" u="none" strike="noStrike" cap="none" dirty="0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— </a:t>
            </a:r>
            <a:r>
              <a:rPr lang="en-US" sz="2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Παραγωγή Οπτικοακουστικού Υλικού</a:t>
            </a:r>
            <a:endParaRPr sz="2000" b="0" i="0" u="none" strike="noStrike" cap="none" dirty="0"/>
          </a:p>
        </p:txBody>
      </p:sp>
      <p:sp>
        <p:nvSpPr>
          <p:cNvPr id="77" name="Google Shape;77;p12"/>
          <p:cNvSpPr/>
          <p:nvPr/>
        </p:nvSpPr>
        <p:spPr>
          <a:xfrm>
            <a:off x="4905018" y="3923824"/>
            <a:ext cx="3426500" cy="1169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None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Χρήση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εξειδικευμένων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εργ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αλείων ΤΝ για βίντεο, εικόνες και φωνητική αφήγηση:</a:t>
            </a:r>
            <a:endParaRPr sz="1700" b="0" i="0" u="none" strike="noStrike" cap="none" dirty="0"/>
          </a:p>
        </p:txBody>
      </p:sp>
      <p:sp>
        <p:nvSpPr>
          <p:cNvPr id="78" name="Google Shape;78;p12"/>
          <p:cNvSpPr/>
          <p:nvPr/>
        </p:nvSpPr>
        <p:spPr>
          <a:xfrm>
            <a:off x="4905018" y="5093018"/>
            <a:ext cx="3426500" cy="161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Pika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, Runway,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Synthesia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HeyGen</a:t>
            </a:r>
            <a:endParaRPr sz="1700" b="0" i="0" u="none" strike="noStrike" cap="none" dirty="0"/>
          </a:p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Canva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AI, Adobe Firefly</a:t>
            </a:r>
            <a:endParaRPr sz="1700" b="0" i="0" u="none" strike="noStrike" cap="none" dirty="0"/>
          </a:p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ElevenLabs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, Ideogram</a:t>
            </a:r>
            <a:endParaRPr sz="1700" b="0" i="0" u="none" strike="noStrike" cap="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08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6290442" y="946448"/>
            <a:ext cx="7520702" cy="159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8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250"/>
              <a:buFont typeface="Red Hat Text"/>
              <a:buNone/>
            </a:pPr>
            <a:r>
              <a:rPr lang="en-US" sz="4250" b="1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Ημέρες</a:t>
            </a:r>
            <a:r>
              <a:rPr lang="en-US" sz="4250" b="1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4 &amp; 5</a:t>
            </a:r>
            <a:r>
              <a:rPr lang="en-US" sz="42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: </a:t>
            </a:r>
            <a:r>
              <a:rPr lang="en-US" sz="42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Σχεδι</a:t>
            </a:r>
            <a:r>
              <a:rPr lang="en-US" sz="42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ασμός &amp; Ολοκλήρωση</a:t>
            </a:r>
            <a:endParaRPr sz="4250" b="0" i="0" u="none" strike="noStrike" cap="none" dirty="0"/>
          </a:p>
        </p:txBody>
      </p:sp>
      <p:pic>
        <p:nvPicPr>
          <p:cNvPr id="86" name="Google Shape;86;p1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8049" y="2351723"/>
            <a:ext cx="1159431" cy="522696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>
            <a:off x="7682032" y="2583537"/>
            <a:ext cx="2728198" cy="34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19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100"/>
              <a:buFont typeface="Red Hat Text"/>
              <a:buNone/>
            </a:pPr>
            <a:r>
              <a:rPr lang="el-GR" sz="2100" b="1" i="0" u="none" strike="noStrike" cap="none" dirty="0" smtClean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Πέμπτη 16 Απριλίου </a:t>
            </a:r>
            <a:endParaRPr sz="2100" b="0" i="0" u="none" strike="noStrike" cap="none" dirty="0"/>
          </a:p>
        </p:txBody>
      </p:sp>
      <p:sp>
        <p:nvSpPr>
          <p:cNvPr id="88" name="Google Shape;88;p13"/>
          <p:cNvSpPr/>
          <p:nvPr/>
        </p:nvSpPr>
        <p:spPr>
          <a:xfrm>
            <a:off x="7682032" y="3059192"/>
            <a:ext cx="6136719" cy="307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Roboto"/>
              <a:buNone/>
            </a:pPr>
            <a:r>
              <a:rPr lang="en-US" sz="1800" b="1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Εργ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αλεία Έρευνας και Ψηφιακοί Βοηθοί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— </a:t>
            </a:r>
            <a:r>
              <a:rPr lang="en-US" sz="180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Ενίσχυση παραγωγικότητας μέσω έρευνας και ανάλυσης πηγών 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με εργαλεία όπως 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Perplexity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και 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NotebookLM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80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Αυτομ</a:t>
            </a:r>
            <a:r>
              <a:rPr lang="en-US" sz="180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ατοποιημένος σχεδιασμός 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εντυπωσιακών παρουσιάσεων με το 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Gamma App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180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Δημιουργί</a:t>
            </a:r>
            <a:r>
              <a:rPr lang="en-US" sz="180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 εξατομικευμένων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AI Agents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Gems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στο Gemini) για την υποστήριξη του εκπαιδευτικού έργου.</a:t>
            </a:r>
            <a:endParaRPr sz="1800" b="0" i="0" u="none" strike="noStrike" cap="none" dirty="0"/>
          </a:p>
        </p:txBody>
      </p:sp>
      <p:sp>
        <p:nvSpPr>
          <p:cNvPr id="89" name="Google Shape;89;p13"/>
          <p:cNvSpPr/>
          <p:nvPr/>
        </p:nvSpPr>
        <p:spPr>
          <a:xfrm>
            <a:off x="7682082" y="6049507"/>
            <a:ext cx="61368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Roboto"/>
              <a:buNone/>
            </a:pPr>
            <a:r>
              <a:rPr lang="el-GR" sz="2100" b="1" dirty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oboto"/>
              </a:rPr>
              <a:t>Παρασκευή 17 Απριλίου </a:t>
            </a:r>
            <a:endParaRPr sz="2100" b="1" dirty="0">
              <a:solidFill>
                <a:srgbClr val="3B3535"/>
              </a:solidFill>
              <a:latin typeface="Red Hat Text"/>
              <a:ea typeface="Red Hat Text"/>
              <a:cs typeface="Red Hat Text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7682075" y="6520674"/>
            <a:ext cx="6136800" cy="1266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Roboto"/>
              <a:buNone/>
            </a:pPr>
            <a:r>
              <a:rPr lang="en-US" sz="1800" b="1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Τελική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Πα</a:t>
            </a:r>
            <a:r>
              <a:rPr lang="en-US" sz="1800" b="1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ρουσί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αση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— "</a:t>
            </a:r>
            <a:r>
              <a:rPr lang="en-US" sz="1800" b="0" i="1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What AI will I take home?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" Παρουσίαση πλάνου δράσης και απονομή πιστοποίησης </a:t>
            </a:r>
            <a:r>
              <a:rPr lang="en-US" sz="1800" b="1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Europass Mobility</a:t>
            </a:r>
            <a:r>
              <a:rPr lang="en-US" sz="18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 b="0" i="0" u="none" strike="noStrike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648" y="154360"/>
            <a:ext cx="309086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772358" y="651153"/>
            <a:ext cx="7128510" cy="64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50"/>
              <a:buFont typeface="Red Hat Text"/>
              <a:buNone/>
            </a:pPr>
            <a:r>
              <a:rPr lang="en-US" sz="40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Δεξιότητες</a:t>
            </a:r>
            <a:r>
              <a:rPr lang="en-US" sz="40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π</a:t>
            </a:r>
            <a:r>
              <a:rPr lang="en-US" sz="40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ου</a:t>
            </a:r>
            <a:r>
              <a:rPr lang="en-US" sz="40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Απ</a:t>
            </a:r>
            <a:r>
              <a:rPr lang="en-US" sz="40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οκτήθηκ</a:t>
            </a:r>
            <a:r>
              <a:rPr lang="en-US" sz="40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αν</a:t>
            </a:r>
            <a:endParaRPr sz="4050" b="0" i="0" u="none" strike="noStrike" cap="none" dirty="0"/>
          </a:p>
        </p:txBody>
      </p:sp>
      <p:sp>
        <p:nvSpPr>
          <p:cNvPr id="98" name="Google Shape;98;p14"/>
          <p:cNvSpPr/>
          <p:nvPr/>
        </p:nvSpPr>
        <p:spPr>
          <a:xfrm>
            <a:off x="772358" y="1605320"/>
            <a:ext cx="7599283" cy="78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88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Μέσ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 από τη συμμετοχή της, η εκπαιδευτικός ανέπτυξε ένα ευρύ φάσμα δεξιοτήτων:</a:t>
            </a:r>
            <a:endParaRPr sz="1700" b="0" i="0" u="none" strike="noStrike" cap="none" dirty="0"/>
          </a:p>
        </p:txBody>
      </p:sp>
      <p:sp>
        <p:nvSpPr>
          <p:cNvPr id="99" name="Google Shape;99;p14"/>
          <p:cNvSpPr/>
          <p:nvPr/>
        </p:nvSpPr>
        <p:spPr>
          <a:xfrm>
            <a:off x="772358" y="2512338"/>
            <a:ext cx="7599283" cy="2431375"/>
          </a:xfrm>
          <a:prstGeom prst="roundRect">
            <a:avLst>
              <a:gd name="adj" fmla="val 1361"/>
            </a:avLst>
          </a:prstGeom>
          <a:solidFill>
            <a:srgbClr val="F3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992981" y="2732961"/>
            <a:ext cx="661987" cy="661988"/>
          </a:xfrm>
          <a:prstGeom prst="roundRect">
            <a:avLst>
              <a:gd name="adj" fmla="val 13811579"/>
            </a:avLst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28" y="2914888"/>
            <a:ext cx="297894" cy="29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/>
          <p:nvPr/>
        </p:nvSpPr>
        <p:spPr>
          <a:xfrm>
            <a:off x="992981" y="3598307"/>
            <a:ext cx="2596158" cy="32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Red Hat Text"/>
              <a:buNone/>
            </a:pPr>
            <a:r>
              <a:rPr lang="en-US" sz="2000" b="1" i="0" u="none" strike="noStrike" cap="none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Ψηφι</a:t>
            </a:r>
            <a:r>
              <a:rPr lang="en-US" sz="2000" b="1" i="0" u="none" strike="noStrike" cap="none" dirty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ακές Δεξιότητες</a:t>
            </a:r>
            <a:endParaRPr sz="2000" b="1" i="0" u="none" strike="noStrike" cap="none" dirty="0"/>
          </a:p>
        </p:txBody>
      </p:sp>
      <p:sp>
        <p:nvSpPr>
          <p:cNvPr id="103" name="Google Shape;103;p14"/>
          <p:cNvSpPr/>
          <p:nvPr/>
        </p:nvSpPr>
        <p:spPr>
          <a:xfrm>
            <a:off x="992981" y="4044910"/>
            <a:ext cx="7158038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88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Παραγωγή κειμένου, εικόνας και ήχου με χρήση ΤΝ, καθώς και αξιολόγηση της αξιοπιστίας των εργαλείων.</a:t>
            </a:r>
            <a:endParaRPr sz="1700" b="0" i="0" u="none" strike="noStrike" cap="none"/>
          </a:p>
        </p:txBody>
      </p:sp>
      <p:sp>
        <p:nvSpPr>
          <p:cNvPr id="104" name="Google Shape;104;p14"/>
          <p:cNvSpPr/>
          <p:nvPr/>
        </p:nvSpPr>
        <p:spPr>
          <a:xfrm>
            <a:off x="772358" y="5147072"/>
            <a:ext cx="7599283" cy="2431375"/>
          </a:xfrm>
          <a:prstGeom prst="roundRect">
            <a:avLst>
              <a:gd name="adj" fmla="val 1361"/>
            </a:avLst>
          </a:prstGeom>
          <a:solidFill>
            <a:srgbClr val="F3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992981" y="5367695"/>
            <a:ext cx="661987" cy="661988"/>
          </a:xfrm>
          <a:prstGeom prst="roundRect">
            <a:avLst>
              <a:gd name="adj" fmla="val 13811579"/>
            </a:avLst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4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28" y="5549622"/>
            <a:ext cx="297894" cy="29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/>
          <p:nvPr/>
        </p:nvSpPr>
        <p:spPr>
          <a:xfrm>
            <a:off x="992981" y="6233041"/>
            <a:ext cx="3665696" cy="32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Red Hat Text"/>
              <a:buNone/>
            </a:pPr>
            <a:r>
              <a:rPr lang="en-US" sz="2000" b="1" i="0" u="none" strike="noStrike" cap="none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Γρ</a:t>
            </a:r>
            <a:r>
              <a:rPr lang="en-US" sz="2000" b="1" i="0" u="none" strike="noStrike" cap="none" dirty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αμματισμός &amp; Πολυγλωσσία</a:t>
            </a:r>
            <a:endParaRPr sz="2000" b="1" i="0" u="none" strike="noStrike" cap="none" dirty="0"/>
          </a:p>
        </p:txBody>
      </p:sp>
      <p:sp>
        <p:nvSpPr>
          <p:cNvPr id="108" name="Google Shape;108;p14"/>
          <p:cNvSpPr/>
          <p:nvPr/>
        </p:nvSpPr>
        <p:spPr>
          <a:xfrm>
            <a:off x="992981" y="6679644"/>
            <a:ext cx="7158038" cy="81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88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Συγγρ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αφή στοχευμένων prompts και χρήση εργαλείων για συμπεριληπτική και πολυπολιτισμική εκπαίδευση.</a:t>
            </a:r>
            <a:endParaRPr sz="1700" b="0" i="0" u="none" strike="noStrike" cap="non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40" y="154360"/>
            <a:ext cx="309086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/>
          <p:nvPr/>
        </p:nvSpPr>
        <p:spPr>
          <a:xfrm>
            <a:off x="772358" y="651153"/>
            <a:ext cx="7128510" cy="649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50"/>
              <a:buFont typeface="Red Hat Text"/>
              <a:buNone/>
            </a:pPr>
            <a:r>
              <a:rPr lang="en-US" sz="40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Δεξιότητες</a:t>
            </a:r>
            <a:r>
              <a:rPr lang="en-US" sz="40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π</a:t>
            </a:r>
            <a:r>
              <a:rPr lang="en-US" sz="40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ου</a:t>
            </a:r>
            <a:r>
              <a:rPr lang="en-US" sz="40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 Απ</a:t>
            </a:r>
            <a:r>
              <a:rPr lang="en-US" sz="405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οκτήθηκ</a:t>
            </a:r>
            <a:r>
              <a:rPr lang="en-US" sz="405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αν</a:t>
            </a:r>
            <a:endParaRPr sz="4050" b="0" i="0" u="none" strike="noStrike" cap="none" dirty="0"/>
          </a:p>
        </p:txBody>
      </p:sp>
      <p:sp>
        <p:nvSpPr>
          <p:cNvPr id="116" name="Google Shape;116;p15"/>
          <p:cNvSpPr/>
          <p:nvPr/>
        </p:nvSpPr>
        <p:spPr>
          <a:xfrm>
            <a:off x="772358" y="1605320"/>
            <a:ext cx="7599283" cy="90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88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Μέσ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 από τη συμμετοχή της, η εκπαιδευτικός ανέπτυξε ένα ευρύ φάσμα δεξιοτήτων:</a:t>
            </a:r>
            <a:endParaRPr sz="1700" b="0" i="0" u="none" strike="noStrike" cap="none" dirty="0"/>
          </a:p>
        </p:txBody>
      </p:sp>
      <p:sp>
        <p:nvSpPr>
          <p:cNvPr id="117" name="Google Shape;117;p15"/>
          <p:cNvSpPr/>
          <p:nvPr/>
        </p:nvSpPr>
        <p:spPr>
          <a:xfrm>
            <a:off x="772358" y="2512338"/>
            <a:ext cx="7599283" cy="2431375"/>
          </a:xfrm>
          <a:prstGeom prst="roundRect">
            <a:avLst>
              <a:gd name="adj" fmla="val 1361"/>
            </a:avLst>
          </a:prstGeom>
          <a:solidFill>
            <a:srgbClr val="F3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992981" y="2732961"/>
            <a:ext cx="661987" cy="661988"/>
          </a:xfrm>
          <a:prstGeom prst="roundRect">
            <a:avLst>
              <a:gd name="adj" fmla="val 13811579"/>
            </a:avLst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28" y="2914888"/>
            <a:ext cx="297894" cy="29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992981" y="3598307"/>
            <a:ext cx="2596158" cy="32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Red Hat Text"/>
              <a:buNone/>
            </a:pPr>
            <a:r>
              <a:rPr lang="en-US" sz="2000" b="1" i="0" u="none" strike="noStrike" cap="none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Κριτική</a:t>
            </a:r>
            <a:r>
              <a:rPr lang="en-US" sz="2000" b="1" i="0" u="none" strike="noStrike" cap="none" dirty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en-US" sz="2000" b="1" i="0" u="none" strike="noStrike" cap="none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Σκέψη</a:t>
            </a:r>
            <a:endParaRPr sz="2000" b="1" i="0" u="none" strike="noStrike" cap="none" dirty="0"/>
          </a:p>
        </p:txBody>
      </p:sp>
      <p:sp>
        <p:nvSpPr>
          <p:cNvPr id="121" name="Google Shape;121;p15"/>
          <p:cNvSpPr/>
          <p:nvPr/>
        </p:nvSpPr>
        <p:spPr>
          <a:xfrm>
            <a:off x="992981" y="4044910"/>
            <a:ext cx="7158038" cy="78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88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Κατα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νόηση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των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ηθικών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ορίων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και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των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κινδύνων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της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ΤΝ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στην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εκ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παίδευση.</a:t>
            </a:r>
            <a:endParaRPr sz="1700" b="0" i="0" u="none" strike="noStrike" cap="none" dirty="0"/>
          </a:p>
        </p:txBody>
      </p:sp>
      <p:sp>
        <p:nvSpPr>
          <p:cNvPr id="122" name="Google Shape;122;p15"/>
          <p:cNvSpPr/>
          <p:nvPr/>
        </p:nvSpPr>
        <p:spPr>
          <a:xfrm>
            <a:off x="772358" y="5147072"/>
            <a:ext cx="7599283" cy="2431375"/>
          </a:xfrm>
          <a:prstGeom prst="roundRect">
            <a:avLst>
              <a:gd name="adj" fmla="val 1361"/>
            </a:avLst>
          </a:prstGeom>
          <a:solidFill>
            <a:srgbClr val="F3E8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992981" y="5367695"/>
            <a:ext cx="661987" cy="661988"/>
          </a:xfrm>
          <a:prstGeom prst="roundRect">
            <a:avLst>
              <a:gd name="adj" fmla="val 13811579"/>
            </a:avLst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" name="Google Shape;124;p1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28" y="5549622"/>
            <a:ext cx="297894" cy="297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>
            <a:off x="992981" y="6233041"/>
            <a:ext cx="4518660" cy="32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Red Hat Text"/>
              <a:buNone/>
            </a:pPr>
            <a:r>
              <a:rPr lang="en-US" sz="2000" b="1" i="0" u="none" strike="noStrike" cap="none" dirty="0" err="1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Προσω</a:t>
            </a:r>
            <a:r>
              <a:rPr lang="en-US" sz="2000" b="1" i="0" u="none" strike="noStrike" cap="none" dirty="0">
                <a:solidFill>
                  <a:srgbClr val="3B3535"/>
                </a:solidFill>
                <a:latin typeface="Red Hat Text"/>
                <a:ea typeface="Red Hat Text"/>
                <a:cs typeface="Red Hat Text"/>
                <a:sym typeface="Red Hat Text"/>
              </a:rPr>
              <a:t>πικές &amp; Κοινωνικές Δεξιότητες</a:t>
            </a:r>
            <a:endParaRPr sz="2000" b="1" i="0" u="none" strike="noStrike" cap="none" dirty="0"/>
          </a:p>
        </p:txBody>
      </p:sp>
      <p:sp>
        <p:nvSpPr>
          <p:cNvPr id="126" name="Google Shape;126;p15"/>
          <p:cNvSpPr/>
          <p:nvPr/>
        </p:nvSpPr>
        <p:spPr>
          <a:xfrm>
            <a:off x="992981" y="6679644"/>
            <a:ext cx="7158038" cy="81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88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Συνεργ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ασία σε διεθνές περιβάλλον και ανταλλαγή καλών πρακτικών με συναδέλφους από άλλες χώρες.</a:t>
            </a:r>
            <a:endParaRPr sz="1700" b="0" i="0" u="none" strike="noStrike" cap="non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966"/>
            <a:ext cx="309086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/>
          <p:nvPr/>
        </p:nvSpPr>
        <p:spPr>
          <a:xfrm>
            <a:off x="603172" y="734734"/>
            <a:ext cx="7781568" cy="1507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00"/>
              <a:buFont typeface="Red Hat Text"/>
              <a:buNone/>
            </a:pPr>
            <a:r>
              <a:rPr lang="en-US" sz="400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Εφ</a:t>
            </a:r>
            <a:r>
              <a:rPr lang="en-US" sz="4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αλτήριο </a:t>
            </a:r>
            <a:r>
              <a:rPr lang="el-GR" sz="4000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ψ</a:t>
            </a:r>
            <a:r>
              <a:rPr lang="en-US" sz="4000" b="0" i="0" u="none" strike="noStrike" cap="none" dirty="0" err="1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ηφι</a:t>
            </a:r>
            <a:r>
              <a:rPr lang="en-US" sz="4000" b="0" i="0" u="none" strike="noStrike" cap="none" dirty="0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ακού </a:t>
            </a:r>
            <a:r>
              <a:rPr lang="el-GR" sz="4000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μ</a:t>
            </a:r>
            <a:r>
              <a:rPr lang="en-US" sz="4000" b="0" i="0" u="none" strike="noStrike" cap="none" dirty="0" err="1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ετ</a:t>
            </a:r>
            <a:r>
              <a:rPr lang="en-US" sz="4000" b="0" i="0" u="none" strike="noStrike" cap="none" dirty="0" smtClean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ασχηματισμού</a:t>
            </a:r>
            <a:endParaRPr sz="4000" b="0" i="0" u="none" strike="noStrike" cap="none" dirty="0"/>
          </a:p>
        </p:txBody>
      </p:sp>
      <p:sp>
        <p:nvSpPr>
          <p:cNvPr id="134" name="Google Shape;134;p16"/>
          <p:cNvSpPr/>
          <p:nvPr/>
        </p:nvSpPr>
        <p:spPr>
          <a:xfrm>
            <a:off x="976134" y="2305407"/>
            <a:ext cx="7491194" cy="159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None/>
            </a:pP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Η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εμ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πειρία αυτή στο Πόρτο αποτελεί εφαλτήριο για τον ψηφιακό μετασχηματισμό των φιλολογικών μαθημάτων στο σχολείο μας, κάνοντας τη μάθηση πιο εξατομικευμένη και ελκυστική για τους μαθητές μας.</a:t>
            </a:r>
            <a:endParaRPr sz="1700" b="0" i="0" u="none" strike="noStrike" cap="none" dirty="0"/>
          </a:p>
        </p:txBody>
      </p:sp>
      <p:sp>
        <p:nvSpPr>
          <p:cNvPr id="135" name="Google Shape;135;p16"/>
          <p:cNvSpPr/>
          <p:nvPr/>
        </p:nvSpPr>
        <p:spPr>
          <a:xfrm>
            <a:off x="759262" y="2305407"/>
            <a:ext cx="30480" cy="1434465"/>
          </a:xfrm>
          <a:prstGeom prst="rect">
            <a:avLst/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603171" y="3960971"/>
            <a:ext cx="3860363" cy="2902863"/>
          </a:xfrm>
          <a:prstGeom prst="roundRect">
            <a:avLst>
              <a:gd name="adj" fmla="val 1121"/>
            </a:avLst>
          </a:prstGeom>
          <a:solidFill>
            <a:srgbClr val="F5A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820103" y="4157543"/>
            <a:ext cx="2592824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00"/>
              <a:buFont typeface="Red Hat Text"/>
              <a:buNone/>
            </a:pPr>
            <a:r>
              <a:rPr lang="en-US" sz="2000" b="0" i="0" u="none" strike="noStrike" cap="non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Όραμα για το Σχολείο</a:t>
            </a:r>
            <a:endParaRPr sz="2000" b="0" i="0" u="none" strike="noStrike" cap="none"/>
          </a:p>
        </p:txBody>
      </p:sp>
      <p:sp>
        <p:nvSpPr>
          <p:cNvPr id="138" name="Google Shape;138;p16"/>
          <p:cNvSpPr/>
          <p:nvPr/>
        </p:nvSpPr>
        <p:spPr>
          <a:xfrm>
            <a:off x="820103" y="4673203"/>
            <a:ext cx="3426500" cy="132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 Light"/>
              <a:buNone/>
            </a:pPr>
            <a:r>
              <a:rPr lang="en-US" sz="1700" b="0" i="0" u="none" strike="noStrike" cap="none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Ενσωμάτωση εργαλείων ΤΝ στα φιλολογικά μαθήματα για πιο </a:t>
            </a:r>
            <a:r>
              <a:rPr lang="en-US" sz="1700" b="1" i="0" u="none" strike="noStrike" cap="none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εξατομικευμένη</a:t>
            </a:r>
            <a:r>
              <a:rPr lang="en-US" sz="1700" b="0" i="0" u="none" strike="noStrike" cap="none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και </a:t>
            </a:r>
            <a:r>
              <a:rPr lang="en-US" sz="1700" b="1" i="0" u="none" strike="noStrike" cap="none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ελκυστική</a:t>
            </a:r>
            <a:r>
              <a:rPr lang="en-US" sz="1700" b="0" i="0" u="none" strike="noStrike" cap="none">
                <a:solidFill>
                  <a:srgbClr val="3B3535"/>
                </a:solidFill>
                <a:latin typeface="Roboto Light"/>
                <a:ea typeface="Roboto Light"/>
                <a:cs typeface="Roboto Light"/>
                <a:sym typeface="Roboto Light"/>
              </a:rPr>
              <a:t> μάθηση.</a:t>
            </a:r>
            <a:endParaRPr sz="1700" b="0" i="0" u="none" strike="noStrike" cap="none"/>
          </a:p>
        </p:txBody>
      </p:sp>
      <p:sp>
        <p:nvSpPr>
          <p:cNvPr id="139" name="Google Shape;139;p16"/>
          <p:cNvSpPr/>
          <p:nvPr/>
        </p:nvSpPr>
        <p:spPr>
          <a:xfrm>
            <a:off x="4938936" y="3997999"/>
            <a:ext cx="2552105" cy="31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00"/>
              <a:buFont typeface="Red Hat Text"/>
              <a:buNone/>
            </a:pPr>
            <a:r>
              <a:rPr lang="en-US" sz="2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Επ</a:t>
            </a:r>
            <a:r>
              <a:rPr lang="en-US" sz="2000" b="0" i="0" u="none" strike="noStrike" cap="none" dirty="0" err="1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όμεν</a:t>
            </a:r>
            <a:r>
              <a:rPr lang="en-US" sz="2000" b="0" i="0" u="none" strike="noStrike" cap="none" dirty="0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α Βήματα</a:t>
            </a:r>
            <a:endParaRPr sz="2000" b="0" i="0" u="none" strike="noStrike" cap="none" dirty="0"/>
          </a:p>
        </p:txBody>
      </p:sp>
      <p:sp>
        <p:nvSpPr>
          <p:cNvPr id="140" name="Google Shape;140;p16"/>
          <p:cNvSpPr/>
          <p:nvPr/>
        </p:nvSpPr>
        <p:spPr>
          <a:xfrm>
            <a:off x="4844177" y="4476630"/>
            <a:ext cx="3548182" cy="238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Εφ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αρμογή προσωπικού σχεδίου δράσης ΤΝ</a:t>
            </a:r>
            <a:endParaRPr sz="1700" b="0" i="0" u="none" strike="noStrike" cap="none" dirty="0"/>
          </a:p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Διάχυση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γνώσης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στους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συν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αδέλφους</a:t>
            </a:r>
            <a:endParaRPr sz="1700" b="0" i="0" u="none" strike="noStrike" cap="none" dirty="0"/>
          </a:p>
          <a:p>
            <a:pPr marL="342900" marR="0" lvl="0" indent="-342900" algn="l" rtl="0">
              <a:lnSpc>
                <a:spcPct val="15294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00"/>
              <a:buFont typeface="Roboto"/>
              <a:buChar char="•"/>
            </a:pPr>
            <a:r>
              <a:rPr lang="en-US" sz="1700" b="0" i="0" u="none" strike="noStrike" cap="none" dirty="0" err="1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Δημιουργί</a:t>
            </a:r>
            <a:r>
              <a:rPr lang="en-US" sz="1700" b="0" i="0" u="none" strike="noStrike" cap="none" dirty="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α ψηφιακού εκπαιδευτικού υλικού</a:t>
            </a:r>
            <a:endParaRPr sz="1700" b="0" i="0" u="none" strike="noStrike" cap="none" dirty="0"/>
          </a:p>
        </p:txBody>
      </p:sp>
      <p:sp>
        <p:nvSpPr>
          <p:cNvPr id="141" name="Google Shape;141;p16"/>
          <p:cNvSpPr/>
          <p:nvPr/>
        </p:nvSpPr>
        <p:spPr>
          <a:xfrm>
            <a:off x="759262" y="7092553"/>
            <a:ext cx="1832848" cy="394692"/>
          </a:xfrm>
          <a:prstGeom prst="roundRect">
            <a:avLst>
              <a:gd name="adj" fmla="val 6596"/>
            </a:avLst>
          </a:prstGeom>
          <a:solidFill>
            <a:srgbClr val="FA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9397" y="7203162"/>
            <a:ext cx="173474" cy="17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/>
          <p:nvPr/>
        </p:nvSpPr>
        <p:spPr>
          <a:xfrm>
            <a:off x="1149548" y="7157561"/>
            <a:ext cx="1312426" cy="26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1851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350"/>
              <a:buFont typeface="Roboto"/>
              <a:buNone/>
            </a:pPr>
            <a:r>
              <a:rPr lang="en-US" sz="1350" b="0" i="0" u="none" strike="noStrike" cap="non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ERASMUS+ 2026</a:t>
            </a:r>
            <a:endParaRPr sz="1350" b="0" i="0" u="none" strike="noStrike" cap="none"/>
          </a:p>
        </p:txBody>
      </p:sp>
      <p:sp>
        <p:nvSpPr>
          <p:cNvPr id="144" name="Google Shape;144;p16"/>
          <p:cNvSpPr/>
          <p:nvPr/>
        </p:nvSpPr>
        <p:spPr>
          <a:xfrm>
            <a:off x="2592110" y="7084933"/>
            <a:ext cx="1931908" cy="409932"/>
          </a:xfrm>
          <a:prstGeom prst="roundRect">
            <a:avLst>
              <a:gd name="adj" fmla="val 6350"/>
            </a:avLst>
          </a:prstGeom>
          <a:noFill/>
          <a:ln w="9525" cap="flat" cmpd="sng">
            <a:solidFill>
              <a:srgbClr val="F5A3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2700576" y="7157560"/>
            <a:ext cx="1794153" cy="62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1851"/>
              </a:lnSpc>
              <a:spcBef>
                <a:spcPts val="0"/>
              </a:spcBef>
              <a:spcAft>
                <a:spcPts val="0"/>
              </a:spcAft>
              <a:buClr>
                <a:srgbClr val="F5A3A3"/>
              </a:buClr>
              <a:buSzPts val="1350"/>
              <a:buFont typeface="Roboto"/>
              <a:buNone/>
            </a:pPr>
            <a:r>
              <a:rPr lang="en-US" sz="1350" b="0" i="0" u="none" strike="noStrike" cap="none">
                <a:solidFill>
                  <a:srgbClr val="F5A3A3"/>
                </a:solidFill>
                <a:latin typeface="Roboto"/>
                <a:ea typeface="Roboto"/>
                <a:cs typeface="Roboto"/>
                <a:sym typeface="Roboto"/>
              </a:rPr>
              <a:t>EUROPASS MOBILITY</a:t>
            </a:r>
            <a:endParaRPr sz="1350" b="0" i="0" u="none" strike="noStrike" cap="none"/>
          </a:p>
        </p:txBody>
      </p:sp>
      <p:sp>
        <p:nvSpPr>
          <p:cNvPr id="146" name="Google Shape;146;p16"/>
          <p:cNvSpPr/>
          <p:nvPr/>
        </p:nvSpPr>
        <p:spPr>
          <a:xfrm>
            <a:off x="4740950" y="7084933"/>
            <a:ext cx="1752838" cy="409932"/>
          </a:xfrm>
          <a:prstGeom prst="roundRect">
            <a:avLst>
              <a:gd name="adj" fmla="val 6350"/>
            </a:avLst>
          </a:prstGeom>
          <a:noFill/>
          <a:ln w="9525" cap="flat" cmpd="sng">
            <a:solidFill>
              <a:srgbClr val="F5A3A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6"/>
          <p:cNvSpPr/>
          <p:nvPr/>
        </p:nvSpPr>
        <p:spPr>
          <a:xfrm>
            <a:off x="4721731" y="7157561"/>
            <a:ext cx="1894959" cy="337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1851"/>
              </a:lnSpc>
              <a:spcBef>
                <a:spcPts val="0"/>
              </a:spcBef>
              <a:spcAft>
                <a:spcPts val="0"/>
              </a:spcAft>
              <a:buClr>
                <a:srgbClr val="F5A3A3"/>
              </a:buClr>
              <a:buSzPts val="1350"/>
              <a:buFont typeface="Roboto"/>
              <a:buNone/>
            </a:pPr>
            <a:r>
              <a:rPr lang="en-US" sz="1350" b="0" i="0" u="none" strike="noStrike" cap="none" dirty="0">
                <a:solidFill>
                  <a:srgbClr val="F5A3A3"/>
                </a:solidFill>
                <a:latin typeface="Roboto"/>
                <a:ea typeface="Roboto"/>
                <a:cs typeface="Roboto"/>
                <a:sym typeface="Roboto"/>
              </a:rPr>
              <a:t>PORTO, PORTUGAL</a:t>
            </a:r>
            <a:endParaRPr sz="1350" b="0" i="0" u="none" strike="noStrike" cap="non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40" y="69573"/>
            <a:ext cx="3090863" cy="66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458</Words>
  <Application>Microsoft Office PowerPoint</Application>
  <PresentationFormat>Προσαρμογή</PresentationFormat>
  <Paragraphs>57</Paragraphs>
  <Slides>7</Slides>
  <Notes>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3" baseType="lpstr">
      <vt:lpstr>Arial</vt:lpstr>
      <vt:lpstr>Roboto Light</vt:lpstr>
      <vt:lpstr>Red Hat Text</vt:lpstr>
      <vt:lpstr>Roboto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Smaro Oikonomou</dc:creator>
  <cp:lastModifiedBy>Smaro Oikonomou</cp:lastModifiedBy>
  <cp:revision>7</cp:revision>
  <dcterms:modified xsi:type="dcterms:W3CDTF">2026-04-29T15:21:01Z</dcterms:modified>
</cp:coreProperties>
</file>