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7" r:id="rId6"/>
    <p:sldId id="268" r:id="rId7"/>
    <p:sldId id="260" r:id="rId8"/>
    <p:sldId id="270" r:id="rId9"/>
    <p:sldId id="262" r:id="rId10"/>
    <p:sldId id="269" r:id="rId11"/>
    <p:sldId id="264" r:id="rId12"/>
    <p:sldId id="265" r:id="rId13"/>
    <p:sldId id="266" r:id="rId14"/>
  </p:sldIdLst>
  <p:sldSz cx="9144000" cy="5143500" type="screen16x9"/>
  <p:notesSz cx="6858000" cy="9144000"/>
  <p:embeddedFontLst>
    <p:embeddedFont>
      <p:font typeface="Roboto Mon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9" d="100"/>
          <a:sy n="119" d="100"/>
        </p:scale>
        <p:origin x="-394"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722743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slide_lshnwfvigrjysooweat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slide_lshnwfvigrjysooweat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slide_fznoklrpwpydshqwraq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slide_fznoklrpwpydshqwraq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https://www.shutterstock.com/image-vector/woman-empowerment-encouragement-support-help-achieve-2646294975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slide_kkxstrbzeddvvcghuari: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slide_kkxstrbzeddvvcghuar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https://www.mdpi.com/2076-3387/14/1/17</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slide_xznlxoufawzcovztylj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slide_xznlxoufawzcovztylj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slide_gygxdbdesbhlxdcfmyq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slide_gygxdbdesbhlxdcfmyq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https://www.shutterstock.com/image-photo/children-students-hands-stacking-together-harmonious-573626947</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slide_vzpusyjvqlnjvpszorw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slide_vzpusyjvqlnjvpszorw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https://issuu.com/fountainvalleyschoolofcolorado/docs/international_student_program_brochure_may_2025_</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slide_wauohjnwlvisgorjpap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slide_wauohjnwlvisgorjpap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https://in.pinterest.com/pin/good-morning-quotes-with-nature-background--79516749666747184/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slide_srpsmeicwyohqkauli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slide_srpsmeicwyohqkaulix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slide_srpsmeicwyohqkauli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slide_srpsmeicwyohqkaulix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slide_srpsmeicwyohqkauli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slide_srpsmeicwyohqkaulix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slide_fznoklrpwpydshqwraq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slide_fznoklrpwpydshqwraq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https://www.shutterstock.com/image-vector/woman-empowerment-encouragement-support-help-achieve-2646294975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slide_fznoklrpwpydshqwraq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slide_fznoklrpwpydshqwraq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https://www.shutterstock.com/image-vector/woman-empowerment-encouragement-support-help-achieve-2646294975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slide_mbqxfeiecgkmdikkpkfl: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slide_mbqxfeiecgkmdikkpkf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381000" y="1333500"/>
            <a:ext cx="8255100" cy="152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rgbClr val="434343"/>
                </a:solidFill>
                <a:latin typeface="Roboto Mono"/>
                <a:ea typeface="Roboto Mono"/>
                <a:cs typeface="Roboto Mono"/>
                <a:sym typeface="Roboto Mono"/>
              </a:rPr>
              <a:t>Optimism in Song: Creating Good Vibes Messages</a:t>
            </a:r>
            <a:endParaRPr sz="3800">
              <a:solidFill>
                <a:srgbClr val="434343"/>
              </a:solidFill>
              <a:latin typeface="Roboto Mono"/>
              <a:ea typeface="Roboto Mono"/>
              <a:cs typeface="Roboto Mono"/>
              <a:sym typeface="Roboto Mon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p:nvPr/>
        </p:nvSpPr>
        <p:spPr>
          <a:xfrm>
            <a:off x="904875" y="-38100"/>
            <a:ext cx="37719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434343"/>
                </a:solidFill>
                <a:latin typeface="Roboto Mono"/>
                <a:ea typeface="Roboto Mono"/>
                <a:cs typeface="Roboto Mono"/>
                <a:sym typeface="Roboto Mono"/>
              </a:rPr>
              <a:t>Messages of </a:t>
            </a:r>
            <a:r>
              <a:rPr lang="en" sz="2500" dirty="0" smtClean="0">
                <a:solidFill>
                  <a:srgbClr val="434343"/>
                </a:solidFill>
                <a:latin typeface="Roboto Mono"/>
                <a:ea typeface="Roboto Mono"/>
                <a:cs typeface="Roboto Mono"/>
                <a:sym typeface="Roboto Mono"/>
              </a:rPr>
              <a:t>Encouragement examples</a:t>
            </a:r>
            <a:endParaRPr sz="2500" dirty="0">
              <a:solidFill>
                <a:srgbClr val="434343"/>
              </a:solidFill>
              <a:latin typeface="Roboto Mono"/>
              <a:ea typeface="Roboto Mono"/>
              <a:cs typeface="Roboto Mono"/>
              <a:sym typeface="Roboto Mono"/>
            </a:endParaRPr>
          </a:p>
        </p:txBody>
      </p:sp>
      <p:sp>
        <p:nvSpPr>
          <p:cNvPr id="80" name="Google Shape;80;p17"/>
          <p:cNvSpPr txBox="1"/>
          <p:nvPr/>
        </p:nvSpPr>
        <p:spPr>
          <a:xfrm>
            <a:off x="317500" y="1143000"/>
            <a:ext cx="4064100" cy="342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"Don't lose your courage, head up" - Building resilience</a:t>
            </a: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"Something will always happen" - Trust in positive outcomes</a:t>
            </a: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"Don't ask why" - Sometimes faith is </a:t>
            </a:r>
            <a:r>
              <a:rPr lang="en" dirty="0" smtClean="0">
                <a:solidFill>
                  <a:srgbClr val="434343"/>
                </a:solidFill>
                <a:latin typeface="Roboto Mono"/>
                <a:ea typeface="Roboto Mono"/>
                <a:cs typeface="Roboto Mono"/>
                <a:sym typeface="Roboto Mono"/>
              </a:rPr>
              <a:t>enough.</a:t>
            </a:r>
            <a:endParaRPr dirty="0">
              <a:solidFill>
                <a:srgbClr val="434343"/>
              </a:solidFill>
              <a:latin typeface="Roboto Mono"/>
              <a:ea typeface="Roboto Mono"/>
              <a:cs typeface="Roboto Mono"/>
              <a:sym typeface="Roboto Mono"/>
            </a:endParaRPr>
          </a:p>
        </p:txBody>
      </p:sp>
      <p:pic>
        <p:nvPicPr>
          <p:cNvPr id="81" name="Google Shape;81;p17"/>
          <p:cNvPicPr preferRelativeResize="0"/>
          <p:nvPr/>
        </p:nvPicPr>
        <p:blipFill>
          <a:blip r:embed="rId4">
            <a:alphaModFix/>
          </a:blip>
          <a:stretch>
            <a:fillRect/>
          </a:stretch>
        </p:blipFill>
        <p:spPr>
          <a:xfrm>
            <a:off x="5029200" y="915865"/>
            <a:ext cx="3657600" cy="2625970"/>
          </a:xfrm>
          <a:prstGeom prst="rect">
            <a:avLst/>
          </a:prstGeom>
          <a:noFill/>
          <a:ln>
            <a:noFill/>
          </a:ln>
        </p:spPr>
      </p:pic>
    </p:spTree>
    <p:extLst>
      <p:ext uri="{BB962C8B-B14F-4D97-AF65-F5344CB8AC3E}">
        <p14:creationId xmlns:p14="http://schemas.microsoft.com/office/powerpoint/2010/main" val="218021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1"/>
          <p:cNvSpPr txBox="1"/>
          <p:nvPr/>
        </p:nvSpPr>
        <p:spPr>
          <a:xfrm>
            <a:off x="4714875" y="-38100"/>
            <a:ext cx="3771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34343"/>
                </a:solidFill>
                <a:latin typeface="Roboto Mono"/>
                <a:ea typeface="Roboto Mono"/>
                <a:cs typeface="Roboto Mono"/>
                <a:sym typeface="Roboto Mono"/>
              </a:rPr>
              <a:t>Sharing Circle: Your Good Vibes Messages</a:t>
            </a:r>
            <a:endParaRPr sz="2400">
              <a:solidFill>
                <a:srgbClr val="434343"/>
              </a:solidFill>
              <a:latin typeface="Roboto Mono"/>
              <a:ea typeface="Roboto Mono"/>
              <a:cs typeface="Roboto Mono"/>
              <a:sym typeface="Roboto Mono"/>
            </a:endParaRPr>
          </a:p>
        </p:txBody>
      </p:sp>
      <p:sp>
        <p:nvSpPr>
          <p:cNvPr id="107" name="Google Shape;107;p21"/>
          <p:cNvSpPr txBox="1"/>
          <p:nvPr/>
        </p:nvSpPr>
        <p:spPr>
          <a:xfrm>
            <a:off x="4826000" y="1143000"/>
            <a:ext cx="4064100" cy="342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34343"/>
              </a:buClr>
              <a:buSzPts val="1400"/>
              <a:buFont typeface="Roboto Mono"/>
              <a:buChar char="●"/>
            </a:pPr>
            <a:r>
              <a:rPr lang="en">
                <a:solidFill>
                  <a:srgbClr val="434343"/>
                </a:solidFill>
                <a:latin typeface="Roboto Mono"/>
                <a:ea typeface="Roboto Mono"/>
                <a:cs typeface="Roboto Mono"/>
                <a:sym typeface="Roboto Mono"/>
              </a:rPr>
              <a:t>Each pair presents their favorite message to the group</a:t>
            </a:r>
            <a:endParaRPr>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a:solidFill>
                  <a:srgbClr val="434343"/>
                </a:solidFill>
                <a:latin typeface="Roboto Mono"/>
                <a:ea typeface="Roboto Mono"/>
                <a:cs typeface="Roboto Mono"/>
                <a:sym typeface="Roboto Mono"/>
              </a:rPr>
              <a:t>Explain what inspired your creation</a:t>
            </a:r>
            <a:endParaRPr>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a:solidFill>
                  <a:srgbClr val="434343"/>
                </a:solidFill>
                <a:latin typeface="Roboto Mono"/>
                <a:ea typeface="Roboto Mono"/>
                <a:cs typeface="Roboto Mono"/>
                <a:sym typeface="Roboto Mono"/>
              </a:rPr>
              <a:t>Listen actively and appreciate others' creativity</a:t>
            </a:r>
            <a:endParaRPr>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a:solidFill>
                  <a:srgbClr val="434343"/>
                </a:solidFill>
                <a:latin typeface="Roboto Mono"/>
                <a:ea typeface="Roboto Mono"/>
                <a:cs typeface="Roboto Mono"/>
                <a:sym typeface="Roboto Mono"/>
              </a:rPr>
              <a:t>Appreciations Protocol: Recognize effort, creativity, and positive energy in each message</a:t>
            </a:r>
            <a:endParaRPr>
              <a:solidFill>
                <a:srgbClr val="434343"/>
              </a:solidFill>
              <a:latin typeface="Roboto Mono"/>
              <a:ea typeface="Roboto Mono"/>
              <a:cs typeface="Roboto Mono"/>
              <a:sym typeface="Roboto Mono"/>
            </a:endParaRPr>
          </a:p>
        </p:txBody>
      </p:sp>
      <p:pic>
        <p:nvPicPr>
          <p:cNvPr id="108" name="Google Shape;108;p21"/>
          <p:cNvPicPr preferRelativeResize="0"/>
          <p:nvPr/>
        </p:nvPicPr>
        <p:blipFill>
          <a:blip r:embed="rId4">
            <a:alphaModFix/>
          </a:blip>
          <a:stretch>
            <a:fillRect/>
          </a:stretch>
        </p:blipFill>
        <p:spPr>
          <a:xfrm>
            <a:off x="457200" y="938715"/>
            <a:ext cx="3657600" cy="258027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2"/>
          <p:cNvSpPr txBox="1"/>
          <p:nvPr/>
        </p:nvSpPr>
        <p:spPr>
          <a:xfrm>
            <a:off x="317500" y="406400"/>
            <a:ext cx="8382000" cy="5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434343"/>
                </a:solidFill>
                <a:latin typeface="Roboto Mono"/>
                <a:ea typeface="Roboto Mono"/>
                <a:cs typeface="Roboto Mono"/>
                <a:sym typeface="Roboto Mono"/>
              </a:rPr>
              <a:t>Reflection: Becoming Optimism Ambassadors</a:t>
            </a:r>
            <a:endParaRPr sz="2400">
              <a:solidFill>
                <a:srgbClr val="434343"/>
              </a:solidFill>
              <a:latin typeface="Roboto Mono"/>
              <a:ea typeface="Roboto Mono"/>
              <a:cs typeface="Roboto Mono"/>
              <a:sym typeface="Roboto Mono"/>
            </a:endParaRPr>
          </a:p>
        </p:txBody>
      </p:sp>
      <p:sp>
        <p:nvSpPr>
          <p:cNvPr id="114" name="Google Shape;114;p22"/>
          <p:cNvSpPr txBox="1"/>
          <p:nvPr/>
        </p:nvSpPr>
        <p:spPr>
          <a:xfrm>
            <a:off x="269875" y="1143000"/>
            <a:ext cx="7124700" cy="3429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How did creating positive messages make you feel?</a:t>
            </a:r>
            <a:endParaRPr sz="180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What did you learn about optimism from your international partner?</a:t>
            </a:r>
            <a:endParaRPr sz="180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Reflection Questions: "What will you do differently tomorrow to spread good vibes?"</a:t>
            </a:r>
            <a:endParaRPr sz="180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Learning Target Check-in: Can you create encouraging messages that inspire others?</a:t>
            </a:r>
            <a:endParaRPr sz="1800">
              <a:solidFill>
                <a:srgbClr val="434343"/>
              </a:solidFill>
              <a:latin typeface="Roboto Mono"/>
              <a:ea typeface="Roboto Mono"/>
              <a:cs typeface="Roboto Mono"/>
              <a:sym typeface="Roboto Mon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3"/>
          <p:cNvSpPr txBox="1"/>
          <p:nvPr/>
        </p:nvSpPr>
        <p:spPr>
          <a:xfrm>
            <a:off x="904875" y="-38100"/>
            <a:ext cx="3771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34343"/>
                </a:solidFill>
                <a:latin typeface="Roboto Mono"/>
                <a:ea typeface="Roboto Mono"/>
                <a:cs typeface="Roboto Mono"/>
                <a:sym typeface="Roboto Mono"/>
              </a:rPr>
              <a:t>Closing Circle: Spreading the Good Vibes</a:t>
            </a:r>
            <a:endParaRPr sz="2400">
              <a:solidFill>
                <a:srgbClr val="434343"/>
              </a:solidFill>
              <a:latin typeface="Roboto Mono"/>
              <a:ea typeface="Roboto Mono"/>
              <a:cs typeface="Roboto Mono"/>
              <a:sym typeface="Roboto Mono"/>
            </a:endParaRPr>
          </a:p>
        </p:txBody>
      </p:sp>
      <p:sp>
        <p:nvSpPr>
          <p:cNvPr id="120" name="Google Shape;120;p23"/>
          <p:cNvSpPr txBox="1"/>
          <p:nvPr/>
        </p:nvSpPr>
        <p:spPr>
          <a:xfrm>
            <a:off x="317500" y="1143000"/>
            <a:ext cx="4064100" cy="342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Share one Good Vibes Message you'll take home</a:t>
            </a: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Commit to being an Optimism Ambassador in your daily life</a:t>
            </a: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Exchange contact information to continue spreading positivity</a:t>
            </a: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endParaRPr lang="el-GR" dirty="0" smtClean="0">
              <a:solidFill>
                <a:srgbClr val="434343"/>
              </a:solidFill>
              <a:latin typeface="Roboto Mono"/>
              <a:ea typeface="Roboto Mono"/>
              <a:cs typeface="Roboto Mono"/>
              <a:sym typeface="Roboto Mono"/>
            </a:endParaRPr>
          </a:p>
          <a:p>
            <a:pPr marL="457200" lvl="0" indent="-317500">
              <a:buClr>
                <a:srgbClr val="434343"/>
              </a:buClr>
              <a:buSzPts val="1400"/>
              <a:buFont typeface="Roboto Mono"/>
              <a:buChar char="●"/>
            </a:pPr>
            <a:r>
              <a:rPr lang="en" dirty="0" smtClean="0">
                <a:solidFill>
                  <a:srgbClr val="434343"/>
                </a:solidFill>
                <a:latin typeface="Roboto Mono"/>
                <a:ea typeface="Roboto Mono"/>
                <a:cs typeface="Roboto Mono"/>
                <a:sym typeface="Roboto Mono"/>
              </a:rPr>
              <a:t>Καλημέρα!</a:t>
            </a:r>
            <a:r>
              <a:rPr lang="el-GR" dirty="0" smtClean="0">
                <a:solidFill>
                  <a:srgbClr val="434343"/>
                </a:solidFill>
                <a:latin typeface="Roboto Mono"/>
                <a:ea typeface="Roboto Mono"/>
                <a:cs typeface="Roboto Mono"/>
                <a:sym typeface="Roboto Mono"/>
              </a:rPr>
              <a:t> </a:t>
            </a:r>
            <a:r>
              <a:rPr lang="en-US" dirty="0" err="1" smtClean="0">
                <a:solidFill>
                  <a:srgbClr val="434343"/>
                </a:solidFill>
                <a:latin typeface="Roboto Mono"/>
                <a:ea typeface="Roboto Mono"/>
                <a:cs typeface="Roboto Mono"/>
                <a:sym typeface="Roboto Mono"/>
              </a:rPr>
              <a:t>Kalimera</a:t>
            </a:r>
            <a:r>
              <a:rPr lang="en-US" dirty="0" smtClean="0">
                <a:solidFill>
                  <a:srgbClr val="434343"/>
                </a:solidFill>
                <a:latin typeface="Roboto Mono"/>
                <a:ea typeface="Roboto Mono"/>
                <a:cs typeface="Roboto Mono"/>
                <a:sym typeface="Roboto Mono"/>
              </a:rPr>
              <a:t>! </a:t>
            </a:r>
          </a:p>
          <a:p>
            <a:pPr marL="139700" lvl="0">
              <a:buClr>
                <a:srgbClr val="434343"/>
              </a:buClr>
              <a:buSzPts val="1400"/>
            </a:pPr>
            <a:r>
              <a:rPr lang="en-US" dirty="0">
                <a:solidFill>
                  <a:srgbClr val="434343"/>
                </a:solidFill>
                <a:latin typeface="Roboto Mono"/>
                <a:ea typeface="Roboto Mono"/>
                <a:cs typeface="Roboto Mono"/>
                <a:sym typeface="Roboto Mono"/>
              </a:rPr>
              <a:t> </a:t>
            </a:r>
            <a:r>
              <a:rPr lang="en-US" dirty="0" smtClean="0">
                <a:solidFill>
                  <a:srgbClr val="434343"/>
                </a:solidFill>
                <a:latin typeface="Roboto Mono"/>
                <a:ea typeface="Roboto Mono"/>
                <a:cs typeface="Roboto Mono"/>
                <a:sym typeface="Roboto Mono"/>
              </a:rPr>
              <a:t> </a:t>
            </a:r>
            <a:r>
              <a:rPr lang="en" dirty="0" smtClean="0">
                <a:solidFill>
                  <a:srgbClr val="434343"/>
                </a:solidFill>
                <a:latin typeface="Roboto Mono"/>
                <a:ea typeface="Roboto Mono"/>
                <a:cs typeface="Roboto Mono"/>
                <a:sym typeface="Roboto Mono"/>
              </a:rPr>
              <a:t> </a:t>
            </a:r>
            <a:r>
              <a:rPr lang="en-GB" dirty="0">
                <a:latin typeface="Manrope"/>
              </a:rPr>
              <a:t>God </a:t>
            </a:r>
            <a:r>
              <a:rPr lang="en-GB" dirty="0" err="1">
                <a:latin typeface="Manrope"/>
              </a:rPr>
              <a:t>morgon</a:t>
            </a:r>
            <a:r>
              <a:rPr lang="en-GB" dirty="0">
                <a:latin typeface="Manrope"/>
              </a:rPr>
              <a:t>! </a:t>
            </a:r>
            <a:r>
              <a:rPr lang="en" dirty="0" smtClean="0">
                <a:solidFill>
                  <a:srgbClr val="434343"/>
                </a:solidFill>
                <a:latin typeface="Roboto Mono"/>
                <a:ea typeface="Roboto Mono"/>
                <a:cs typeface="Roboto Mono"/>
                <a:sym typeface="Roboto Mono"/>
              </a:rPr>
              <a:t> </a:t>
            </a:r>
            <a:r>
              <a:rPr lang="en" dirty="0">
                <a:solidFill>
                  <a:srgbClr val="434343"/>
                </a:solidFill>
                <a:latin typeface="Roboto Mono"/>
                <a:ea typeface="Roboto Mono"/>
                <a:cs typeface="Roboto Mono"/>
                <a:sym typeface="Roboto Mono"/>
              </a:rPr>
              <a:t>Good morning to a brighter future</a:t>
            </a:r>
            <a:r>
              <a:rPr lang="en" dirty="0" smtClean="0">
                <a:solidFill>
                  <a:srgbClr val="434343"/>
                </a:solidFill>
                <a:latin typeface="Roboto Mono"/>
                <a:ea typeface="Roboto Mono"/>
                <a:cs typeface="Roboto Mono"/>
                <a:sym typeface="Roboto Mono"/>
              </a:rPr>
              <a:t>!</a:t>
            </a:r>
          </a:p>
          <a:p>
            <a:pPr marL="139700" lvl="0">
              <a:buClr>
                <a:srgbClr val="434343"/>
              </a:buClr>
              <a:buSzPts val="1400"/>
            </a:pPr>
            <a:endParaRPr lang="en" dirty="0">
              <a:solidFill>
                <a:srgbClr val="434343"/>
              </a:solidFill>
              <a:latin typeface="Roboto Mono"/>
              <a:ea typeface="Roboto Mono"/>
              <a:cs typeface="Roboto Mono"/>
              <a:sym typeface="Roboto Mono"/>
            </a:endParaRPr>
          </a:p>
          <a:p>
            <a:pPr marL="139700" lvl="0">
              <a:buClr>
                <a:srgbClr val="434343"/>
              </a:buClr>
              <a:buSzPts val="1400"/>
            </a:pPr>
            <a:r>
              <a:rPr lang="en" smtClean="0">
                <a:solidFill>
                  <a:srgbClr val="434343"/>
                </a:solidFill>
                <a:latin typeface="Roboto Mono"/>
                <a:ea typeface="Roboto Mono"/>
                <a:cs typeface="Roboto Mono"/>
                <a:sym typeface="Roboto Mono"/>
              </a:rPr>
              <a:t>  </a:t>
            </a:r>
            <a:r>
              <a:rPr lang="el-GR" smtClean="0">
                <a:solidFill>
                  <a:srgbClr val="434343"/>
                </a:solidFill>
                <a:latin typeface="Roboto Mono"/>
                <a:ea typeface="Roboto Mono"/>
                <a:cs typeface="Roboto Mono"/>
                <a:sym typeface="Roboto Mono"/>
              </a:rPr>
              <a:t>Ευχαριστώ! </a:t>
            </a:r>
            <a:r>
              <a:rPr lang="en" dirty="0" smtClean="0">
                <a:solidFill>
                  <a:srgbClr val="434343"/>
                </a:solidFill>
                <a:latin typeface="Roboto Mono"/>
                <a:ea typeface="Roboto Mono"/>
                <a:cs typeface="Roboto Mono"/>
                <a:sym typeface="Roboto Mono"/>
              </a:rPr>
              <a:t>Efcharisto! Thank you! </a:t>
            </a:r>
            <a:endParaRPr dirty="0">
              <a:solidFill>
                <a:srgbClr val="434343"/>
              </a:solidFill>
              <a:latin typeface="Roboto Mono"/>
              <a:ea typeface="Roboto Mono"/>
              <a:cs typeface="Roboto Mono"/>
              <a:sym typeface="Roboto Mono"/>
            </a:endParaRPr>
          </a:p>
        </p:txBody>
      </p:sp>
      <p:pic>
        <p:nvPicPr>
          <p:cNvPr id="121" name="Google Shape;121;p23"/>
          <p:cNvPicPr preferRelativeResize="0"/>
          <p:nvPr/>
        </p:nvPicPr>
        <p:blipFill>
          <a:blip r:embed="rId4">
            <a:alphaModFix/>
          </a:blip>
          <a:stretch>
            <a:fillRect/>
          </a:stretch>
        </p:blipFill>
        <p:spPr>
          <a:xfrm>
            <a:off x="5029200" y="653268"/>
            <a:ext cx="3657600" cy="315116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904875" y="-38100"/>
            <a:ext cx="3771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434343"/>
                </a:solidFill>
                <a:latin typeface="Roboto Mono"/>
                <a:ea typeface="Roboto Mono"/>
                <a:cs typeface="Roboto Mono"/>
                <a:sym typeface="Roboto Mono"/>
              </a:rPr>
              <a:t>Welcome Optimism Ambassadors!</a:t>
            </a:r>
            <a:endParaRPr sz="2500">
              <a:solidFill>
                <a:srgbClr val="434343"/>
              </a:solidFill>
              <a:latin typeface="Roboto Mono"/>
              <a:ea typeface="Roboto Mono"/>
              <a:cs typeface="Roboto Mono"/>
              <a:sym typeface="Roboto Mono"/>
            </a:endParaRPr>
          </a:p>
        </p:txBody>
      </p:sp>
      <p:sp>
        <p:nvSpPr>
          <p:cNvPr id="60" name="Google Shape;60;p14"/>
          <p:cNvSpPr txBox="1"/>
          <p:nvPr/>
        </p:nvSpPr>
        <p:spPr>
          <a:xfrm>
            <a:off x="317500" y="1143000"/>
            <a:ext cx="4064100" cy="342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Καλώς ήρθατε! Welcome to our journey of spreading positivity</a:t>
            </a: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Today you </a:t>
            </a:r>
            <a:r>
              <a:rPr lang="en" dirty="0" smtClean="0">
                <a:solidFill>
                  <a:srgbClr val="434343"/>
                </a:solidFill>
                <a:latin typeface="Roboto Mono"/>
                <a:ea typeface="Roboto Mono"/>
                <a:cs typeface="Roboto Mono"/>
                <a:sym typeface="Roboto Mono"/>
              </a:rPr>
              <a:t>will become </a:t>
            </a:r>
            <a:r>
              <a:rPr lang="en" b="1" dirty="0">
                <a:solidFill>
                  <a:srgbClr val="434343"/>
                </a:solidFill>
                <a:latin typeface="Roboto Mono"/>
                <a:ea typeface="Roboto Mono"/>
                <a:cs typeface="Roboto Mono"/>
                <a:sym typeface="Roboto Mono"/>
              </a:rPr>
              <a:t>Ambassadors of Optimism</a:t>
            </a:r>
            <a:endParaRPr b="1"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Greek and </a:t>
            </a:r>
            <a:r>
              <a:rPr lang="en" dirty="0" smtClean="0">
                <a:solidFill>
                  <a:srgbClr val="434343"/>
                </a:solidFill>
                <a:latin typeface="Roboto Mono"/>
                <a:ea typeface="Roboto Mono"/>
                <a:cs typeface="Roboto Mono"/>
                <a:sym typeface="Roboto Mono"/>
              </a:rPr>
              <a:t>Swedish students </a:t>
            </a:r>
            <a:r>
              <a:rPr lang="en" dirty="0">
                <a:solidFill>
                  <a:srgbClr val="434343"/>
                </a:solidFill>
                <a:latin typeface="Roboto Mono"/>
                <a:ea typeface="Roboto Mono"/>
                <a:cs typeface="Roboto Mono"/>
                <a:sym typeface="Roboto Mono"/>
              </a:rPr>
              <a:t>united by the power of positive messages</a:t>
            </a: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Opening Circle: Share your name and one word that makes you happy in your native language</a:t>
            </a:r>
            <a:endParaRPr dirty="0">
              <a:solidFill>
                <a:srgbClr val="434343"/>
              </a:solidFill>
              <a:latin typeface="Roboto Mono"/>
              <a:ea typeface="Roboto Mono"/>
              <a:cs typeface="Roboto Mono"/>
              <a:sym typeface="Roboto Mono"/>
            </a:endParaRPr>
          </a:p>
        </p:txBody>
      </p:sp>
      <p:pic>
        <p:nvPicPr>
          <p:cNvPr id="5" name="Google Shape;61;p14"/>
          <p:cNvPicPr preferRelativeResize="0"/>
          <p:nvPr/>
        </p:nvPicPr>
        <p:blipFill>
          <a:blip r:embed="rId4">
            <a:alphaModFix/>
          </a:blip>
          <a:stretch>
            <a:fillRect/>
          </a:stretch>
        </p:blipFill>
        <p:spPr>
          <a:xfrm>
            <a:off x="5070764" y="777586"/>
            <a:ext cx="3657600" cy="30480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p:nvPr/>
        </p:nvSpPr>
        <p:spPr>
          <a:xfrm>
            <a:off x="4714875" y="-38100"/>
            <a:ext cx="3771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434343"/>
                </a:solidFill>
                <a:latin typeface="Roboto Mono"/>
                <a:ea typeface="Roboto Mono"/>
                <a:cs typeface="Roboto Mono"/>
                <a:sym typeface="Roboto Mono"/>
              </a:rPr>
              <a:t>The Power of "Καλημέρα" </a:t>
            </a:r>
            <a:r>
              <a:rPr lang="en" sz="2400" dirty="0" smtClean="0">
                <a:solidFill>
                  <a:srgbClr val="434343"/>
                </a:solidFill>
                <a:latin typeface="Roboto Mono"/>
                <a:ea typeface="Roboto Mono"/>
                <a:cs typeface="Roboto Mono"/>
                <a:sym typeface="Roboto Mono"/>
              </a:rPr>
              <a:t>(Kalimera)</a:t>
            </a:r>
            <a:endParaRPr sz="2400" dirty="0">
              <a:solidFill>
                <a:srgbClr val="434343"/>
              </a:solidFill>
              <a:latin typeface="Roboto Mono"/>
              <a:ea typeface="Roboto Mono"/>
              <a:cs typeface="Roboto Mono"/>
              <a:sym typeface="Roboto Mono"/>
            </a:endParaRPr>
          </a:p>
        </p:txBody>
      </p:sp>
      <p:sp>
        <p:nvSpPr>
          <p:cNvPr id="67" name="Google Shape;67;p15"/>
          <p:cNvSpPr txBox="1"/>
          <p:nvPr/>
        </p:nvSpPr>
        <p:spPr>
          <a:xfrm>
            <a:off x="4826000" y="1143000"/>
            <a:ext cx="4064100" cy="342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34343"/>
              </a:buClr>
              <a:buSzPts val="1400"/>
              <a:buFont typeface="Roboto Mono"/>
              <a:buChar char="●"/>
            </a:pPr>
            <a:r>
              <a:rPr lang="en-GB" dirty="0" smtClean="0">
                <a:solidFill>
                  <a:srgbClr val="434343"/>
                </a:solidFill>
                <a:latin typeface="Roboto Mono"/>
                <a:ea typeface="Roboto Mono"/>
                <a:cs typeface="Roboto Mono"/>
                <a:sym typeface="Roboto Mono"/>
              </a:rPr>
              <a:t>“</a:t>
            </a:r>
            <a:r>
              <a:rPr lang="en-GB" dirty="0" err="1" smtClean="0">
                <a:solidFill>
                  <a:srgbClr val="434343"/>
                </a:solidFill>
                <a:latin typeface="Roboto Mono"/>
                <a:ea typeface="Roboto Mono"/>
                <a:cs typeface="Roboto Mono"/>
                <a:sym typeface="Roboto Mono"/>
              </a:rPr>
              <a:t>Kalimera</a:t>
            </a:r>
            <a:r>
              <a:rPr lang="en-GB" dirty="0" smtClean="0">
                <a:solidFill>
                  <a:srgbClr val="434343"/>
                </a:solidFill>
                <a:latin typeface="Roboto Mono"/>
                <a:ea typeface="Roboto Mono"/>
                <a:cs typeface="Roboto Mono"/>
                <a:sym typeface="Roboto Mono"/>
              </a:rPr>
              <a:t>, </a:t>
            </a:r>
            <a:r>
              <a:rPr lang="en-GB" dirty="0" err="1" smtClean="0">
                <a:solidFill>
                  <a:srgbClr val="434343"/>
                </a:solidFill>
                <a:latin typeface="Roboto Mono"/>
                <a:ea typeface="Roboto Mono"/>
                <a:cs typeface="Roboto Mono"/>
                <a:sym typeface="Roboto Mono"/>
              </a:rPr>
              <a:t>ti</a:t>
            </a:r>
            <a:r>
              <a:rPr lang="en-GB" dirty="0" smtClean="0">
                <a:solidFill>
                  <a:srgbClr val="434343"/>
                </a:solidFill>
                <a:latin typeface="Roboto Mono"/>
                <a:ea typeface="Roboto Mono"/>
                <a:cs typeface="Roboto Mono"/>
                <a:sym typeface="Roboto Mono"/>
              </a:rPr>
              <a:t> </a:t>
            </a:r>
            <a:r>
              <a:rPr lang="en-GB" dirty="0" err="1" smtClean="0">
                <a:solidFill>
                  <a:srgbClr val="434343"/>
                </a:solidFill>
                <a:latin typeface="Roboto Mono"/>
                <a:ea typeface="Roboto Mono"/>
                <a:cs typeface="Roboto Mono"/>
                <a:sym typeface="Roboto Mono"/>
              </a:rPr>
              <a:t>kaneis</a:t>
            </a:r>
            <a:r>
              <a:rPr lang="en-GB" dirty="0" smtClean="0">
                <a:solidFill>
                  <a:srgbClr val="434343"/>
                </a:solidFill>
                <a:latin typeface="Roboto Mono"/>
                <a:ea typeface="Roboto Mono"/>
                <a:cs typeface="Roboto Mono"/>
                <a:sym typeface="Roboto Mono"/>
              </a:rPr>
              <a:t>?/ </a:t>
            </a:r>
            <a:r>
              <a:rPr lang="en" dirty="0" smtClean="0">
                <a:solidFill>
                  <a:srgbClr val="434343"/>
                </a:solidFill>
                <a:latin typeface="Roboto Mono"/>
                <a:ea typeface="Roboto Mono"/>
                <a:cs typeface="Roboto Mono"/>
                <a:sym typeface="Roboto Mono"/>
              </a:rPr>
              <a:t>"Good </a:t>
            </a:r>
            <a:r>
              <a:rPr lang="en" dirty="0">
                <a:solidFill>
                  <a:srgbClr val="434343"/>
                </a:solidFill>
                <a:latin typeface="Roboto Mono"/>
                <a:ea typeface="Roboto Mono"/>
                <a:cs typeface="Roboto Mono"/>
                <a:sym typeface="Roboto Mono"/>
              </a:rPr>
              <a:t>morning, how are you doing?" - A simple greeting with deep </a:t>
            </a:r>
            <a:r>
              <a:rPr lang="en" dirty="0" smtClean="0">
                <a:solidFill>
                  <a:srgbClr val="434343"/>
                </a:solidFill>
                <a:latin typeface="Roboto Mono"/>
                <a:ea typeface="Roboto Mono"/>
                <a:cs typeface="Roboto Mono"/>
                <a:sym typeface="Roboto Mono"/>
              </a:rPr>
              <a:t>meaning</a:t>
            </a:r>
          </a:p>
          <a:p>
            <a:pPr marL="139700" lvl="0" algn="l" rtl="0">
              <a:spcBef>
                <a:spcPts val="0"/>
              </a:spcBef>
              <a:spcAft>
                <a:spcPts val="0"/>
              </a:spcAft>
              <a:buClr>
                <a:srgbClr val="434343"/>
              </a:buClr>
              <a:buSzPts val="1400"/>
            </a:pPr>
            <a:endParaRPr dirty="0">
              <a:solidFill>
                <a:srgbClr val="434343"/>
              </a:solidFill>
              <a:latin typeface="Roboto Mono"/>
              <a:ea typeface="Roboto Mono"/>
              <a:cs typeface="Roboto Mono"/>
              <a:sym typeface="Roboto Mono"/>
            </a:endParaRPr>
          </a:p>
          <a:p>
            <a:pPr marL="457200" lvl="0" indent="-317500" algn="l" rtl="0">
              <a:spcBef>
                <a:spcPts val="0"/>
              </a:spcBef>
              <a:spcAft>
                <a:spcPts val="0"/>
              </a:spcAft>
              <a:buClr>
                <a:srgbClr val="434343"/>
              </a:buClr>
              <a:buSzPts val="1400"/>
              <a:buFont typeface="Roboto Mono"/>
              <a:buChar char="●"/>
            </a:pPr>
            <a:r>
              <a:rPr lang="en" dirty="0">
                <a:solidFill>
                  <a:srgbClr val="434343"/>
                </a:solidFill>
                <a:latin typeface="Roboto Mono"/>
                <a:ea typeface="Roboto Mono"/>
                <a:cs typeface="Roboto Mono"/>
                <a:sym typeface="Roboto Mono"/>
              </a:rPr>
              <a:t>Every greeting is an opportunity to spread </a:t>
            </a:r>
            <a:r>
              <a:rPr lang="en" dirty="0" smtClean="0">
                <a:solidFill>
                  <a:srgbClr val="434343"/>
                </a:solidFill>
                <a:latin typeface="Roboto Mono"/>
                <a:ea typeface="Roboto Mono"/>
                <a:cs typeface="Roboto Mono"/>
                <a:sym typeface="Roboto Mono"/>
              </a:rPr>
              <a:t>joy</a:t>
            </a:r>
          </a:p>
          <a:p>
            <a:pPr marL="457200" lvl="0" indent="-317500" algn="l" rtl="0">
              <a:spcBef>
                <a:spcPts val="0"/>
              </a:spcBef>
              <a:spcAft>
                <a:spcPts val="0"/>
              </a:spcAft>
              <a:buClr>
                <a:srgbClr val="434343"/>
              </a:buClr>
              <a:buSzPts val="1400"/>
              <a:buFont typeface="Roboto Mono"/>
              <a:buChar char="●"/>
            </a:pPr>
            <a:endParaRPr lang="en" dirty="0">
              <a:solidFill>
                <a:srgbClr val="434343"/>
              </a:solidFill>
              <a:latin typeface="Roboto Mono"/>
              <a:ea typeface="Roboto Mono"/>
              <a:cs typeface="Roboto Mono"/>
              <a:sym typeface="Roboto Mono"/>
            </a:endParaRPr>
          </a:p>
          <a:p>
            <a:pPr marL="457200" lvl="0" indent="-317500">
              <a:buClr>
                <a:srgbClr val="434343"/>
              </a:buClr>
              <a:buSzPts val="1400"/>
              <a:buFont typeface="Roboto Mono"/>
              <a:buChar char="●"/>
            </a:pPr>
            <a:r>
              <a:rPr lang="en-GB" dirty="0">
                <a:solidFill>
                  <a:srgbClr val="434343"/>
                </a:solidFill>
                <a:latin typeface="Roboto Mono"/>
                <a:ea typeface="Roboto Mono"/>
                <a:cs typeface="Roboto Mono"/>
              </a:rPr>
              <a:t>When you wake up and you greet your family or friends, what is the very first thing you say in your language?</a:t>
            </a:r>
            <a:endParaRPr dirty="0">
              <a:solidFill>
                <a:srgbClr val="434343"/>
              </a:solidFill>
              <a:latin typeface="Roboto Mono"/>
              <a:ea typeface="Roboto Mono"/>
              <a:cs typeface="Roboto Mono"/>
              <a:sym typeface="Roboto Mono"/>
            </a:endParaRPr>
          </a:p>
        </p:txBody>
      </p:sp>
      <p:pic>
        <p:nvPicPr>
          <p:cNvPr id="68" name="Google Shape;68;p15"/>
          <p:cNvPicPr preferRelativeResize="0"/>
          <p:nvPr/>
        </p:nvPicPr>
        <p:blipFill>
          <a:blip r:embed="rId4">
            <a:alphaModFix/>
          </a:blip>
          <a:stretch>
            <a:fillRect/>
          </a:stretch>
        </p:blipFill>
        <p:spPr>
          <a:xfrm>
            <a:off x="871538" y="342900"/>
            <a:ext cx="2828925" cy="37719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p:nvPr/>
        </p:nvSpPr>
        <p:spPr>
          <a:xfrm>
            <a:off x="317500" y="406400"/>
            <a:ext cx="8382000" cy="827720"/>
          </a:xfrm>
          <a:prstGeom prst="rect">
            <a:avLst/>
          </a:prstGeom>
          <a:noFill/>
          <a:ln>
            <a:noFill/>
          </a:ln>
        </p:spPr>
        <p:txBody>
          <a:bodyPr spcFirstLastPara="1" wrap="square" lIns="91425" tIns="91425" rIns="91425" bIns="91425" anchor="t" anchorCtr="0">
            <a:noAutofit/>
          </a:bodyPr>
          <a:lstStyle/>
          <a:p>
            <a:pPr lvl="0" algn="ctr"/>
            <a:r>
              <a:rPr lang="en-US" sz="2400" dirty="0">
                <a:solidFill>
                  <a:srgbClr val="434343"/>
                </a:solidFill>
                <a:latin typeface="Roboto Mono"/>
                <a:ea typeface="Roboto Mono"/>
                <a:cs typeface="Roboto Mono"/>
              </a:rPr>
              <a:t>Κα</a:t>
            </a:r>
            <a:r>
              <a:rPr lang="en-US" sz="2400" dirty="0" err="1">
                <a:solidFill>
                  <a:srgbClr val="434343"/>
                </a:solidFill>
                <a:latin typeface="Roboto Mono"/>
                <a:ea typeface="Roboto Mono"/>
                <a:cs typeface="Roboto Mono"/>
              </a:rPr>
              <a:t>λημέρ</a:t>
            </a:r>
            <a:r>
              <a:rPr lang="en-US" sz="2400" dirty="0">
                <a:solidFill>
                  <a:srgbClr val="434343"/>
                </a:solidFill>
                <a:latin typeface="Roboto Mono"/>
                <a:ea typeface="Roboto Mono"/>
                <a:cs typeface="Roboto Mono"/>
              </a:rPr>
              <a:t>α, τι κάνεις; — Good morning, how are you?- God morgon! </a:t>
            </a:r>
            <a:r>
              <a:rPr lang="en-US" sz="2400" dirty="0" err="1">
                <a:solidFill>
                  <a:srgbClr val="434343"/>
                </a:solidFill>
                <a:latin typeface="Roboto Mono"/>
                <a:ea typeface="Roboto Mono"/>
                <a:cs typeface="Roboto Mono"/>
              </a:rPr>
              <a:t>Hur</a:t>
            </a:r>
            <a:r>
              <a:rPr lang="en-US" sz="2400" dirty="0">
                <a:solidFill>
                  <a:srgbClr val="434343"/>
                </a:solidFill>
                <a:latin typeface="Roboto Mono"/>
                <a:ea typeface="Roboto Mono"/>
                <a:cs typeface="Roboto Mono"/>
              </a:rPr>
              <a:t> </a:t>
            </a:r>
            <a:r>
              <a:rPr lang="en-US" sz="2400" dirty="0" err="1">
                <a:solidFill>
                  <a:srgbClr val="434343"/>
                </a:solidFill>
                <a:latin typeface="Roboto Mono"/>
                <a:ea typeface="Roboto Mono"/>
                <a:cs typeface="Roboto Mono"/>
              </a:rPr>
              <a:t>mår</a:t>
            </a:r>
            <a:r>
              <a:rPr lang="en-US" sz="2400" dirty="0">
                <a:solidFill>
                  <a:srgbClr val="434343"/>
                </a:solidFill>
                <a:latin typeface="Roboto Mono"/>
                <a:ea typeface="Roboto Mono"/>
                <a:cs typeface="Roboto Mono"/>
              </a:rPr>
              <a:t> du?</a:t>
            </a:r>
          </a:p>
          <a:p>
            <a:pPr lvl="0" algn="ctr"/>
            <a:endParaRPr sz="2400" dirty="0">
              <a:solidFill>
                <a:srgbClr val="434343"/>
              </a:solidFill>
              <a:latin typeface="Roboto Mono"/>
              <a:ea typeface="Roboto Mono"/>
              <a:cs typeface="Roboto Mono"/>
              <a:sym typeface="Roboto Mono"/>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924" y="3052662"/>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Google Shape;74;p16"/>
          <p:cNvSpPr txBox="1"/>
          <p:nvPr/>
        </p:nvSpPr>
        <p:spPr>
          <a:xfrm>
            <a:off x="160748" y="1159918"/>
            <a:ext cx="8538752" cy="3887800"/>
          </a:xfrm>
          <a:prstGeom prst="rect">
            <a:avLst/>
          </a:prstGeom>
          <a:noFill/>
          <a:ln>
            <a:noFill/>
          </a:ln>
        </p:spPr>
        <p:txBody>
          <a:bodyPr spcFirstLastPara="1" wrap="square" lIns="91425" tIns="91425" rIns="91425" bIns="91425" anchor="t" anchorCtr="0">
            <a:noAutofit/>
          </a:bodyPr>
          <a:lstStyle/>
          <a:p>
            <a:r>
              <a:rPr lang="en-US" dirty="0">
                <a:solidFill>
                  <a:srgbClr val="434343"/>
                </a:solidFill>
                <a:latin typeface="Roboto Mono"/>
                <a:ea typeface="Roboto Mono"/>
                <a:cs typeface="Roboto Mono"/>
              </a:rPr>
              <a:t>It’s a song by a legendary artist named </a:t>
            </a:r>
            <a:r>
              <a:rPr lang="en-US" dirty="0" err="1">
                <a:solidFill>
                  <a:srgbClr val="434343"/>
                </a:solidFill>
                <a:latin typeface="Roboto Mono"/>
                <a:ea typeface="Roboto Mono"/>
                <a:cs typeface="Roboto Mono"/>
              </a:rPr>
              <a:t>Yiannis</a:t>
            </a:r>
            <a:r>
              <a:rPr lang="en-US" dirty="0">
                <a:solidFill>
                  <a:srgbClr val="434343"/>
                </a:solidFill>
                <a:latin typeface="Roboto Mono"/>
                <a:ea typeface="Roboto Mono"/>
                <a:cs typeface="Roboto Mono"/>
              </a:rPr>
              <a:t> </a:t>
            </a:r>
            <a:r>
              <a:rPr lang="en-US" dirty="0" err="1">
                <a:solidFill>
                  <a:srgbClr val="434343"/>
                </a:solidFill>
                <a:latin typeface="Roboto Mono"/>
                <a:ea typeface="Roboto Mono"/>
                <a:cs typeface="Roboto Mono"/>
              </a:rPr>
              <a:t>Parios</a:t>
            </a:r>
            <a:r>
              <a:rPr lang="en-US" dirty="0">
                <a:solidFill>
                  <a:srgbClr val="434343"/>
                </a:solidFill>
                <a:latin typeface="Roboto Mono"/>
                <a:ea typeface="Roboto Mono"/>
                <a:cs typeface="Roboto Mono"/>
              </a:rPr>
              <a:t>.</a:t>
            </a:r>
          </a:p>
          <a:p>
            <a:r>
              <a:rPr lang="en-US" dirty="0" err="1">
                <a:solidFill>
                  <a:srgbClr val="434343"/>
                </a:solidFill>
                <a:latin typeface="Roboto Mono"/>
                <a:ea typeface="Roboto Mono"/>
                <a:cs typeface="Roboto Mono"/>
              </a:rPr>
              <a:t>Parios</a:t>
            </a:r>
            <a:r>
              <a:rPr lang="en-US" dirty="0">
                <a:solidFill>
                  <a:srgbClr val="434343"/>
                </a:solidFill>
                <a:latin typeface="Roboto Mono"/>
                <a:ea typeface="Roboto Mono"/>
                <a:cs typeface="Roboto Mono"/>
              </a:rPr>
              <a:t> is often called the 'Greek Sinatra' because of his powerful, romantic voice, and he is one of the most popular singers in Greece, especially known for his emotional songs about love, life, and optimism.</a:t>
            </a:r>
          </a:p>
          <a:p>
            <a:r>
              <a:rPr lang="en-US" dirty="0">
                <a:solidFill>
                  <a:srgbClr val="434343"/>
                </a:solidFill>
                <a:latin typeface="Roboto Mono"/>
                <a:ea typeface="Roboto Mono"/>
                <a:cs typeface="Roboto Mono"/>
              </a:rPr>
              <a:t> </a:t>
            </a:r>
          </a:p>
          <a:p>
            <a:r>
              <a:rPr lang="en-US" dirty="0">
                <a:solidFill>
                  <a:srgbClr val="434343"/>
                </a:solidFill>
                <a:latin typeface="Roboto Mono"/>
                <a:ea typeface="Roboto Mono"/>
                <a:cs typeface="Roboto Mono"/>
              </a:rPr>
              <a:t>This song is full of 'good vibes' and useful phrases, and we're going to unpack them together.</a:t>
            </a:r>
          </a:p>
          <a:p>
            <a:r>
              <a:rPr lang="en-US" dirty="0">
                <a:solidFill>
                  <a:srgbClr val="434343"/>
                </a:solidFill>
                <a:latin typeface="Roboto Mono"/>
                <a:ea typeface="Roboto Mono"/>
                <a:cs typeface="Roboto Mono"/>
              </a:rPr>
              <a:t>Let's listen to the chorus first!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p:nvPr/>
        </p:nvSpPr>
        <p:spPr>
          <a:xfrm>
            <a:off x="317500" y="406400"/>
            <a:ext cx="8382000" cy="5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rgbClr val="434343"/>
                </a:solidFill>
                <a:latin typeface="Roboto Mono"/>
                <a:ea typeface="Roboto Mono"/>
                <a:cs typeface="Roboto Mono"/>
                <a:sym typeface="Roboto Mono"/>
              </a:rPr>
              <a:t>Key Optimistic Words from Our Song</a:t>
            </a:r>
            <a:endParaRPr sz="2500">
              <a:solidFill>
                <a:srgbClr val="434343"/>
              </a:solidFill>
              <a:latin typeface="Roboto Mono"/>
              <a:ea typeface="Roboto Mono"/>
              <a:cs typeface="Roboto Mono"/>
              <a:sym typeface="Roboto Mono"/>
            </a:endParaRPr>
          </a:p>
        </p:txBody>
      </p:sp>
      <p:sp>
        <p:nvSpPr>
          <p:cNvPr id="74" name="Google Shape;74;p16"/>
          <p:cNvSpPr txBox="1"/>
          <p:nvPr/>
        </p:nvSpPr>
        <p:spPr>
          <a:xfrm>
            <a:off x="269874" y="1143000"/>
            <a:ext cx="8490461" cy="3429000"/>
          </a:xfrm>
          <a:prstGeom prst="rect">
            <a:avLst/>
          </a:prstGeom>
          <a:noFill/>
          <a:ln>
            <a:noFill/>
          </a:ln>
        </p:spPr>
        <p:txBody>
          <a:bodyPr spcFirstLastPara="1" wrap="square" lIns="91425" tIns="91425" rIns="91425" bIns="91425" anchor="t" anchorCtr="0">
            <a:noAutofit/>
          </a:bodyPr>
          <a:lstStyle/>
          <a:p>
            <a:r>
              <a:rPr lang="en-GB" dirty="0">
                <a:solidFill>
                  <a:srgbClr val="434343"/>
                </a:solidFill>
                <a:latin typeface="Roboto Mono"/>
                <a:ea typeface="Roboto Mono"/>
                <a:cs typeface="Roboto Mono"/>
              </a:rPr>
              <a:t>We are going to listen to the song one more time, but this time with a mission. </a:t>
            </a:r>
            <a:endParaRPr lang="en-GB" dirty="0" smtClean="0">
              <a:solidFill>
                <a:srgbClr val="434343"/>
              </a:solidFill>
              <a:latin typeface="Roboto Mono"/>
              <a:ea typeface="Roboto Mono"/>
              <a:cs typeface="Roboto Mono"/>
            </a:endParaRPr>
          </a:p>
          <a:p>
            <a:r>
              <a:rPr lang="en-GB" dirty="0" smtClean="0">
                <a:solidFill>
                  <a:srgbClr val="434343"/>
                </a:solidFill>
                <a:latin typeface="Roboto Mono"/>
                <a:ea typeface="Roboto Mono"/>
                <a:cs typeface="Roboto Mono"/>
              </a:rPr>
              <a:t>I </a:t>
            </a:r>
            <a:r>
              <a:rPr lang="en-GB" dirty="0">
                <a:solidFill>
                  <a:srgbClr val="434343"/>
                </a:solidFill>
                <a:latin typeface="Roboto Mono"/>
                <a:ea typeface="Roboto Mono"/>
                <a:cs typeface="Roboto Mono"/>
              </a:rPr>
              <a:t>am handing out the lyrics now—Greek on one side, English translation on the other</a:t>
            </a:r>
            <a:r>
              <a:rPr lang="en-GB" dirty="0" smtClean="0">
                <a:solidFill>
                  <a:srgbClr val="434343"/>
                </a:solidFill>
                <a:latin typeface="Roboto Mono"/>
                <a:ea typeface="Roboto Mono"/>
                <a:cs typeface="Roboto Mono"/>
              </a:rPr>
              <a:t>.</a:t>
            </a:r>
            <a:endParaRPr lang="el-GR" dirty="0">
              <a:solidFill>
                <a:srgbClr val="434343"/>
              </a:solidFill>
              <a:latin typeface="Roboto Mono"/>
              <a:ea typeface="Roboto Mono"/>
              <a:cs typeface="Roboto Mono"/>
            </a:endParaRPr>
          </a:p>
          <a:p>
            <a:r>
              <a:rPr lang="en-GB" b="1" dirty="0" smtClean="0">
                <a:solidFill>
                  <a:srgbClr val="434343"/>
                </a:solidFill>
                <a:latin typeface="Roboto Mono"/>
                <a:ea typeface="Roboto Mono"/>
                <a:cs typeface="Roboto Mono"/>
              </a:rPr>
              <a:t>Your </a:t>
            </a:r>
            <a:r>
              <a:rPr lang="en-GB" b="1" dirty="0">
                <a:solidFill>
                  <a:srgbClr val="434343"/>
                </a:solidFill>
                <a:latin typeface="Roboto Mono"/>
                <a:ea typeface="Roboto Mono"/>
                <a:cs typeface="Roboto Mono"/>
              </a:rPr>
              <a:t>task during this listening is to act like a detective</a:t>
            </a:r>
            <a:r>
              <a:rPr lang="en-GB" dirty="0">
                <a:solidFill>
                  <a:srgbClr val="434343"/>
                </a:solidFill>
                <a:latin typeface="Roboto Mono"/>
                <a:ea typeface="Roboto Mono"/>
                <a:cs typeface="Roboto Mono"/>
              </a:rPr>
              <a:t>: </a:t>
            </a:r>
            <a:endParaRPr lang="en-GB" dirty="0" smtClean="0">
              <a:solidFill>
                <a:srgbClr val="434343"/>
              </a:solidFill>
              <a:latin typeface="Roboto Mono"/>
              <a:ea typeface="Roboto Mono"/>
              <a:cs typeface="Roboto Mono"/>
            </a:endParaRPr>
          </a:p>
          <a:p>
            <a:endParaRPr lang="en-GB" dirty="0">
              <a:solidFill>
                <a:srgbClr val="434343"/>
              </a:solidFill>
              <a:latin typeface="Roboto Mono"/>
              <a:ea typeface="Roboto Mono"/>
              <a:cs typeface="Roboto Mono"/>
            </a:endParaRPr>
          </a:p>
          <a:p>
            <a:r>
              <a:rPr lang="en-GB" dirty="0" smtClean="0">
                <a:solidFill>
                  <a:srgbClr val="434343"/>
                </a:solidFill>
                <a:latin typeface="Roboto Mono"/>
                <a:ea typeface="Roboto Mono"/>
                <a:cs typeface="Roboto Mono"/>
              </a:rPr>
              <a:t>Using </a:t>
            </a:r>
            <a:r>
              <a:rPr lang="en-GB" dirty="0">
                <a:solidFill>
                  <a:srgbClr val="434343"/>
                </a:solidFill>
                <a:latin typeface="Roboto Mono"/>
                <a:ea typeface="Roboto Mono"/>
                <a:cs typeface="Roboto Mono"/>
              </a:rPr>
              <a:t>a pen, circle all the Greek words or short phrases that express a direct GREETING or a POSITIVE/ENCOURAGING </a:t>
            </a:r>
            <a:r>
              <a:rPr lang="en-GB" dirty="0" smtClean="0">
                <a:solidFill>
                  <a:srgbClr val="434343"/>
                </a:solidFill>
                <a:latin typeface="Roboto Mono"/>
                <a:ea typeface="Roboto Mono"/>
                <a:cs typeface="Roboto Mono"/>
              </a:rPr>
              <a:t>feeling.</a:t>
            </a:r>
            <a:endParaRPr dirty="0">
              <a:solidFill>
                <a:srgbClr val="434343"/>
              </a:solidFill>
              <a:latin typeface="Roboto Mono"/>
              <a:ea typeface="Roboto Mono"/>
              <a:cs typeface="Roboto Mono"/>
              <a:sym typeface="Roboto Mono"/>
            </a:endParaRPr>
          </a:p>
        </p:txBody>
      </p:sp>
    </p:spTree>
    <p:extLst>
      <p:ext uri="{BB962C8B-B14F-4D97-AF65-F5344CB8AC3E}">
        <p14:creationId xmlns:p14="http://schemas.microsoft.com/office/powerpoint/2010/main" val="3545893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p:nvPr/>
        </p:nvSpPr>
        <p:spPr>
          <a:xfrm>
            <a:off x="317500" y="406400"/>
            <a:ext cx="8382000" cy="5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rgbClr val="434343"/>
                </a:solidFill>
                <a:latin typeface="Roboto Mono"/>
                <a:ea typeface="Roboto Mono"/>
                <a:cs typeface="Roboto Mono"/>
                <a:sym typeface="Roboto Mono"/>
              </a:rPr>
              <a:t>Key Optimistic Words from Our Song</a:t>
            </a:r>
            <a:endParaRPr sz="2500">
              <a:solidFill>
                <a:srgbClr val="434343"/>
              </a:solidFill>
              <a:latin typeface="Roboto Mono"/>
              <a:ea typeface="Roboto Mono"/>
              <a:cs typeface="Roboto Mono"/>
              <a:sym typeface="Roboto Mono"/>
            </a:endParaRPr>
          </a:p>
        </p:txBody>
      </p:sp>
      <p:sp>
        <p:nvSpPr>
          <p:cNvPr id="74" name="Google Shape;74;p16"/>
          <p:cNvSpPr txBox="1"/>
          <p:nvPr/>
        </p:nvSpPr>
        <p:spPr>
          <a:xfrm>
            <a:off x="269875" y="1143000"/>
            <a:ext cx="7124700" cy="3429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Font typeface="Roboto Mono"/>
              <a:buChar char="●"/>
            </a:pPr>
            <a:r>
              <a:rPr lang="en" sz="1800" dirty="0">
                <a:solidFill>
                  <a:srgbClr val="434343"/>
                </a:solidFill>
                <a:latin typeface="Roboto Mono"/>
                <a:ea typeface="Roboto Mono"/>
                <a:cs typeface="Roboto Mono"/>
                <a:sym typeface="Roboto Mono"/>
              </a:rPr>
              <a:t>"</a:t>
            </a:r>
            <a:r>
              <a:rPr lang="en" sz="1800" b="1" dirty="0">
                <a:solidFill>
                  <a:srgbClr val="434343"/>
                </a:solidFill>
                <a:latin typeface="Roboto Mono"/>
                <a:ea typeface="Roboto Mono"/>
                <a:cs typeface="Roboto Mono"/>
                <a:sym typeface="Roboto Mono"/>
              </a:rPr>
              <a:t>Be well </a:t>
            </a:r>
            <a:r>
              <a:rPr lang="en" sz="1800" b="1" dirty="0" smtClean="0">
                <a:solidFill>
                  <a:srgbClr val="434343"/>
                </a:solidFill>
                <a:latin typeface="Roboto Mono"/>
                <a:ea typeface="Roboto Mono"/>
                <a:cs typeface="Roboto Mono"/>
                <a:sym typeface="Roboto Mono"/>
              </a:rPr>
              <a:t>always</a:t>
            </a:r>
            <a:r>
              <a:rPr lang="en" sz="1800" dirty="0" smtClean="0">
                <a:solidFill>
                  <a:srgbClr val="434343"/>
                </a:solidFill>
                <a:latin typeface="Roboto Mono"/>
                <a:ea typeface="Roboto Mono"/>
                <a:cs typeface="Roboto Mono"/>
                <a:sym typeface="Roboto Mono"/>
              </a:rPr>
              <a:t>“/ </a:t>
            </a:r>
            <a:r>
              <a:rPr lang="en" sz="1800" dirty="0">
                <a:solidFill>
                  <a:srgbClr val="434343"/>
                </a:solidFill>
                <a:latin typeface="Roboto Mono"/>
                <a:ea typeface="Roboto Mono"/>
                <a:cs typeface="Roboto Mono"/>
                <a:sym typeface="Roboto Mono"/>
              </a:rPr>
              <a:t>- Wishing continuous wellness</a:t>
            </a:r>
            <a:endParaRPr sz="1800" dirty="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dirty="0">
                <a:solidFill>
                  <a:srgbClr val="434343"/>
                </a:solidFill>
                <a:latin typeface="Roboto Mono"/>
                <a:ea typeface="Roboto Mono"/>
                <a:cs typeface="Roboto Mono"/>
                <a:sym typeface="Roboto Mono"/>
              </a:rPr>
              <a:t>"</a:t>
            </a:r>
            <a:r>
              <a:rPr lang="en" sz="1800" b="1" dirty="0">
                <a:solidFill>
                  <a:srgbClr val="434343"/>
                </a:solidFill>
                <a:latin typeface="Roboto Mono"/>
                <a:ea typeface="Roboto Mono"/>
                <a:cs typeface="Roboto Mono"/>
                <a:sym typeface="Roboto Mono"/>
              </a:rPr>
              <a:t>I love you very </a:t>
            </a:r>
            <a:r>
              <a:rPr lang="en" sz="1800" b="1" dirty="0" smtClean="0">
                <a:solidFill>
                  <a:srgbClr val="434343"/>
                </a:solidFill>
                <a:latin typeface="Roboto Mono"/>
                <a:ea typeface="Roboto Mono"/>
                <a:cs typeface="Roboto Mono"/>
                <a:sym typeface="Roboto Mono"/>
              </a:rPr>
              <a:t>much</a:t>
            </a:r>
            <a:r>
              <a:rPr lang="en" sz="1800" dirty="0" smtClean="0">
                <a:solidFill>
                  <a:srgbClr val="434343"/>
                </a:solidFill>
                <a:latin typeface="Roboto Mono"/>
                <a:ea typeface="Roboto Mono"/>
                <a:cs typeface="Roboto Mono"/>
                <a:sym typeface="Roboto Mono"/>
              </a:rPr>
              <a:t>“ </a:t>
            </a:r>
            <a:r>
              <a:rPr lang="en" sz="1800" dirty="0">
                <a:solidFill>
                  <a:srgbClr val="434343"/>
                </a:solidFill>
                <a:latin typeface="Roboto Mono"/>
                <a:ea typeface="Roboto Mono"/>
                <a:cs typeface="Roboto Mono"/>
                <a:sym typeface="Roboto Mono"/>
              </a:rPr>
              <a:t>- Expressing deep care</a:t>
            </a:r>
            <a:endParaRPr sz="1800" dirty="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dirty="0">
                <a:solidFill>
                  <a:srgbClr val="434343"/>
                </a:solidFill>
                <a:latin typeface="Roboto Mono"/>
                <a:ea typeface="Roboto Mono"/>
                <a:cs typeface="Roboto Mono"/>
                <a:sym typeface="Roboto Mono"/>
              </a:rPr>
              <a:t>"</a:t>
            </a:r>
            <a:r>
              <a:rPr lang="en" sz="1800" b="1" dirty="0">
                <a:solidFill>
                  <a:srgbClr val="434343"/>
                </a:solidFill>
                <a:latin typeface="Roboto Mono"/>
                <a:ea typeface="Roboto Mono"/>
                <a:cs typeface="Roboto Mono"/>
                <a:sym typeface="Roboto Mono"/>
              </a:rPr>
              <a:t>New beginning</a:t>
            </a:r>
            <a:r>
              <a:rPr lang="en" sz="1800" dirty="0">
                <a:solidFill>
                  <a:srgbClr val="434343"/>
                </a:solidFill>
                <a:latin typeface="Roboto Mono"/>
                <a:ea typeface="Roboto Mono"/>
                <a:cs typeface="Roboto Mono"/>
                <a:sym typeface="Roboto Mono"/>
              </a:rPr>
              <a:t>" - Every day offers fresh starts</a:t>
            </a:r>
            <a:endParaRPr sz="1800" dirty="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dirty="0">
                <a:solidFill>
                  <a:srgbClr val="434343"/>
                </a:solidFill>
                <a:latin typeface="Roboto Mono"/>
                <a:ea typeface="Roboto Mono"/>
                <a:cs typeface="Roboto Mono"/>
                <a:sym typeface="Roboto Mono"/>
              </a:rPr>
              <a:t>"</a:t>
            </a:r>
            <a:r>
              <a:rPr lang="en" sz="1800" b="1" dirty="0">
                <a:solidFill>
                  <a:srgbClr val="434343"/>
                </a:solidFill>
                <a:latin typeface="Roboto Mono"/>
                <a:ea typeface="Roboto Mono"/>
                <a:cs typeface="Roboto Mono"/>
                <a:sym typeface="Roboto Mono"/>
              </a:rPr>
              <a:t>Don't lose your courage</a:t>
            </a:r>
            <a:r>
              <a:rPr lang="en" sz="1800" dirty="0">
                <a:solidFill>
                  <a:srgbClr val="434343"/>
                </a:solidFill>
                <a:latin typeface="Roboto Mono"/>
                <a:ea typeface="Roboto Mono"/>
                <a:cs typeface="Roboto Mono"/>
                <a:sym typeface="Roboto Mono"/>
              </a:rPr>
              <a:t>" - Maintaining strength</a:t>
            </a:r>
            <a:endParaRPr sz="1800" dirty="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dirty="0">
                <a:solidFill>
                  <a:srgbClr val="434343"/>
                </a:solidFill>
                <a:latin typeface="Roboto Mono"/>
                <a:ea typeface="Roboto Mono"/>
                <a:cs typeface="Roboto Mono"/>
                <a:sym typeface="Roboto Mono"/>
              </a:rPr>
              <a:t>"</a:t>
            </a:r>
            <a:r>
              <a:rPr lang="en" sz="1800" b="1" dirty="0">
                <a:solidFill>
                  <a:srgbClr val="434343"/>
                </a:solidFill>
                <a:latin typeface="Roboto Mono"/>
                <a:ea typeface="Roboto Mono"/>
                <a:cs typeface="Roboto Mono"/>
                <a:sym typeface="Roboto Mono"/>
              </a:rPr>
              <a:t>Head up</a:t>
            </a:r>
            <a:r>
              <a:rPr lang="en" sz="1800" dirty="0">
                <a:solidFill>
                  <a:srgbClr val="434343"/>
                </a:solidFill>
                <a:latin typeface="Roboto Mono"/>
                <a:ea typeface="Roboto Mono"/>
                <a:cs typeface="Roboto Mono"/>
                <a:sym typeface="Roboto Mono"/>
              </a:rPr>
              <a:t>" - Standing proud and confident</a:t>
            </a:r>
            <a:endParaRPr sz="1800" dirty="0">
              <a:solidFill>
                <a:srgbClr val="434343"/>
              </a:solidFill>
              <a:latin typeface="Roboto Mono"/>
              <a:ea typeface="Roboto Mono"/>
              <a:cs typeface="Roboto Mono"/>
              <a:sym typeface="Roboto Mono"/>
            </a:endParaRPr>
          </a:p>
        </p:txBody>
      </p:sp>
    </p:spTree>
    <p:extLst>
      <p:ext uri="{BB962C8B-B14F-4D97-AF65-F5344CB8AC3E}">
        <p14:creationId xmlns:p14="http://schemas.microsoft.com/office/powerpoint/2010/main" val="1139148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p:nvPr/>
        </p:nvSpPr>
        <p:spPr>
          <a:xfrm>
            <a:off x="904875" y="-38100"/>
            <a:ext cx="3771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434343"/>
                </a:solidFill>
                <a:latin typeface="Roboto Mono"/>
                <a:ea typeface="Roboto Mono"/>
                <a:cs typeface="Roboto Mono"/>
                <a:sym typeface="Roboto Mono"/>
              </a:rPr>
              <a:t>Messages of Encouragement</a:t>
            </a:r>
            <a:endParaRPr sz="2500">
              <a:solidFill>
                <a:srgbClr val="434343"/>
              </a:solidFill>
              <a:latin typeface="Roboto Mono"/>
              <a:ea typeface="Roboto Mono"/>
              <a:cs typeface="Roboto Mono"/>
              <a:sym typeface="Roboto Mono"/>
            </a:endParaRPr>
          </a:p>
        </p:txBody>
      </p:sp>
      <p:sp>
        <p:nvSpPr>
          <p:cNvPr id="80" name="Google Shape;80;p17"/>
          <p:cNvSpPr txBox="1"/>
          <p:nvPr/>
        </p:nvSpPr>
        <p:spPr>
          <a:xfrm>
            <a:off x="317499" y="1143000"/>
            <a:ext cx="5590931" cy="3429000"/>
          </a:xfrm>
          <a:prstGeom prst="rect">
            <a:avLst/>
          </a:prstGeom>
          <a:noFill/>
          <a:ln>
            <a:noFill/>
          </a:ln>
        </p:spPr>
        <p:txBody>
          <a:bodyPr spcFirstLastPara="1" wrap="square" lIns="91425" tIns="91425" rIns="91425" bIns="91425" anchor="t" anchorCtr="0">
            <a:noAutofit/>
          </a:bodyPr>
          <a:lstStyle/>
          <a:p>
            <a:pPr marL="457200" lvl="0" indent="-317500">
              <a:buClr>
                <a:srgbClr val="434343"/>
              </a:buClr>
              <a:buSzPts val="1400"/>
              <a:buFont typeface="Roboto Mono"/>
              <a:buChar char="●"/>
            </a:pPr>
            <a:r>
              <a:rPr lang="en-US" dirty="0">
                <a:solidFill>
                  <a:srgbClr val="434343"/>
                </a:solidFill>
                <a:latin typeface="Roboto Mono"/>
                <a:ea typeface="Roboto Mono"/>
                <a:cs typeface="Roboto Mono"/>
                <a:sym typeface="Roboto Mono"/>
              </a:rPr>
              <a:t>Using the key vocabulary and positive spirit from </a:t>
            </a:r>
            <a:r>
              <a:rPr lang="en-US" dirty="0" err="1">
                <a:solidFill>
                  <a:srgbClr val="434343"/>
                </a:solidFill>
                <a:latin typeface="Roboto Mono"/>
                <a:ea typeface="Roboto Mono"/>
                <a:cs typeface="Roboto Mono"/>
                <a:sym typeface="Roboto Mono"/>
              </a:rPr>
              <a:t>Yiannis</a:t>
            </a:r>
            <a:r>
              <a:rPr lang="en-US" dirty="0">
                <a:solidFill>
                  <a:srgbClr val="434343"/>
                </a:solidFill>
                <a:latin typeface="Roboto Mono"/>
                <a:ea typeface="Roboto Mono"/>
                <a:cs typeface="Roboto Mono"/>
                <a:sym typeface="Roboto Mono"/>
              </a:rPr>
              <a:t> </a:t>
            </a:r>
            <a:r>
              <a:rPr lang="en-US" dirty="0" err="1">
                <a:solidFill>
                  <a:srgbClr val="434343"/>
                </a:solidFill>
                <a:latin typeface="Roboto Mono"/>
                <a:ea typeface="Roboto Mono"/>
                <a:cs typeface="Roboto Mono"/>
                <a:sym typeface="Roboto Mono"/>
              </a:rPr>
              <a:t>Parios's</a:t>
            </a:r>
            <a:r>
              <a:rPr lang="en-US" dirty="0">
                <a:solidFill>
                  <a:srgbClr val="434343"/>
                </a:solidFill>
                <a:latin typeface="Roboto Mono"/>
                <a:ea typeface="Roboto Mono"/>
                <a:cs typeface="Roboto Mono"/>
                <a:sym typeface="Roboto Mono"/>
              </a:rPr>
              <a:t> song, your goal is to create a series of powerful </a:t>
            </a:r>
            <a:r>
              <a:rPr lang="en-US" b="1" dirty="0" smtClean="0">
                <a:solidFill>
                  <a:srgbClr val="434343"/>
                </a:solidFill>
                <a:latin typeface="Roboto Mono"/>
                <a:ea typeface="Roboto Mono"/>
                <a:cs typeface="Roboto Mono"/>
                <a:sym typeface="Roboto Mono"/>
              </a:rPr>
              <a:t>Good </a:t>
            </a:r>
            <a:r>
              <a:rPr lang="en-US" b="1" dirty="0">
                <a:solidFill>
                  <a:srgbClr val="434343"/>
                </a:solidFill>
                <a:latin typeface="Roboto Mono"/>
                <a:ea typeface="Roboto Mono"/>
                <a:cs typeface="Roboto Mono"/>
                <a:sym typeface="Roboto Mono"/>
              </a:rPr>
              <a:t>Vibes </a:t>
            </a:r>
            <a:r>
              <a:rPr lang="en-US" b="1" dirty="0" smtClean="0">
                <a:solidFill>
                  <a:srgbClr val="434343"/>
                </a:solidFill>
                <a:latin typeface="Roboto Mono"/>
                <a:ea typeface="Roboto Mono"/>
                <a:cs typeface="Roboto Mono"/>
                <a:sym typeface="Roboto Mono"/>
              </a:rPr>
              <a:t>Messages: </a:t>
            </a:r>
            <a:r>
              <a:rPr lang="en-GB" dirty="0">
                <a:solidFill>
                  <a:srgbClr val="434343"/>
                </a:solidFill>
                <a:latin typeface="Roboto Mono"/>
                <a:ea typeface="Roboto Mono"/>
                <a:cs typeface="Roboto Mono"/>
              </a:rPr>
              <a:t>Think of them as encouraging phrases you would send to a friend who is having a tough </a:t>
            </a:r>
            <a:r>
              <a:rPr lang="en-GB" dirty="0" smtClean="0">
                <a:solidFill>
                  <a:srgbClr val="434343"/>
                </a:solidFill>
                <a:latin typeface="Roboto Mono"/>
                <a:ea typeface="Roboto Mono"/>
                <a:cs typeface="Roboto Mono"/>
              </a:rPr>
              <a:t>time.</a:t>
            </a:r>
          </a:p>
          <a:p>
            <a:pPr marL="457200" lvl="0" indent="-317500">
              <a:buClr>
                <a:srgbClr val="434343"/>
              </a:buClr>
              <a:buSzPts val="1400"/>
              <a:buFont typeface="Roboto Mono"/>
              <a:buChar char="●"/>
            </a:pPr>
            <a:r>
              <a:rPr lang="en-GB" dirty="0" smtClean="0">
                <a:solidFill>
                  <a:srgbClr val="434343"/>
                </a:solidFill>
                <a:latin typeface="Roboto Mono"/>
                <a:ea typeface="Roboto Mono"/>
                <a:cs typeface="Roboto Mono"/>
              </a:rPr>
              <a:t>Remember</a:t>
            </a:r>
            <a:r>
              <a:rPr lang="en-GB" dirty="0">
                <a:solidFill>
                  <a:srgbClr val="434343"/>
                </a:solidFill>
                <a:latin typeface="Roboto Mono"/>
                <a:ea typeface="Roboto Mono"/>
                <a:cs typeface="Roboto Mono"/>
              </a:rPr>
              <a:t>, your messages must incorporate </a:t>
            </a:r>
            <a:r>
              <a:rPr lang="en-GB" b="1" dirty="0">
                <a:solidFill>
                  <a:srgbClr val="434343"/>
                </a:solidFill>
                <a:latin typeface="Roboto Mono"/>
                <a:ea typeface="Roboto Mono"/>
                <a:cs typeface="Roboto Mono"/>
              </a:rPr>
              <a:t>key Greek phrases</a:t>
            </a:r>
            <a:r>
              <a:rPr lang="en-GB" dirty="0">
                <a:solidFill>
                  <a:srgbClr val="434343"/>
                </a:solidFill>
                <a:latin typeface="Roboto Mono"/>
                <a:ea typeface="Roboto Mono"/>
                <a:cs typeface="Roboto Mono"/>
              </a:rPr>
              <a:t> from the </a:t>
            </a:r>
            <a:r>
              <a:rPr lang="en-GB" dirty="0" smtClean="0">
                <a:solidFill>
                  <a:srgbClr val="434343"/>
                </a:solidFill>
                <a:latin typeface="Roboto Mono"/>
                <a:ea typeface="Roboto Mono"/>
                <a:cs typeface="Roboto Mono"/>
              </a:rPr>
              <a:t>song, </a:t>
            </a:r>
            <a:r>
              <a:rPr lang="en-GB" dirty="0">
                <a:solidFill>
                  <a:srgbClr val="434343"/>
                </a:solidFill>
                <a:latin typeface="Roboto Mono"/>
                <a:ea typeface="Roboto Mono"/>
                <a:cs typeface="Roboto Mono"/>
              </a:rPr>
              <a:t>combined with your best English and Swedish expressions. </a:t>
            </a:r>
            <a:endParaRPr lang="el-GR" dirty="0">
              <a:solidFill>
                <a:srgbClr val="434343"/>
              </a:solidFill>
              <a:latin typeface="Roboto Mono"/>
              <a:ea typeface="Roboto Mono"/>
              <a:cs typeface="Roboto Mono"/>
            </a:endParaRPr>
          </a:p>
          <a:p>
            <a:pPr marL="457200" lvl="0" indent="-317500">
              <a:buClr>
                <a:srgbClr val="434343"/>
              </a:buClr>
              <a:buSzPts val="1400"/>
              <a:buFont typeface="Roboto Mono"/>
              <a:buChar char="●"/>
            </a:pPr>
            <a:endParaRPr lang="en-US" dirty="0">
              <a:solidFill>
                <a:srgbClr val="434343"/>
              </a:solidFill>
              <a:latin typeface="Roboto Mono"/>
              <a:ea typeface="Roboto Mono"/>
              <a:cs typeface="Roboto Mono"/>
              <a:sym typeface="Roboto Mono"/>
            </a:endParaRPr>
          </a:p>
          <a:p>
            <a:pPr marL="457200" lvl="0" indent="-317500">
              <a:buClr>
                <a:srgbClr val="434343"/>
              </a:buClr>
              <a:buSzPts val="1400"/>
              <a:buFont typeface="Roboto Mono"/>
              <a:buChar char="●"/>
            </a:pPr>
            <a:endParaRPr b="1" dirty="0">
              <a:solidFill>
                <a:srgbClr val="434343"/>
              </a:solidFill>
              <a:latin typeface="Roboto Mono"/>
              <a:ea typeface="Roboto Mono"/>
              <a:cs typeface="Roboto Mono"/>
              <a:sym typeface="Roboto Mono"/>
            </a:endParaRPr>
          </a:p>
        </p:txBody>
      </p:sp>
      <p:pic>
        <p:nvPicPr>
          <p:cNvPr id="81" name="Google Shape;81;p17"/>
          <p:cNvPicPr preferRelativeResize="0"/>
          <p:nvPr/>
        </p:nvPicPr>
        <p:blipFill>
          <a:blip r:embed="rId4">
            <a:alphaModFix/>
          </a:blip>
          <a:stretch>
            <a:fillRect/>
          </a:stretch>
        </p:blipFill>
        <p:spPr>
          <a:xfrm>
            <a:off x="6151418" y="1221331"/>
            <a:ext cx="2535382" cy="232050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p:nvPr/>
        </p:nvSpPr>
        <p:spPr>
          <a:xfrm>
            <a:off x="904875" y="-38100"/>
            <a:ext cx="37719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434343"/>
                </a:solidFill>
                <a:latin typeface="Roboto Mono"/>
                <a:ea typeface="Roboto Mono"/>
                <a:cs typeface="Roboto Mono"/>
                <a:sym typeface="Roboto Mono"/>
              </a:rPr>
              <a:t>Messages of Encouragement</a:t>
            </a:r>
            <a:endParaRPr sz="2500">
              <a:solidFill>
                <a:srgbClr val="434343"/>
              </a:solidFill>
              <a:latin typeface="Roboto Mono"/>
              <a:ea typeface="Roboto Mono"/>
              <a:cs typeface="Roboto Mono"/>
              <a:sym typeface="Roboto Mono"/>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717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9"/>
          <p:cNvSpPr txBox="1"/>
          <p:nvPr/>
        </p:nvSpPr>
        <p:spPr>
          <a:xfrm>
            <a:off x="317500" y="406400"/>
            <a:ext cx="8382000" cy="5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rgbClr val="434343"/>
                </a:solidFill>
                <a:latin typeface="Roboto Mono"/>
                <a:ea typeface="Roboto Mono"/>
                <a:cs typeface="Roboto Mono"/>
                <a:sym typeface="Roboto Mono"/>
              </a:rPr>
              <a:t>Good Vibes Message Structure</a:t>
            </a:r>
            <a:endParaRPr sz="2500">
              <a:solidFill>
                <a:srgbClr val="434343"/>
              </a:solidFill>
              <a:latin typeface="Roboto Mono"/>
              <a:ea typeface="Roboto Mono"/>
              <a:cs typeface="Roboto Mono"/>
              <a:sym typeface="Roboto Mono"/>
            </a:endParaRPr>
          </a:p>
        </p:txBody>
      </p:sp>
      <p:sp>
        <p:nvSpPr>
          <p:cNvPr id="94" name="Google Shape;94;p19"/>
          <p:cNvSpPr txBox="1"/>
          <p:nvPr/>
        </p:nvSpPr>
        <p:spPr>
          <a:xfrm>
            <a:off x="269875" y="1143000"/>
            <a:ext cx="7124700" cy="3429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Start with a warm greeting</a:t>
            </a:r>
            <a:endParaRPr sz="180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Add an encouraging statement</a:t>
            </a:r>
            <a:endParaRPr sz="180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Include a wish for the future</a:t>
            </a:r>
            <a:endParaRPr sz="180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End with love or support</a:t>
            </a:r>
            <a:endParaRPr sz="1800">
              <a:solidFill>
                <a:srgbClr val="434343"/>
              </a:solidFill>
              <a:latin typeface="Roboto Mono"/>
              <a:ea typeface="Roboto Mono"/>
              <a:cs typeface="Roboto Mono"/>
              <a:sym typeface="Roboto Mono"/>
            </a:endParaRPr>
          </a:p>
          <a:p>
            <a:pPr marL="457200" lvl="0" indent="-342900" algn="l" rtl="0">
              <a:spcBef>
                <a:spcPts val="0"/>
              </a:spcBef>
              <a:spcAft>
                <a:spcPts val="0"/>
              </a:spcAft>
              <a:buClr>
                <a:srgbClr val="434343"/>
              </a:buClr>
              <a:buSzPts val="1800"/>
              <a:buFont typeface="Roboto Mono"/>
              <a:buChar char="●"/>
            </a:pPr>
            <a:r>
              <a:rPr lang="en" sz="1800">
                <a:solidFill>
                  <a:srgbClr val="434343"/>
                </a:solidFill>
                <a:latin typeface="Roboto Mono"/>
                <a:ea typeface="Roboto Mono"/>
                <a:cs typeface="Roboto Mono"/>
                <a:sym typeface="Roboto Mono"/>
              </a:rPr>
              <a:t>Example: "Hello sunshine! Keep your dreams alive. Tomorrow brings new possibilities. You are amazing!"</a:t>
            </a:r>
            <a:endParaRPr sz="1800">
              <a:solidFill>
                <a:srgbClr val="434343"/>
              </a:solidFill>
              <a:latin typeface="Roboto Mono"/>
              <a:ea typeface="Roboto Mono"/>
              <a:cs typeface="Roboto Mono"/>
              <a:sym typeface="Roboto Mon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617</Words>
  <Application>Microsoft Office PowerPoint</Application>
  <PresentationFormat>Προβολή στην οθόνη (16:9)</PresentationFormat>
  <Paragraphs>70</Paragraphs>
  <Slides>13</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Roboto Mono</vt:lpstr>
      <vt:lpstr>Manrope</vt:lpstr>
      <vt:lpstr>Simple Light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Smaro Oikonomou</cp:lastModifiedBy>
  <cp:revision>7</cp:revision>
  <dcterms:modified xsi:type="dcterms:W3CDTF">2026-04-23T18:54:32Z</dcterms:modified>
</cp:coreProperties>
</file>