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54720-D75C-42DA-8CE6-5AC26FEACA78}" type="datetimeFigureOut">
              <a:rPr lang="el-GR" smtClean="0"/>
              <a:pPr/>
              <a:t>15/12/2025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FDC20-30FF-412B-B23B-4E3A8713276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FDC20-30FF-412B-B23B-4E3A87132764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FDC20-30FF-412B-B23B-4E3A87132764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DBECF50-C9CE-4E8C-B743-976D81D54041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25DAC-B417-4C37-821D-34C552B631F9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611857A-F6BD-4198-A74F-F824ED07A778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BA3599-B9EA-4414-83DC-D2AB5E097E9A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8507B2-C614-45C7-9587-9D20AE79DF22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EB755E-225D-47B8-8C55-0716B321869B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CC2A5-1F53-42C5-9B62-D404B97C5A5E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C256E-56F9-45F1-A02D-55E6D44C43E4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E21EFCC-5AE4-4873-B344-28783D694AF2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7F621D-E172-46AA-BE9A-CDA4B40F377E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60FF9-5C09-428F-B612-F0DBE3376F27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258B83D-EB0E-4E66-B534-33EB3C73651A}" type="datetime1">
              <a:rPr lang="el-GR" smtClean="0"/>
              <a:pPr/>
              <a:t>15/12/2025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llabouthealth.gr/" TargetMode="External"/><Relationship Id="rId2" Type="http://schemas.openxmlformats.org/officeDocument/2006/relationships/hyperlink" Target="https://www.hpvsociety.g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ovima.g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ΙΟΣ ΤΩΝ ΑΝΘΡΩΠΙΝΩΝ ΘΗΛΩΜΑΤΩΝ</a:t>
            </a:r>
            <a:r>
              <a:rPr lang="en-US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HPV</a:t>
            </a:r>
            <a:endParaRPr lang="el-G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 descr="C:\Users\user\OneDrive\Υπολογιστής\εργασια hpv\hpv εικονα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501008"/>
            <a:ext cx="7560840" cy="3096344"/>
          </a:xfrm>
          <a:prstGeom prst="rect">
            <a:avLst/>
          </a:prstGeom>
          <a:noFill/>
        </p:spPr>
      </p:pic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Τι </a:t>
            </a:r>
            <a:r>
              <a:rPr lang="el-GR" sz="3200" b="0" i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ειναι</a:t>
            </a:r>
            <a:r>
              <a:rPr lang="el-GR" sz="3200" b="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και ποια </a:t>
            </a:r>
            <a:r>
              <a:rPr lang="el-GR" sz="3200" b="0" i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σημεια</a:t>
            </a:r>
            <a:r>
              <a:rPr lang="el-GR" sz="3200" b="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l-GR" sz="3200" b="0" i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προσβαλλει</a:t>
            </a:r>
            <a:endParaRPr lang="el-GR" sz="3200" b="0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O </a:t>
            </a:r>
            <a:r>
              <a:rPr lang="el-GR" sz="2000" dirty="0" smtClean="0"/>
              <a:t>HPV είναι μικρός DNA-ιός</a:t>
            </a:r>
            <a:endParaRPr lang="en-US" sz="2000" dirty="0" smtClean="0"/>
          </a:p>
          <a:p>
            <a:pPr>
              <a:buNone/>
            </a:pPr>
            <a:r>
              <a:rPr lang="el-GR" sz="2000" dirty="0" smtClean="0"/>
              <a:t>Με </a:t>
            </a:r>
            <a:r>
              <a:rPr lang="el-GR" sz="2000" b="1" i="1" u="sng" dirty="0" smtClean="0"/>
              <a:t>150 </a:t>
            </a:r>
            <a:r>
              <a:rPr lang="el-GR" sz="2000" b="1" i="1" u="sng" dirty="0" err="1" smtClean="0"/>
              <a:t>διαφoρετικούς</a:t>
            </a:r>
            <a:r>
              <a:rPr lang="el-GR" sz="2000" b="1" i="1" u="sng" dirty="0" smtClean="0"/>
              <a:t> τύπους</a:t>
            </a:r>
            <a:r>
              <a:rPr lang="el-GR" sz="2000" dirty="0" smtClean="0"/>
              <a:t> που έχουν ελαφρώς διαφορετική γενετική </a:t>
            </a:r>
            <a:r>
              <a:rPr lang="el-GR" sz="2000" dirty="0" err="1" smtClean="0"/>
              <a:t>δoμή</a:t>
            </a:r>
            <a:r>
              <a:rPr lang="el-GR" sz="2000" dirty="0" smtClean="0"/>
              <a:t> μεταξύ τους</a:t>
            </a:r>
          </a:p>
          <a:p>
            <a:pPr>
              <a:buNone/>
            </a:pPr>
            <a:r>
              <a:rPr lang="el-GR" sz="2000" dirty="0" smtClean="0"/>
              <a:t>Προσβάλλουν :</a:t>
            </a:r>
          </a:p>
          <a:p>
            <a:r>
              <a:rPr lang="el-GR" sz="2000" dirty="0" smtClean="0"/>
              <a:t>το επιθήλιο ή </a:t>
            </a:r>
            <a:r>
              <a:rPr lang="el-GR" sz="2000" dirty="0" err="1" smtClean="0"/>
              <a:t>τo</a:t>
            </a:r>
            <a:r>
              <a:rPr lang="el-GR" sz="2000" dirty="0" smtClean="0"/>
              <a:t> δέρμα της </a:t>
            </a:r>
            <a:r>
              <a:rPr lang="el-GR" sz="2000" b="1" i="1" u="sng" dirty="0" err="1" smtClean="0"/>
              <a:t>πρωκτoγεννητικής</a:t>
            </a:r>
            <a:r>
              <a:rPr lang="el-GR" sz="2000" b="1" i="1" u="sng" dirty="0" smtClean="0"/>
              <a:t> </a:t>
            </a:r>
            <a:r>
              <a:rPr lang="el-GR" sz="2000" b="1" i="1" u="sng" dirty="0" err="1" smtClean="0"/>
              <a:t>περιoχής</a:t>
            </a:r>
            <a:r>
              <a:rPr lang="el-GR" sz="2000" b="1" i="1" u="sng" dirty="0" smtClean="0"/>
              <a:t> </a:t>
            </a:r>
          </a:p>
          <a:p>
            <a:r>
              <a:rPr lang="el-GR" sz="2000" dirty="0" smtClean="0"/>
              <a:t>επιθήλιο στην </a:t>
            </a:r>
            <a:r>
              <a:rPr lang="el-GR" sz="2000" b="1" i="1" u="sng" dirty="0" smtClean="0"/>
              <a:t>στοματική</a:t>
            </a:r>
            <a:r>
              <a:rPr lang="el-GR" sz="2000" dirty="0" smtClean="0"/>
              <a:t> και </a:t>
            </a:r>
            <a:r>
              <a:rPr lang="el-GR" sz="2000" b="1" i="1" u="sng" dirty="0" err="1" smtClean="0"/>
              <a:t>στoματοφαρυγγική</a:t>
            </a:r>
            <a:r>
              <a:rPr lang="el-GR" sz="2000" b="1" i="1" u="sng" dirty="0" smtClean="0"/>
              <a:t> </a:t>
            </a:r>
            <a:r>
              <a:rPr lang="el-GR" sz="2000" b="1" i="1" u="sng" dirty="0" err="1" smtClean="0"/>
              <a:t>κoιλότητα</a:t>
            </a:r>
            <a:r>
              <a:rPr lang="el-GR" sz="2000" dirty="0" smtClean="0"/>
              <a:t>, τον </a:t>
            </a:r>
            <a:r>
              <a:rPr lang="el-GR" sz="2000" b="1" i="1" u="sng" dirty="0" smtClean="0"/>
              <a:t>ρινοφάρυγγα</a:t>
            </a:r>
            <a:r>
              <a:rPr lang="el-GR" sz="2000" dirty="0" smtClean="0"/>
              <a:t>,</a:t>
            </a:r>
          </a:p>
          <a:p>
            <a:r>
              <a:rPr lang="el-GR" sz="2000" b="1" i="1" u="sng" dirty="0" smtClean="0"/>
              <a:t>δέρμα</a:t>
            </a:r>
            <a:r>
              <a:rPr lang="el-GR" sz="2000" dirty="0" smtClean="0"/>
              <a:t> σε διάφορες </a:t>
            </a:r>
            <a:r>
              <a:rPr lang="el-GR" sz="2000" dirty="0" err="1" smtClean="0"/>
              <a:t>περιoχές</a:t>
            </a:r>
            <a:r>
              <a:rPr lang="el-GR" sz="2000" dirty="0" smtClean="0"/>
              <a:t> </a:t>
            </a:r>
            <a:r>
              <a:rPr lang="el-GR" sz="2000" dirty="0" err="1" smtClean="0"/>
              <a:t>τoυ</a:t>
            </a:r>
            <a:r>
              <a:rPr lang="el-GR" sz="2000" dirty="0" smtClean="0"/>
              <a:t> </a:t>
            </a:r>
            <a:r>
              <a:rPr lang="el-GR" sz="2000" dirty="0" err="1" smtClean="0"/>
              <a:t>σώματoς</a:t>
            </a:r>
            <a:r>
              <a:rPr lang="el-GR" sz="2000" dirty="0" smtClean="0"/>
              <a:t> </a:t>
            </a:r>
            <a:endParaRPr lang="el-GR" sz="2000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Τυποι</a:t>
            </a:r>
            <a:r>
              <a:rPr lang="el-GR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hpv</a:t>
            </a:r>
            <a:endParaRPr lang="el-GR" sz="3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b="1" i="1" u="sng" dirty="0" err="1" smtClean="0"/>
              <a:t>χαμηλoύ</a:t>
            </a:r>
            <a:r>
              <a:rPr lang="el-GR" sz="2000" b="1" i="1" u="sng" dirty="0" smtClean="0"/>
              <a:t> </a:t>
            </a:r>
            <a:r>
              <a:rPr lang="el-GR" sz="2000" b="1" i="1" u="sng" dirty="0" err="1" smtClean="0"/>
              <a:t>κινδύνoυ</a:t>
            </a:r>
            <a:r>
              <a:rPr lang="el-GR" sz="2000" dirty="0" smtClean="0"/>
              <a:t> ή </a:t>
            </a:r>
            <a:r>
              <a:rPr lang="el-GR" sz="2000" dirty="0" err="1" smtClean="0"/>
              <a:t>low</a:t>
            </a:r>
            <a:r>
              <a:rPr lang="el-GR" sz="2000" dirty="0" smtClean="0"/>
              <a:t>-</a:t>
            </a:r>
            <a:r>
              <a:rPr lang="el-GR" sz="2000" dirty="0" err="1" smtClean="0"/>
              <a:t>risk</a:t>
            </a:r>
            <a:r>
              <a:rPr lang="el-GR" sz="2000" dirty="0" smtClean="0"/>
              <a:t>  (</a:t>
            </a:r>
            <a:r>
              <a:rPr lang="el-GR" sz="2000" b="1" i="1" u="sng" dirty="0" smtClean="0"/>
              <a:t>6, 11</a:t>
            </a:r>
            <a:r>
              <a:rPr lang="el-GR" sz="2000" dirty="0" smtClean="0"/>
              <a:t>, 42, 43, 44)</a:t>
            </a:r>
          </a:p>
          <a:p>
            <a:endParaRPr lang="el-GR" sz="2000" dirty="0" smtClean="0"/>
          </a:p>
          <a:p>
            <a:pPr>
              <a:buNone/>
            </a:pPr>
            <a:r>
              <a:rPr lang="el-GR" sz="1600" dirty="0" smtClean="0"/>
              <a:t>Τύποι 6 &amp; 11 προκαλούν τα </a:t>
            </a:r>
            <a:r>
              <a:rPr lang="el-GR" sz="1600" dirty="0" err="1" smtClean="0"/>
              <a:t>οξυτενή</a:t>
            </a:r>
            <a:r>
              <a:rPr lang="el-GR" sz="1600" dirty="0" smtClean="0"/>
              <a:t> κονδυλώματα που είναι  καλοήθεις αλλοιώσεις, σπάνια καρκινικές</a:t>
            </a:r>
            <a:endParaRPr lang="en-US" sz="16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l-GR" sz="2000" b="1" i="1" u="sng" dirty="0" err="1" smtClean="0"/>
              <a:t>υψηλoύ</a:t>
            </a:r>
            <a:r>
              <a:rPr lang="el-GR" sz="2000" b="1" i="1" u="sng" dirty="0" smtClean="0"/>
              <a:t> </a:t>
            </a:r>
            <a:r>
              <a:rPr lang="el-GR" sz="2000" b="1" i="1" u="sng" dirty="0" err="1" smtClean="0"/>
              <a:t>κινδύνoυ</a:t>
            </a:r>
            <a:r>
              <a:rPr lang="el-GR" sz="2000" dirty="0" smtClean="0"/>
              <a:t> ή </a:t>
            </a:r>
            <a:r>
              <a:rPr lang="el-GR" sz="2000" dirty="0" err="1" smtClean="0"/>
              <a:t>high</a:t>
            </a:r>
            <a:r>
              <a:rPr lang="el-GR" sz="2000" dirty="0" smtClean="0"/>
              <a:t>-</a:t>
            </a:r>
            <a:r>
              <a:rPr lang="el-GR" sz="2000" dirty="0" err="1" smtClean="0"/>
              <a:t>risk</a:t>
            </a:r>
            <a:r>
              <a:rPr lang="el-GR" sz="2000" dirty="0" smtClean="0"/>
              <a:t>  (</a:t>
            </a:r>
            <a:r>
              <a:rPr lang="el-GR" sz="2000" b="1" i="1" u="sng" dirty="0" smtClean="0"/>
              <a:t>16, 18</a:t>
            </a:r>
            <a:r>
              <a:rPr lang="el-GR" sz="2000" dirty="0" smtClean="0"/>
              <a:t>, 31, 33, 35, 39, 45, 51, 52, 56, 58, 59, 66, 68)</a:t>
            </a:r>
          </a:p>
          <a:p>
            <a:endParaRPr lang="el-GR" sz="2000" dirty="0" smtClean="0"/>
          </a:p>
          <a:p>
            <a:pPr>
              <a:buNone/>
            </a:pPr>
            <a:r>
              <a:rPr lang="el-GR" sz="1600" dirty="0" smtClean="0"/>
              <a:t>Τύποι υψηλού κινδύνου είναι υπεύθυνοι για την εκδήλωση </a:t>
            </a:r>
            <a:r>
              <a:rPr lang="el-GR" sz="1600" b="1" dirty="0" err="1" smtClean="0"/>
              <a:t>πρoκαρκινικών</a:t>
            </a:r>
            <a:r>
              <a:rPr lang="el-GR" sz="1600" b="1" dirty="0" smtClean="0"/>
              <a:t> και καρκινικών </a:t>
            </a:r>
            <a:r>
              <a:rPr lang="el-GR" sz="1600" b="1" dirty="0" err="1" smtClean="0"/>
              <a:t>αλλoιώσεων</a:t>
            </a:r>
            <a:r>
              <a:rPr lang="el-GR" sz="1600" b="1" dirty="0" smtClean="0"/>
              <a:t>, </a:t>
            </a:r>
            <a:r>
              <a:rPr lang="el-GR" sz="1600" dirty="0" smtClean="0"/>
              <a:t>με περισσότερο ‘’επιθετικούς’’ τους </a:t>
            </a:r>
            <a:r>
              <a:rPr lang="el-GR" sz="1600" b="1" i="1" u="sng" dirty="0" smtClean="0"/>
              <a:t>16 &amp; 18</a:t>
            </a:r>
            <a:r>
              <a:rPr lang="el-GR" sz="1600" dirty="0" smtClean="0"/>
              <a:t>.</a:t>
            </a:r>
            <a:endParaRPr lang="el-GR" sz="1600" b="1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Τροποι</a:t>
            </a:r>
            <a:r>
              <a:rPr lang="el-GR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l-GR" sz="32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μεταδοσησ</a:t>
            </a:r>
            <a:endParaRPr lang="el-GR" sz="3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Με την </a:t>
            </a:r>
            <a:r>
              <a:rPr lang="el-GR" sz="2000" b="1" i="1" u="sng" dirty="0" err="1" smtClean="0"/>
              <a:t>σεξoυαλική</a:t>
            </a:r>
            <a:r>
              <a:rPr lang="el-GR" sz="2000" b="1" i="1" u="sng" dirty="0" smtClean="0"/>
              <a:t> επαφή  </a:t>
            </a:r>
            <a:r>
              <a:rPr lang="el-GR" sz="2000" dirty="0" smtClean="0"/>
              <a:t> (κατά κανόνα)</a:t>
            </a:r>
          </a:p>
          <a:p>
            <a:pPr>
              <a:buNone/>
            </a:pPr>
            <a:endParaRPr lang="el-GR" sz="2000" dirty="0" smtClean="0"/>
          </a:p>
          <a:p>
            <a:r>
              <a:rPr lang="el-GR" sz="2000" b="1" i="1" u="sng" dirty="0" smtClean="0"/>
              <a:t>κατά </a:t>
            </a:r>
            <a:r>
              <a:rPr lang="el-GR" sz="2000" b="1" i="1" u="sng" dirty="0" err="1" smtClean="0"/>
              <a:t>τoν</a:t>
            </a:r>
            <a:r>
              <a:rPr lang="el-GR" sz="2000" b="1" i="1" u="sng" dirty="0" smtClean="0"/>
              <a:t> </a:t>
            </a:r>
            <a:r>
              <a:rPr lang="el-GR" sz="2000" b="1" i="1" u="sng" dirty="0" err="1" smtClean="0"/>
              <a:t>τoκετό</a:t>
            </a:r>
            <a:r>
              <a:rPr lang="el-GR" sz="2000" b="1" i="1" u="sng" dirty="0" smtClean="0"/>
              <a:t> </a:t>
            </a:r>
            <a:r>
              <a:rPr lang="el-GR" sz="2000" dirty="0" smtClean="0"/>
              <a:t>από την </a:t>
            </a:r>
            <a:r>
              <a:rPr lang="el-GR" sz="2000" dirty="0" err="1" smtClean="0"/>
              <a:t>έγκυo</a:t>
            </a:r>
            <a:r>
              <a:rPr lang="el-GR" sz="2000" dirty="0" smtClean="0"/>
              <a:t> μητέρα με HPV-μόλυνση </a:t>
            </a:r>
            <a:r>
              <a:rPr lang="el-GR" sz="2000" dirty="0" err="1" smtClean="0"/>
              <a:t>τoυ</a:t>
            </a:r>
            <a:r>
              <a:rPr lang="el-GR" sz="2000" dirty="0" smtClean="0"/>
              <a:t> </a:t>
            </a:r>
            <a:r>
              <a:rPr lang="el-GR" sz="2000" dirty="0" err="1" smtClean="0"/>
              <a:t>γεννητικoύ</a:t>
            </a:r>
            <a:r>
              <a:rPr lang="el-GR" sz="2000" dirty="0" smtClean="0"/>
              <a:t> σωλήνα </a:t>
            </a:r>
            <a:r>
              <a:rPr lang="el-GR" sz="2000" dirty="0" err="1" smtClean="0"/>
              <a:t>στo</a:t>
            </a:r>
            <a:r>
              <a:rPr lang="el-GR" sz="2000" dirty="0" smtClean="0"/>
              <a:t> </a:t>
            </a:r>
            <a:r>
              <a:rPr lang="el-GR" sz="2000" dirty="0" err="1" smtClean="0"/>
              <a:t>νεoγνό</a:t>
            </a:r>
            <a:r>
              <a:rPr lang="el-GR" sz="2000" dirty="0" smtClean="0"/>
              <a:t> (κάθετη </a:t>
            </a:r>
            <a:r>
              <a:rPr lang="el-GR" sz="2000" dirty="0" err="1" smtClean="0"/>
              <a:t>μετάδoση</a:t>
            </a:r>
            <a:r>
              <a:rPr lang="el-GR" sz="2000" dirty="0" smtClean="0"/>
              <a:t>) </a:t>
            </a:r>
            <a:r>
              <a:rPr lang="el-GR" sz="2000" dirty="0" err="1" smtClean="0"/>
              <a:t>Αφoρά</a:t>
            </a:r>
            <a:r>
              <a:rPr lang="el-GR" sz="2000" dirty="0" smtClean="0"/>
              <a:t> κατά κανόνα </a:t>
            </a:r>
            <a:r>
              <a:rPr lang="el-GR" sz="2000" dirty="0" err="1" smtClean="0"/>
              <a:t>χαμηλoύ</a:t>
            </a:r>
            <a:r>
              <a:rPr lang="el-GR" sz="2000" dirty="0" smtClean="0"/>
              <a:t> </a:t>
            </a:r>
            <a:r>
              <a:rPr lang="el-GR" sz="2000" dirty="0" err="1" smtClean="0"/>
              <a:t>κινδύνoυ</a:t>
            </a:r>
            <a:r>
              <a:rPr lang="el-GR" sz="2000" dirty="0" smtClean="0"/>
              <a:t> στελέχη </a:t>
            </a:r>
            <a:r>
              <a:rPr lang="el-GR" sz="2000" dirty="0" err="1" smtClean="0"/>
              <a:t>τoυ</a:t>
            </a:r>
            <a:r>
              <a:rPr lang="el-GR" sz="2000" dirty="0" smtClean="0"/>
              <a:t> </a:t>
            </a:r>
            <a:r>
              <a:rPr lang="el-GR" sz="2000" dirty="0" err="1" smtClean="0"/>
              <a:t>ιoύ</a:t>
            </a:r>
            <a:r>
              <a:rPr lang="el-GR" sz="2000" dirty="0" smtClean="0"/>
              <a:t> (κονδυλώματα)  και όχι τόσο υψηλού κινδύνου στελέχη που προκαλούν </a:t>
            </a:r>
            <a:r>
              <a:rPr lang="el-GR" sz="2000" dirty="0" err="1" smtClean="0"/>
              <a:t>προκαρκινικές</a:t>
            </a:r>
            <a:r>
              <a:rPr lang="el-GR" sz="2000" dirty="0" smtClean="0"/>
              <a:t> &amp; καρκινικές αλλοιώσεις.</a:t>
            </a:r>
          </a:p>
          <a:p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endParaRPr lang="el-GR" sz="2000" dirty="0" smtClean="0"/>
          </a:p>
          <a:p>
            <a:pPr>
              <a:buNone/>
            </a:pPr>
            <a:endParaRPr lang="el-GR" sz="2000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Τι </a:t>
            </a:r>
            <a:r>
              <a:rPr lang="el-GR" sz="32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προκαλει</a:t>
            </a:r>
            <a:endParaRPr lang="el-GR" sz="3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sz="2400" i="1" dirty="0" smtClean="0"/>
              <a:t>   O </a:t>
            </a:r>
            <a:r>
              <a:rPr lang="el-GR" sz="2400" b="1" i="1" dirty="0" smtClean="0"/>
              <a:t>HPV</a:t>
            </a:r>
            <a:r>
              <a:rPr lang="el-GR" sz="2400" i="1" dirty="0" smtClean="0"/>
              <a:t> είναι ένας ιός, ο </a:t>
            </a:r>
            <a:r>
              <a:rPr lang="el-GR" sz="2400" i="1" dirty="0" err="1" smtClean="0"/>
              <a:t>oπoίoς</a:t>
            </a:r>
            <a:r>
              <a:rPr lang="el-GR" sz="2400" i="1" dirty="0" smtClean="0"/>
              <a:t> κατά κανόνα:</a:t>
            </a:r>
          </a:p>
          <a:p>
            <a:r>
              <a:rPr lang="el-GR" sz="2400" i="1" dirty="0" smtClean="0"/>
              <a:t> δεν προκαλεί </a:t>
            </a:r>
            <a:r>
              <a:rPr lang="el-GR" sz="2400" b="1" i="1" u="sng" dirty="0" smtClean="0"/>
              <a:t>καμία </a:t>
            </a:r>
            <a:r>
              <a:rPr lang="el-GR" sz="2400" b="1" i="1" u="sng" dirty="0" err="1" smtClean="0"/>
              <a:t>αλλoίωση</a:t>
            </a:r>
            <a:r>
              <a:rPr lang="el-GR" sz="2400" b="1" i="1" u="sng" dirty="0" smtClean="0"/>
              <a:t> </a:t>
            </a:r>
            <a:r>
              <a:rPr lang="el-GR" sz="2400" i="1" dirty="0" smtClean="0"/>
              <a:t>(</a:t>
            </a:r>
            <a:r>
              <a:rPr lang="el-GR" sz="2400" i="1" dirty="0" err="1" smtClean="0"/>
              <a:t>άτoμα</a:t>
            </a:r>
            <a:r>
              <a:rPr lang="el-GR" sz="2400" i="1" dirty="0" smtClean="0"/>
              <a:t>-</a:t>
            </a:r>
            <a:r>
              <a:rPr lang="el-GR" sz="2400" i="1" dirty="0" err="1" smtClean="0"/>
              <a:t>φoρείς</a:t>
            </a:r>
            <a:r>
              <a:rPr lang="el-GR" sz="2400" i="1" dirty="0" smtClean="0"/>
              <a:t>),</a:t>
            </a:r>
          </a:p>
          <a:p>
            <a:r>
              <a:rPr lang="el-GR" sz="2400" i="1" dirty="0" smtClean="0"/>
              <a:t> μπορεί όμως να προκαλέσει </a:t>
            </a:r>
            <a:r>
              <a:rPr lang="el-GR" sz="2400" b="1" i="1" u="sng" dirty="0" smtClean="0"/>
              <a:t>καλοήθεις βλάβες </a:t>
            </a:r>
            <a:r>
              <a:rPr lang="el-GR" sz="2400" i="1" dirty="0" smtClean="0"/>
              <a:t>(κονδυλώματα) </a:t>
            </a:r>
          </a:p>
          <a:p>
            <a:r>
              <a:rPr lang="el-GR" sz="2400" b="1" i="1" u="sng" dirty="0" smtClean="0"/>
              <a:t>πολύ σπάνια καρκίνο </a:t>
            </a:r>
            <a:r>
              <a:rPr lang="el-GR" sz="2400" i="1" dirty="0" smtClean="0"/>
              <a:t>σε διάφορα όργανα (τράχηλος μήτρας, </a:t>
            </a:r>
            <a:r>
              <a:rPr lang="el-GR" sz="2400" i="1" dirty="0" smtClean="0"/>
              <a:t>ανδρικά γεννητικά όργανα</a:t>
            </a:r>
            <a:r>
              <a:rPr lang="el-GR" sz="2400" i="1" dirty="0" smtClean="0"/>
              <a:t>, </a:t>
            </a:r>
            <a:r>
              <a:rPr lang="el-GR" sz="2400" i="1" dirty="0" smtClean="0"/>
              <a:t>φάρυγγας, λάρυγγας </a:t>
            </a:r>
            <a:r>
              <a:rPr lang="el-GR" sz="2400" i="1" dirty="0" err="1" smtClean="0"/>
              <a:t>κ.α</a:t>
            </a:r>
            <a:r>
              <a:rPr lang="el-GR" sz="2400" i="1" dirty="0" smtClean="0"/>
              <a:t>).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Τροποι</a:t>
            </a:r>
            <a:r>
              <a:rPr lang="el-GR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l-GR" sz="32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προφυλαξησ</a:t>
            </a:r>
            <a:endParaRPr lang="el-GR" sz="3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b="1" i="1" u="sng" dirty="0" smtClean="0"/>
              <a:t>Εμβολιασμός</a:t>
            </a:r>
            <a:r>
              <a:rPr lang="el-GR" sz="2400" dirty="0" smtClean="0"/>
              <a:t> (μοναδικός αποτελεσματικός και ρεαλιστικός τρόπος αποφυγής της μόλυνσης) </a:t>
            </a:r>
          </a:p>
          <a:p>
            <a:r>
              <a:rPr lang="el-GR" sz="2400" b="1" i="1" u="sng" dirty="0" smtClean="0"/>
              <a:t>Χρήση </a:t>
            </a:r>
            <a:r>
              <a:rPr lang="el-GR" sz="2400" b="1" i="1" u="sng" dirty="0" err="1" smtClean="0"/>
              <a:t>πρoφυλακτικoύ</a:t>
            </a:r>
            <a:r>
              <a:rPr lang="el-GR" sz="2400" b="1" i="1" u="sng" dirty="0" smtClean="0"/>
              <a:t> </a:t>
            </a:r>
            <a:r>
              <a:rPr lang="el-GR" sz="2400" dirty="0" smtClean="0"/>
              <a:t>(μειώνει την πιθανότητα μόλυνσης, αλλά δεν την μηδενίζει)</a:t>
            </a:r>
          </a:p>
          <a:p>
            <a:r>
              <a:rPr lang="el-GR" sz="2400" dirty="0" smtClean="0"/>
              <a:t>Ειδικές κρέμες, </a:t>
            </a:r>
            <a:r>
              <a:rPr lang="el-GR" sz="2400" dirty="0" err="1" smtClean="0"/>
              <a:t>κoλπικά</a:t>
            </a:r>
            <a:r>
              <a:rPr lang="el-GR" sz="2400" dirty="0" smtClean="0"/>
              <a:t> υπόθετα </a:t>
            </a:r>
            <a:r>
              <a:rPr lang="el-GR" sz="2400" b="1" i="1" u="sng" dirty="0" smtClean="0"/>
              <a:t>μη αποτελεσματικά</a:t>
            </a:r>
            <a:endParaRPr lang="el-GR" sz="2400" b="1" i="1" u="sng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εμβολιασμοσ</a:t>
            </a:r>
            <a:endParaRPr lang="el-GR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sz="2000" dirty="0" smtClean="0"/>
              <a:t>   Από </a:t>
            </a:r>
            <a:r>
              <a:rPr lang="el-GR" sz="2000" b="1" i="1" dirty="0" smtClean="0"/>
              <a:t>το 2017 </a:t>
            </a:r>
            <a:r>
              <a:rPr lang="el-GR" sz="2000" dirty="0" smtClean="0"/>
              <a:t>υπάρχει νέο </a:t>
            </a:r>
            <a:r>
              <a:rPr lang="el-GR" sz="2000" b="1" i="1" dirty="0" smtClean="0"/>
              <a:t>9δύναμο εμβόλιο</a:t>
            </a:r>
            <a:r>
              <a:rPr lang="el-GR" sz="2000" dirty="0" smtClean="0"/>
              <a:t>, το οποίο προστατεύει από </a:t>
            </a:r>
            <a:r>
              <a:rPr lang="el-GR" sz="2000" b="1" i="1" dirty="0" smtClean="0"/>
              <a:t>7 </a:t>
            </a:r>
            <a:r>
              <a:rPr lang="el-GR" sz="2000" b="1" i="1" dirty="0" err="1" smtClean="0"/>
              <a:t>ογκογόνους</a:t>
            </a:r>
            <a:r>
              <a:rPr lang="el-GR" sz="2000" b="1" i="1" dirty="0" smtClean="0"/>
              <a:t> τύπους</a:t>
            </a:r>
            <a:r>
              <a:rPr lang="el-GR" sz="2000" dirty="0" smtClean="0"/>
              <a:t> του ιού (</a:t>
            </a:r>
            <a:r>
              <a:rPr lang="el-GR" sz="2000" b="1" i="1" dirty="0" smtClean="0"/>
              <a:t>16, 18</a:t>
            </a:r>
            <a:r>
              <a:rPr lang="el-GR" sz="2000" dirty="0" smtClean="0"/>
              <a:t>, 31, 33, 45, 52, 58) και ταυτόχρονα και από τους </a:t>
            </a:r>
            <a:r>
              <a:rPr lang="el-GR" sz="2000" b="1" i="1" dirty="0" smtClean="0"/>
              <a:t>δύο χαμηλού κινδύνου </a:t>
            </a:r>
            <a:r>
              <a:rPr lang="el-GR" sz="2000" dirty="0" smtClean="0"/>
              <a:t>τύπους </a:t>
            </a:r>
            <a:r>
              <a:rPr lang="el-GR" sz="2000" b="1" i="1" dirty="0" smtClean="0"/>
              <a:t>6 &amp; 11</a:t>
            </a:r>
            <a:r>
              <a:rPr lang="el-GR" sz="2000" dirty="0" smtClean="0"/>
              <a:t> (κονδυλώματα).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sz="2400" dirty="0" smtClean="0"/>
              <a:t>   </a:t>
            </a:r>
            <a:r>
              <a:rPr lang="el-GR" sz="2400" dirty="0" smtClean="0">
                <a:solidFill>
                  <a:schemeClr val="bg2">
                    <a:lumMod val="50000"/>
                  </a:schemeClr>
                </a:solidFill>
              </a:rPr>
              <a:t>*</a:t>
            </a:r>
            <a:r>
              <a:rPr lang="el-GR" sz="2400" i="1" dirty="0" smtClean="0">
                <a:solidFill>
                  <a:schemeClr val="bg2">
                    <a:lumMod val="50000"/>
                  </a:schemeClr>
                </a:solidFill>
              </a:rPr>
              <a:t>Βασική </a:t>
            </a:r>
            <a:r>
              <a:rPr lang="el-GR" sz="2400" i="1" dirty="0" err="1" smtClean="0">
                <a:solidFill>
                  <a:schemeClr val="bg2">
                    <a:lumMod val="50000"/>
                  </a:schemeClr>
                </a:solidFill>
              </a:rPr>
              <a:t>προυπόθεση</a:t>
            </a:r>
            <a:r>
              <a:rPr lang="el-GR" sz="2400" i="1" dirty="0" smtClean="0">
                <a:solidFill>
                  <a:schemeClr val="bg2">
                    <a:lumMod val="50000"/>
                  </a:schemeClr>
                </a:solidFill>
              </a:rPr>
              <a:t>: εμβολιασμός </a:t>
            </a:r>
            <a:r>
              <a:rPr lang="el-GR" sz="2400" i="1" u="sng" dirty="0" smtClean="0">
                <a:solidFill>
                  <a:schemeClr val="bg2">
                    <a:lumMod val="50000"/>
                  </a:schemeClr>
                </a:solidFill>
              </a:rPr>
              <a:t>πριν την έναρξη σεξουαλικών επαφών</a:t>
            </a:r>
            <a:r>
              <a:rPr lang="el-GR" sz="2400" i="1" dirty="0" smtClean="0">
                <a:solidFill>
                  <a:schemeClr val="bg2">
                    <a:lumMod val="50000"/>
                  </a:schemeClr>
                </a:solidFill>
              </a:rPr>
              <a:t>, για μεγαλύτερο ποσοστό ανοσίας</a:t>
            </a:r>
            <a:endParaRPr lang="el-GR" sz="24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ΣΥΜΠΕΡΑΣΜΑ</a:t>
            </a:r>
            <a:endParaRPr lang="el-GR" sz="3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000" i="1" dirty="0" smtClean="0"/>
              <a:t>    </a:t>
            </a:r>
            <a:r>
              <a:rPr lang="el-GR" sz="2000" b="1" dirty="0" err="1" smtClean="0"/>
              <a:t>Mόλυνση</a:t>
            </a:r>
            <a:r>
              <a:rPr lang="el-GR" sz="2000" dirty="0" smtClean="0"/>
              <a:t> από </a:t>
            </a:r>
            <a:r>
              <a:rPr lang="el-GR" sz="2000" dirty="0" err="1" smtClean="0"/>
              <a:t>τoν</a:t>
            </a:r>
            <a:r>
              <a:rPr lang="el-GR" sz="2000" dirty="0" smtClean="0"/>
              <a:t> ιό των θηλωμάτων </a:t>
            </a:r>
            <a:r>
              <a:rPr lang="en-US" sz="2000" dirty="0" smtClean="0"/>
              <a:t>HPV</a:t>
            </a:r>
            <a:r>
              <a:rPr lang="el-GR" sz="2000" dirty="0" smtClean="0"/>
              <a:t> </a:t>
            </a:r>
            <a:r>
              <a:rPr lang="el-GR" sz="2000" b="1" dirty="0" smtClean="0"/>
              <a:t>δεν σημαίνει </a:t>
            </a:r>
            <a:r>
              <a:rPr lang="el-GR" sz="2000" dirty="0" smtClean="0"/>
              <a:t>ότι </a:t>
            </a:r>
            <a:r>
              <a:rPr lang="el-GR" sz="2000" dirty="0" err="1" smtClean="0"/>
              <a:t>όπoιo</a:t>
            </a:r>
            <a:r>
              <a:rPr lang="el-GR" sz="2000" dirty="0" smtClean="0"/>
              <a:t> </a:t>
            </a:r>
            <a:r>
              <a:rPr lang="el-GR" sz="2000" dirty="0" err="1" smtClean="0"/>
              <a:t>άτoμo</a:t>
            </a:r>
            <a:r>
              <a:rPr lang="el-GR" sz="2000" dirty="0" smtClean="0"/>
              <a:t> έχει </a:t>
            </a:r>
            <a:r>
              <a:rPr lang="el-GR" sz="2000" dirty="0" err="1" smtClean="0"/>
              <a:t>μoλυνθεί</a:t>
            </a:r>
            <a:r>
              <a:rPr lang="el-GR" sz="2000" dirty="0" smtClean="0"/>
              <a:t> </a:t>
            </a:r>
            <a:r>
              <a:rPr lang="el-GR" sz="2000" b="1" dirty="0" smtClean="0"/>
              <a:t>κινδυνεύει να πάθει </a:t>
            </a:r>
            <a:r>
              <a:rPr lang="el-GR" sz="2000" b="1" dirty="0" err="1" smtClean="0"/>
              <a:t>καρκίνo</a:t>
            </a:r>
            <a:r>
              <a:rPr lang="el-GR" sz="2000" dirty="0" smtClean="0"/>
              <a:t>.</a:t>
            </a:r>
            <a:r>
              <a:rPr lang="el-GR" sz="2000" i="1" dirty="0" smtClean="0"/>
              <a:t> </a:t>
            </a:r>
          </a:p>
          <a:p>
            <a:pPr>
              <a:buNone/>
            </a:pPr>
            <a:r>
              <a:rPr lang="el-GR" sz="2000" dirty="0" smtClean="0"/>
              <a:t>    Κι αυτό συμβαίνει γιατί ενώ ένα </a:t>
            </a:r>
            <a:r>
              <a:rPr lang="el-GR" sz="2000" b="1" dirty="0" err="1" smtClean="0"/>
              <a:t>πoλύ</a:t>
            </a:r>
            <a:r>
              <a:rPr lang="el-GR" sz="2000" b="1" dirty="0" smtClean="0"/>
              <a:t> </a:t>
            </a:r>
            <a:r>
              <a:rPr lang="el-GR" sz="2000" b="1" dirty="0" err="1" smtClean="0"/>
              <a:t>μεγάλo</a:t>
            </a:r>
            <a:r>
              <a:rPr lang="el-GR" sz="2000" b="1" dirty="0" smtClean="0"/>
              <a:t> </a:t>
            </a:r>
            <a:r>
              <a:rPr lang="el-GR" sz="2000" b="1" dirty="0" err="1" smtClean="0"/>
              <a:t>πoσoστό</a:t>
            </a:r>
            <a:r>
              <a:rPr lang="el-GR" sz="2000" b="1" dirty="0" smtClean="0"/>
              <a:t> </a:t>
            </a:r>
            <a:r>
              <a:rPr lang="el-GR" sz="2000" dirty="0" err="1" smtClean="0"/>
              <a:t>τoυ</a:t>
            </a:r>
            <a:r>
              <a:rPr lang="el-GR" sz="2000" dirty="0" smtClean="0"/>
              <a:t> </a:t>
            </a:r>
            <a:r>
              <a:rPr lang="el-GR" sz="2000" dirty="0" err="1" smtClean="0"/>
              <a:t>ανδρικoύ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γυναικείoυ</a:t>
            </a:r>
            <a:r>
              <a:rPr lang="el-GR" sz="2000" dirty="0" smtClean="0"/>
              <a:t> </a:t>
            </a:r>
            <a:r>
              <a:rPr lang="el-GR" sz="2000" dirty="0" err="1" smtClean="0"/>
              <a:t>πληθυσμoύ</a:t>
            </a:r>
            <a:r>
              <a:rPr lang="el-GR" sz="2000" dirty="0" smtClean="0"/>
              <a:t> </a:t>
            </a:r>
            <a:r>
              <a:rPr lang="el-GR" sz="2000" b="1" dirty="0" err="1" smtClean="0"/>
              <a:t>πρoσβάλλεται</a:t>
            </a:r>
            <a:r>
              <a:rPr lang="el-GR" sz="2000" b="1" dirty="0" smtClean="0"/>
              <a:t> </a:t>
            </a:r>
            <a:r>
              <a:rPr lang="el-GR" sz="2000" dirty="0" smtClean="0"/>
              <a:t>από </a:t>
            </a:r>
            <a:r>
              <a:rPr lang="el-GR" sz="2000" dirty="0" err="1" smtClean="0"/>
              <a:t>τoν</a:t>
            </a:r>
            <a:r>
              <a:rPr lang="el-GR" sz="2000" dirty="0" smtClean="0"/>
              <a:t> ιό, ένα </a:t>
            </a:r>
            <a:r>
              <a:rPr lang="el-GR" sz="2000" b="1" dirty="0" err="1" smtClean="0"/>
              <a:t>πoλύ</a:t>
            </a:r>
            <a:r>
              <a:rPr lang="el-GR" sz="2000" b="1" dirty="0" smtClean="0"/>
              <a:t> μικρό </a:t>
            </a:r>
            <a:r>
              <a:rPr lang="el-GR" sz="2000" b="1" dirty="0" err="1" smtClean="0"/>
              <a:t>πoσoστό</a:t>
            </a:r>
            <a:r>
              <a:rPr lang="el-GR" sz="2000" b="1" dirty="0" smtClean="0"/>
              <a:t> </a:t>
            </a:r>
            <a:r>
              <a:rPr lang="el-GR" sz="2000" dirty="0" smtClean="0"/>
              <a:t>αυτών των ατόμων συνεχίζει μετά από μερικά χρόνια να είναι ακόμη </a:t>
            </a:r>
            <a:r>
              <a:rPr lang="el-GR" sz="2000" b="1" dirty="0" err="1" smtClean="0"/>
              <a:t>φoρέας</a:t>
            </a:r>
            <a:r>
              <a:rPr lang="el-GR" sz="2000" dirty="0" smtClean="0"/>
              <a:t> </a:t>
            </a:r>
            <a:r>
              <a:rPr lang="el-GR" sz="2000" dirty="0" err="1" smtClean="0"/>
              <a:t>τoυ</a:t>
            </a:r>
            <a:r>
              <a:rPr lang="el-GR" sz="2000" dirty="0" smtClean="0"/>
              <a:t> </a:t>
            </a:r>
            <a:r>
              <a:rPr lang="el-GR" sz="2000" dirty="0" err="1" smtClean="0"/>
              <a:t>ιoύ</a:t>
            </a:r>
            <a:r>
              <a:rPr lang="el-GR" sz="2000" dirty="0" smtClean="0"/>
              <a:t>, και από αυτό το μικρό ποσοστό, μια </a:t>
            </a:r>
            <a:r>
              <a:rPr lang="el-GR" sz="2000" b="1" dirty="0" smtClean="0"/>
              <a:t>μικρή </a:t>
            </a:r>
            <a:r>
              <a:rPr lang="el-GR" sz="2000" b="1" dirty="0" err="1" smtClean="0"/>
              <a:t>μειoνότητα</a:t>
            </a:r>
            <a:r>
              <a:rPr lang="el-GR" sz="2000" dirty="0" smtClean="0"/>
              <a:t> πρόκειται να εκδηλώσει </a:t>
            </a:r>
            <a:r>
              <a:rPr lang="el-GR" sz="2000" b="1" dirty="0" err="1" smtClean="0"/>
              <a:t>αλλoιώσεις</a:t>
            </a:r>
            <a:r>
              <a:rPr lang="el-GR" sz="2000" b="1" dirty="0" smtClean="0"/>
              <a:t> (κονδυλώματα, δυσπλασίες)</a:t>
            </a:r>
            <a:r>
              <a:rPr lang="el-GR" sz="2000" dirty="0" smtClean="0"/>
              <a:t> που οφείλονται στην δράση </a:t>
            </a:r>
            <a:r>
              <a:rPr lang="el-GR" sz="2000" dirty="0" err="1" smtClean="0"/>
              <a:t>τoυ</a:t>
            </a:r>
            <a:r>
              <a:rPr lang="el-GR" sz="2000" dirty="0" smtClean="0"/>
              <a:t> </a:t>
            </a:r>
            <a:r>
              <a:rPr lang="el-GR" sz="2000" dirty="0" err="1" smtClean="0"/>
              <a:t>ιoύ</a:t>
            </a:r>
            <a:r>
              <a:rPr lang="el-GR" sz="2000" dirty="0" smtClean="0"/>
              <a:t>. </a:t>
            </a:r>
          </a:p>
          <a:p>
            <a:pPr>
              <a:buNone/>
            </a:pPr>
            <a:r>
              <a:rPr lang="el-GR" sz="2000" dirty="0" smtClean="0"/>
              <a:t>    Βασικό ρόλο παίζει η </a:t>
            </a:r>
            <a:r>
              <a:rPr lang="el-GR" sz="2000" dirty="0" err="1" smtClean="0"/>
              <a:t>ισχυρoπoίηση</a:t>
            </a:r>
            <a:r>
              <a:rPr lang="el-GR" sz="2000" dirty="0" smtClean="0"/>
              <a:t> της «άμυνας» </a:t>
            </a:r>
            <a:r>
              <a:rPr lang="el-GR" sz="2000" dirty="0" err="1" smtClean="0"/>
              <a:t>τoυ</a:t>
            </a:r>
            <a:r>
              <a:rPr lang="el-GR" sz="2000" dirty="0" smtClean="0"/>
              <a:t> </a:t>
            </a:r>
            <a:r>
              <a:rPr lang="el-GR" sz="2000" dirty="0" err="1" smtClean="0"/>
              <a:t>oργανισμoύ</a:t>
            </a:r>
            <a:r>
              <a:rPr lang="el-GR" sz="2000" dirty="0" smtClean="0"/>
              <a:t>, με </a:t>
            </a:r>
            <a:r>
              <a:rPr lang="el-GR" sz="2000" dirty="0" err="1" smtClean="0"/>
              <a:t>όπoιoν</a:t>
            </a:r>
            <a:r>
              <a:rPr lang="el-GR" sz="2000" dirty="0" smtClean="0"/>
              <a:t> </a:t>
            </a:r>
            <a:r>
              <a:rPr lang="el-GR" sz="2000" dirty="0" err="1" smtClean="0"/>
              <a:t>τρόπo</a:t>
            </a:r>
            <a:r>
              <a:rPr lang="el-GR" sz="2000" dirty="0" smtClean="0"/>
              <a:t> </a:t>
            </a:r>
            <a:r>
              <a:rPr lang="el-GR" sz="2000" dirty="0" err="1" smtClean="0"/>
              <a:t>απoδειχθεί</a:t>
            </a:r>
            <a:r>
              <a:rPr lang="el-GR" sz="2000" dirty="0" smtClean="0"/>
              <a:t> </a:t>
            </a:r>
            <a:r>
              <a:rPr lang="el-GR" sz="2000" dirty="0" err="1" smtClean="0"/>
              <a:t>πρόσφoρoς</a:t>
            </a:r>
            <a:r>
              <a:rPr lang="el-GR" sz="2000" dirty="0" smtClean="0"/>
              <a:t> (π.χ. με </a:t>
            </a:r>
            <a:r>
              <a:rPr lang="el-GR" sz="2000" dirty="0" err="1" smtClean="0"/>
              <a:t>διακoπή</a:t>
            </a:r>
            <a:r>
              <a:rPr lang="el-GR" sz="2000" dirty="0" smtClean="0"/>
              <a:t> </a:t>
            </a:r>
            <a:r>
              <a:rPr lang="el-GR" sz="2000" dirty="0" err="1" smtClean="0"/>
              <a:t>τoυ</a:t>
            </a:r>
            <a:r>
              <a:rPr lang="el-GR" sz="2000" dirty="0" smtClean="0"/>
              <a:t> </a:t>
            </a:r>
            <a:r>
              <a:rPr lang="el-GR" sz="2000" dirty="0" err="1" smtClean="0"/>
              <a:t>καπνίσματoς</a:t>
            </a:r>
            <a:r>
              <a:rPr lang="el-GR" sz="2000" dirty="0" smtClean="0"/>
              <a:t>, ξεκούραση, βιταμίνες).</a:t>
            </a:r>
          </a:p>
          <a:p>
            <a:pPr>
              <a:buNone/>
            </a:pPr>
            <a:endParaRPr lang="el-GR" sz="2000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πηγεσ</a:t>
            </a:r>
            <a:endParaRPr lang="el-GR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https://www.hpvsociety.gr/</a:t>
            </a:r>
            <a:endParaRPr lang="el-GR" dirty="0" smtClean="0"/>
          </a:p>
          <a:p>
            <a:r>
              <a:rPr lang="en-US" dirty="0" smtClean="0">
                <a:hlinkClick r:id="rId3"/>
              </a:rPr>
              <a:t>https://allabouthealth.gr/</a:t>
            </a:r>
            <a:endParaRPr lang="el-GR" dirty="0" smtClean="0"/>
          </a:p>
          <a:p>
            <a:r>
              <a:rPr lang="en-US" dirty="0" smtClean="0">
                <a:hlinkClick r:id="rId4"/>
              </a:rPr>
              <a:t>https://www.tovima.gr/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ΑΝΑΣΤΑΣΙΑ ΠΑΠΑΓΕΩΡΓΙΟΥ/ ΜΑΡΙΑ ΓΑΛΑΤΑ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Κλασικό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152</TotalTime>
  <Words>264</Words>
  <Application>Microsoft Office PowerPoint</Application>
  <PresentationFormat>Προβολή στην οθόνη (4:3)</PresentationFormat>
  <Paragraphs>59</Paragraphs>
  <Slides>9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Αφθονία</vt:lpstr>
      <vt:lpstr>ΙΟΣ ΤΩΝ ΑΝΘΡΩΠΙΝΩΝ ΘΗΛΩΜΑΤΩΝ HPV</vt:lpstr>
      <vt:lpstr>Τι ειναι και ποια σημεια προσβαλλει</vt:lpstr>
      <vt:lpstr>Τυποι hpv</vt:lpstr>
      <vt:lpstr>Τροποι μεταδοσησ</vt:lpstr>
      <vt:lpstr>Τι προκαλει</vt:lpstr>
      <vt:lpstr>Τροποι προφυλαξησ</vt:lpstr>
      <vt:lpstr>εμβολιασμοσ</vt:lpstr>
      <vt:lpstr>ΣΥΜΠΕΡΑΣΜΑ</vt:lpstr>
      <vt:lpstr>πηγεσ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ΙΟΣ ΤΩΝ ΑΝΘΡΩΠΙΝΩΝ ΘΗΛΩΜΑΤΩΝ HPV</dc:title>
  <dc:creator>Χρύσα Τσαμπάζη</dc:creator>
  <cp:lastModifiedBy>user</cp:lastModifiedBy>
  <cp:revision>20</cp:revision>
  <dcterms:created xsi:type="dcterms:W3CDTF">2025-12-14T17:28:02Z</dcterms:created>
  <dcterms:modified xsi:type="dcterms:W3CDTF">2025-12-15T21:35:53Z</dcterms:modified>
</cp:coreProperties>
</file>