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9CDE5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7" autoAdjust="0"/>
    <p:restoredTop sz="86377" autoAdjust="0"/>
  </p:normalViewPr>
  <p:slideViewPr>
    <p:cSldViewPr>
      <p:cViewPr varScale="1">
        <p:scale>
          <a:sx n="74" d="100"/>
          <a:sy n="74" d="100"/>
        </p:scale>
        <p:origin x="221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7623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ACFBE-C61F-44DA-92DF-4B64219F41FD}" type="datetimeFigureOut">
              <a:rPr lang="el-GR" smtClean="0"/>
              <a:pPr/>
              <a:t>9/2/2026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55134-3525-4053-A48F-9C468347976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55134-3525-4053-A48F-9C468347976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F201-15AC-4091-A301-C3C6F4FBF838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390E-4886-4CF7-861B-0BEB4C6ACE7F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A4CF-1131-4903-A523-A037DD450801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34B74-0ECA-4718-A45D-74D2DF580502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8909-0E70-4AED-96BD-3897DBE1E3EA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BDA1-F519-4CB7-B272-112A36781811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339B-53DE-45ED-966A-60ED2825B0C9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5982-A4AD-41C7-BE96-E0DFB7762ECB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64D8-DF14-46A1-965E-FEA10F6EF2E3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B1E6-DE93-4A24-8C2E-8C2356031413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5BD53-0F13-4B49-92C4-ED71F66A8C10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4265BDD-76E2-4E63-97AC-6E1209D0B7AB}" type="datetime1">
              <a:rPr lang="el-GR" smtClean="0"/>
              <a:pPr/>
              <a:t>9/2/2026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78779CD-AE81-4B17-BD3B-3397E5ECD79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ody.gov.gr/el/" TargetMode="External"/><Relationship Id="rId7" Type="http://schemas.openxmlformats.org/officeDocument/2006/relationships/hyperlink" Target="https://visualsonline.cancer.gov/" TargetMode="External"/><Relationship Id="rId2" Type="http://schemas.openxmlformats.org/officeDocument/2006/relationships/hyperlink" Target="https://www.webmd.com/hiv-aid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ealthreport.gr/" TargetMode="External"/><Relationship Id="rId5" Type="http://schemas.openxmlformats.org/officeDocument/2006/relationships/hyperlink" Target="https://www.hivaids.gr/" TargetMode="External"/><Relationship Id="rId4" Type="http://schemas.openxmlformats.org/officeDocument/2006/relationships/hyperlink" Target="https://www.moh.gov.g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en-US" sz="6600" b="1" dirty="0">
                <a:solidFill>
                  <a:srgbClr val="002060"/>
                </a:solidFill>
                <a:latin typeface="Calibri" pitchFamily="34" charset="0"/>
              </a:rPr>
              <a:t>HIV /AIDS</a:t>
            </a:r>
            <a:endParaRPr lang="el-GR" sz="66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4" name="Picture 1" descr="C:\Users\ΦΛΩΡΑ\Pictures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212976"/>
            <a:ext cx="5688632" cy="2952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99792" y="6237312"/>
            <a:ext cx="3962400" cy="457200"/>
          </a:xfrm>
        </p:spPr>
        <p:txBody>
          <a:bodyPr/>
          <a:lstStyle/>
          <a:p>
            <a:pPr algn="ctr"/>
            <a:r>
              <a:rPr lang="el-GR" dirty="0"/>
              <a:t>ΠΑΠΑΓΕΩΡΓΙΟΥ ΑΝΑΣΤΑΣΙΑ ΜΑΡΙΑ ΓΑΛΑΤΑ Β2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Παγκόσμια ποσοστά </a:t>
            </a:r>
            <a:r>
              <a:rPr lang="el-GR" b="1" dirty="0" err="1">
                <a:solidFill>
                  <a:srgbClr val="C00000"/>
                </a:solidFill>
              </a:rPr>
              <a:t>νόσησης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63738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rgbClr val="002060"/>
                </a:solidFill>
                <a:latin typeface="+mj-lt"/>
              </a:rPr>
              <a:t>Το 2023 καταγράφηκαν περίπου 39,9 εκατομμύρια άτομα παγκοσμίως που ζουν με τον ιό HIV, εκ των οποίων το 77% (30,7 εκατομμύρια) λαμβάνουν </a:t>
            </a:r>
            <a:r>
              <a:rPr lang="el-GR" sz="2400" b="1" dirty="0" err="1">
                <a:solidFill>
                  <a:srgbClr val="002060"/>
                </a:solidFill>
                <a:latin typeface="+mj-lt"/>
              </a:rPr>
              <a:t>αντιρετροϊκή</a:t>
            </a:r>
            <a:r>
              <a:rPr lang="el-GR" sz="2400" b="1" dirty="0">
                <a:solidFill>
                  <a:srgbClr val="002060"/>
                </a:solidFill>
                <a:latin typeface="+mj-lt"/>
              </a:rPr>
              <a:t> αγωγή.</a:t>
            </a:r>
          </a:p>
          <a:p>
            <a:r>
              <a:rPr lang="el-GR" sz="2400" b="1" dirty="0">
                <a:solidFill>
                  <a:srgbClr val="002060"/>
                </a:solidFill>
                <a:latin typeface="+mj-lt"/>
              </a:rPr>
              <a:t> Παρ’ όλα αυτά το 2023, 630.000 άνθρωποι έχασαν τη ζωή τους λόγω νοσημάτων που σχετίζονται με το AIDS, με το 1 στα 8 θύματα αυτών των θανάτων να είναι παιδί</a:t>
            </a: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99792" y="6165304"/>
            <a:ext cx="3962400" cy="392088"/>
          </a:xfrm>
        </p:spPr>
        <p:txBody>
          <a:bodyPr/>
          <a:lstStyle/>
          <a:p>
            <a:pPr algn="ctr"/>
            <a:r>
              <a:rPr lang="el-GR" dirty="0"/>
              <a:t>ΠΑΠΑΓΕΩΡΓΙΟΥ ΑΝΑΣΤΑΣΙΑ  ΜΑΡΙΑ ΓΑΛΑΤΑ Β2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Συμπερασματικά: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1115616" y="2132856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400" dirty="0">
              <a:solidFill>
                <a:srgbClr val="002060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827584" y="1874728"/>
            <a:ext cx="7848872" cy="30469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l-GR" sz="2400" b="1" i="1" dirty="0">
                <a:solidFill>
                  <a:srgbClr val="002060"/>
                </a:solidFill>
                <a:latin typeface="+mj-lt"/>
              </a:rPr>
              <a:t>Πότε πρέπει να ελεγχθούμε για τον ιό;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l-GR" sz="2400" dirty="0">
                <a:solidFill>
                  <a:srgbClr val="002060"/>
                </a:solidFill>
                <a:latin typeface="+mj-lt"/>
              </a:rPr>
              <a:t>Όταν έχουμε λόγους να ανησυχούμε..</a:t>
            </a:r>
          </a:p>
          <a:p>
            <a:r>
              <a:rPr lang="el-GR" sz="2400" b="1" i="1" dirty="0">
                <a:solidFill>
                  <a:srgbClr val="002060"/>
                </a:solidFill>
                <a:latin typeface="+mj-lt"/>
              </a:rPr>
              <a:t>Πού μπορούμε να απευθυνθούμε;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>
                <a:solidFill>
                  <a:srgbClr val="002060"/>
                </a:solidFill>
                <a:latin typeface="+mj-lt"/>
              </a:rPr>
              <a:t>Εθνικό Κέντρο Αναφοράς AIDS Βορείου Ελλάδος Τηλέφωνο: 2310 999161, 2310 999116</a:t>
            </a:r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l-GR" sz="2400" dirty="0">
                <a:solidFill>
                  <a:srgbClr val="002060"/>
                </a:solidFill>
                <a:latin typeface="+mj-lt"/>
              </a:rPr>
              <a:t>Νοσοκομείο Αφροδίσιων &amp; Δερματικών Νόσων Θεσσαλονίκης</a:t>
            </a:r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r>
              <a:rPr lang="el-GR" sz="2400" dirty="0">
                <a:solidFill>
                  <a:srgbClr val="002060"/>
                </a:solidFill>
                <a:latin typeface="+mj-lt"/>
              </a:rPr>
              <a:t>Τηλέφωνο: 2313 308878, 2310 243363</a:t>
            </a:r>
            <a:endParaRPr lang="en-GB" sz="24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99792" y="6237312"/>
            <a:ext cx="3962400" cy="457200"/>
          </a:xfrm>
        </p:spPr>
        <p:txBody>
          <a:bodyPr/>
          <a:lstStyle/>
          <a:p>
            <a:pPr algn="ctr"/>
            <a:r>
              <a:rPr lang="el-GR" dirty="0"/>
              <a:t>ΠΑΠΑΓΕΩΡΓΙΟΥ ΑΝΑΣΤΑΣΙΑ  ΜΑΡΙΑ ΓΑΛΑΤΑ Β2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ownloads\15312062938_735fb66ee2_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852936"/>
            <a:ext cx="5760640" cy="31683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3962400" cy="457200"/>
          </a:xfrm>
        </p:spPr>
        <p:txBody>
          <a:bodyPr/>
          <a:lstStyle/>
          <a:p>
            <a:pPr algn="ctr"/>
            <a:r>
              <a:rPr lang="el-GR" dirty="0"/>
              <a:t>ΠΑΠΑΓΕΩΡΓΙΟΥ ΑΝΑΣΤΑΣΙΑ ΜΑΡΙΑ ΓΑΛΑΤΑ Β2</a:t>
            </a:r>
          </a:p>
        </p:txBody>
      </p:sp>
      <p:sp>
        <p:nvSpPr>
          <p:cNvPr id="5" name="4 - Διάγραμμα ροής: Εναλλακτική διεργασία"/>
          <p:cNvSpPr/>
          <p:nvPr/>
        </p:nvSpPr>
        <p:spPr>
          <a:xfrm>
            <a:off x="683568" y="692697"/>
            <a:ext cx="7848872" cy="132802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dirty="0">
                <a:solidFill>
                  <a:srgbClr val="002060"/>
                </a:solidFill>
              </a:rPr>
              <a:t>Η </a:t>
            </a:r>
            <a:r>
              <a:rPr lang="el-GR" b="1" dirty="0">
                <a:solidFill>
                  <a:srgbClr val="002060"/>
                </a:solidFill>
              </a:rPr>
              <a:t>1η Δεκεμβρίου </a:t>
            </a:r>
            <a:r>
              <a:rPr lang="el-GR" dirty="0">
                <a:solidFill>
                  <a:srgbClr val="002060"/>
                </a:solidFill>
              </a:rPr>
              <a:t>έχει καθιερωθεί από τον Παγκόσμιο Οργανισμό Υγείας (</a:t>
            </a:r>
            <a:r>
              <a:rPr lang="el-GR" b="1" dirty="0">
                <a:solidFill>
                  <a:srgbClr val="002060"/>
                </a:solidFill>
              </a:rPr>
              <a:t>ΠΟΥ</a:t>
            </a:r>
            <a:r>
              <a:rPr lang="el-GR" dirty="0">
                <a:solidFill>
                  <a:srgbClr val="002060"/>
                </a:solidFill>
              </a:rPr>
              <a:t>) ως </a:t>
            </a:r>
            <a:r>
              <a:rPr lang="el-GR" b="1" dirty="0">
                <a:solidFill>
                  <a:srgbClr val="002060"/>
                </a:solidFill>
              </a:rPr>
              <a:t>Παγκόσμια Ημέρα κατά του AIDS </a:t>
            </a:r>
            <a:r>
              <a:rPr lang="el-GR" dirty="0">
                <a:solidFill>
                  <a:srgbClr val="002060"/>
                </a:solidFill>
              </a:rPr>
              <a:t>με στόχο την </a:t>
            </a:r>
            <a:r>
              <a:rPr lang="el-GR" b="1" dirty="0">
                <a:solidFill>
                  <a:srgbClr val="002060"/>
                </a:solidFill>
              </a:rPr>
              <a:t>ευαισθητοποίηση και ενημέρωση </a:t>
            </a:r>
            <a:r>
              <a:rPr lang="el-GR" dirty="0">
                <a:solidFill>
                  <a:srgbClr val="002060"/>
                </a:solidFill>
              </a:rPr>
              <a:t>του κοινού σχετικά με τους τρόπους </a:t>
            </a:r>
            <a:r>
              <a:rPr lang="el-GR" b="1" dirty="0">
                <a:solidFill>
                  <a:srgbClr val="002060"/>
                </a:solidFill>
              </a:rPr>
              <a:t>μετάδοσης, πρόληψης, διάγνωσης και θεραπείας του HIV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ΠΗΓΕΣ</a:t>
            </a: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971600" y="1484784"/>
            <a:ext cx="7772400" cy="3168352"/>
          </a:xfrm>
          <a:noFill/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hlinkClick r:id="rId2"/>
              </a:rPr>
              <a:t>https://www.webmd.com/hiv-aids/</a:t>
            </a:r>
            <a:endParaRPr lang="el-GR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3"/>
              </a:rPr>
              <a:t>https://eody.gov.gr/el/</a:t>
            </a:r>
            <a:endParaRPr lang="el-GR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4"/>
              </a:rPr>
              <a:t>https://www.moh.gov.gr/</a:t>
            </a:r>
            <a:endParaRPr lang="el-GR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5"/>
              </a:rPr>
              <a:t>https://www.hivaids.gr/</a:t>
            </a:r>
            <a:endParaRPr lang="el-GR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6"/>
              </a:rPr>
              <a:t>https://www.healthreport.gr/</a:t>
            </a:r>
            <a:endParaRPr lang="el-GR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  <a:hlinkClick r:id="rId7"/>
              </a:rPr>
              <a:t>https://visualsonline.cancer.gov/</a:t>
            </a:r>
            <a:endParaRPr lang="el-GR" dirty="0">
              <a:solidFill>
                <a:srgbClr val="002060"/>
              </a:solidFill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rmAutofit fontScale="90000"/>
          </a:bodyPr>
          <a:lstStyle/>
          <a:p>
            <a:pPr algn="ctr"/>
            <a:r>
              <a:rPr lang="el-GR" sz="4400" b="1" dirty="0">
                <a:solidFill>
                  <a:srgbClr val="C00000"/>
                </a:solidFill>
              </a:rPr>
              <a:t>Τι είναι ο </a:t>
            </a:r>
            <a:r>
              <a:rPr lang="en-US" sz="4400" b="1" dirty="0">
                <a:solidFill>
                  <a:srgbClr val="C00000"/>
                </a:solidFill>
              </a:rPr>
              <a:t>HIV</a:t>
            </a:r>
            <a:r>
              <a:rPr lang="el-GR" sz="4400" b="1" dirty="0">
                <a:solidFill>
                  <a:srgbClr val="C00000"/>
                </a:solidFill>
              </a:rPr>
              <a:t>;</a:t>
            </a:r>
            <a:br>
              <a:rPr lang="en-US" b="1" dirty="0"/>
            </a:br>
            <a:r>
              <a:rPr lang="en-US" b="1" dirty="0">
                <a:solidFill>
                  <a:srgbClr val="C00000"/>
                </a:solidFill>
              </a:rPr>
              <a:t> Human Immunodeficiency Virus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899592" y="1484784"/>
            <a:ext cx="7772400" cy="302433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l-GR" sz="2800" dirty="0">
                <a:solidFill>
                  <a:srgbClr val="002060"/>
                </a:solidFill>
              </a:rPr>
              <a:t>Ιός της Ανθρώπινης </a:t>
            </a:r>
            <a:r>
              <a:rPr lang="el-GR" sz="2800" dirty="0" err="1">
                <a:solidFill>
                  <a:srgbClr val="002060"/>
                </a:solidFill>
              </a:rPr>
              <a:t>Ανοσοανεπάρκειας</a:t>
            </a:r>
            <a:r>
              <a:rPr lang="el-GR" sz="2800" dirty="0">
                <a:solidFill>
                  <a:srgbClr val="002060"/>
                </a:solidFill>
              </a:rPr>
              <a:t> </a:t>
            </a:r>
          </a:p>
          <a:p>
            <a:r>
              <a:rPr lang="el-GR" sz="2800" dirty="0">
                <a:solidFill>
                  <a:srgbClr val="002060"/>
                </a:solidFill>
              </a:rPr>
              <a:t>Είναι </a:t>
            </a:r>
            <a:r>
              <a:rPr lang="el-GR" sz="2800" dirty="0" err="1">
                <a:solidFill>
                  <a:srgbClr val="002060"/>
                </a:solidFill>
              </a:rPr>
              <a:t>ρετροϊός</a:t>
            </a:r>
            <a:r>
              <a:rPr lang="el-GR" sz="2800" dirty="0">
                <a:solidFill>
                  <a:srgbClr val="002060"/>
                </a:solidFill>
              </a:rPr>
              <a:t> (</a:t>
            </a:r>
            <a:r>
              <a:rPr lang="en-US" sz="2800" dirty="0">
                <a:solidFill>
                  <a:srgbClr val="002060"/>
                </a:solidFill>
              </a:rPr>
              <a:t>RNA </a:t>
            </a:r>
            <a:r>
              <a:rPr lang="el-GR" sz="2800" dirty="0">
                <a:solidFill>
                  <a:srgbClr val="002060"/>
                </a:solidFill>
              </a:rPr>
              <a:t>ιός)</a:t>
            </a:r>
          </a:p>
          <a:p>
            <a:r>
              <a:rPr lang="el-GR" sz="2800" dirty="0">
                <a:solidFill>
                  <a:srgbClr val="002060"/>
                </a:solidFill>
              </a:rPr>
              <a:t>Ο ιός αποδυναμώνει το ανοσοποιητικό σύστημα και το σώμα δυσκολεύεται να καταπολεμήσει κοινά μικρόβια όπως βακτήρια , μύκητες, παράσιτα και άλλους ιούς.</a:t>
            </a:r>
          </a:p>
          <a:p>
            <a:pPr>
              <a:buNone/>
            </a:pPr>
            <a:endParaRPr lang="el-GR" sz="2800" dirty="0">
              <a:solidFill>
                <a:srgbClr val="002060"/>
              </a:solidFill>
            </a:endParaRPr>
          </a:p>
          <a:p>
            <a:endParaRPr lang="el-GR" dirty="0"/>
          </a:p>
        </p:txBody>
      </p:sp>
      <p:pic>
        <p:nvPicPr>
          <p:cNvPr id="4" name="3 - Εικόνα" descr="όνυξ του αντίχειρος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581128"/>
            <a:ext cx="2592288" cy="199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6300192" y="5301208"/>
            <a:ext cx="18082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Κύκλος ζωής του ιού </a:t>
            </a:r>
            <a:r>
              <a:rPr lang="en-US" sz="1200" dirty="0">
                <a:solidFill>
                  <a:srgbClr val="002060"/>
                </a:solidFill>
              </a:rPr>
              <a:t>HIV</a:t>
            </a:r>
            <a:endParaRPr lang="el-GR" sz="1200" dirty="0">
              <a:solidFill>
                <a:srgbClr val="002060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9512" y="6172200"/>
            <a:ext cx="4104456" cy="457200"/>
          </a:xfrm>
        </p:spPr>
        <p:txBody>
          <a:bodyPr/>
          <a:lstStyle/>
          <a:p>
            <a:r>
              <a:rPr lang="el-GR" dirty="0"/>
              <a:t>ΠΑΠΑΓΕΩΡΓΙΟΥ ΑΝΑΣΤΑΣΙΑ  ΜΑΡΙΑ ΓΑΛΑΤΑ Β2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742950" indent="-742950" algn="ctr"/>
            <a:r>
              <a:rPr lang="el-GR" b="1" dirty="0">
                <a:solidFill>
                  <a:srgbClr val="C00000"/>
                </a:solidFill>
              </a:rPr>
              <a:t>Τι προκαλεί;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4572000"/>
          </a:xfrm>
        </p:spPr>
        <p:txBody>
          <a:bodyPr/>
          <a:lstStyle/>
          <a:p>
            <a:r>
              <a:rPr lang="el-GR" dirty="0">
                <a:solidFill>
                  <a:srgbClr val="002060"/>
                </a:solidFill>
              </a:rPr>
              <a:t>Εάν ο ιός HIV εξελιχθεί, μπορεί να προκαλέσει διακοπή της λειτουργίας του ανοσοποιητικού  συστήματος. Αυτό ονομάζεται σύνδρομο επίκτητης </a:t>
            </a:r>
            <a:r>
              <a:rPr lang="el-GR" dirty="0" err="1">
                <a:solidFill>
                  <a:srgbClr val="002060"/>
                </a:solidFill>
              </a:rPr>
              <a:t>ανοσοανεπάρκειας</a:t>
            </a:r>
            <a:r>
              <a:rPr lang="el-GR" dirty="0">
                <a:solidFill>
                  <a:srgbClr val="002060"/>
                </a:solidFill>
              </a:rPr>
              <a:t> (AIDS). 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357188" y="3214688"/>
            <a:ext cx="8424862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HIV:</a:t>
            </a:r>
            <a:r>
              <a:rPr lang="el-GR" sz="2400" dirty="0">
                <a:solidFill>
                  <a:srgbClr val="002060"/>
                </a:solidFill>
              </a:rPr>
              <a:t> Ιός της Ανθρώπινης </a:t>
            </a:r>
            <a:r>
              <a:rPr lang="el-GR" sz="2400" dirty="0" err="1">
                <a:solidFill>
                  <a:srgbClr val="002060"/>
                </a:solidFill>
              </a:rPr>
              <a:t>Ανοσοανεπάρκειας</a:t>
            </a:r>
            <a:r>
              <a:rPr lang="el-GR" sz="240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l-GR" sz="2400" dirty="0">
                <a:solidFill>
                  <a:srgbClr val="002060"/>
                </a:solidFill>
              </a:rPr>
              <a:t>         </a:t>
            </a:r>
          </a:p>
          <a:p>
            <a:pPr algn="ctr"/>
            <a:endParaRPr lang="el-GR" sz="2400" dirty="0">
              <a:solidFill>
                <a:srgbClr val="002060"/>
              </a:solidFill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AIDS: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l-GR" sz="2400" dirty="0">
                <a:solidFill>
                  <a:srgbClr val="002060"/>
                </a:solidFill>
              </a:rPr>
              <a:t>Σύνδρομο Επίκτητης Ανοσολογικής Ανεπάρκειας (</a:t>
            </a:r>
            <a:r>
              <a:rPr lang="en-US" sz="2400" b="1" dirty="0">
                <a:solidFill>
                  <a:srgbClr val="002060"/>
                </a:solidFill>
              </a:rPr>
              <a:t>A</a:t>
            </a:r>
            <a:r>
              <a:rPr lang="en-US" sz="2400" dirty="0">
                <a:solidFill>
                  <a:srgbClr val="002060"/>
                </a:solidFill>
              </a:rPr>
              <a:t>cquired </a:t>
            </a:r>
            <a:r>
              <a:rPr lang="en-US" sz="2400" b="1" dirty="0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mmune </a:t>
            </a:r>
            <a:r>
              <a:rPr lang="en-US" sz="2400" b="1" dirty="0">
                <a:solidFill>
                  <a:srgbClr val="002060"/>
                </a:solidFill>
              </a:rPr>
              <a:t>D</a:t>
            </a:r>
            <a:r>
              <a:rPr lang="en-US" sz="2400" dirty="0">
                <a:solidFill>
                  <a:srgbClr val="002060"/>
                </a:solidFill>
              </a:rPr>
              <a:t>eficiency </a:t>
            </a:r>
            <a:r>
              <a:rPr lang="en-US" sz="2400" b="1" dirty="0">
                <a:solidFill>
                  <a:srgbClr val="002060"/>
                </a:solidFill>
              </a:rPr>
              <a:t>S</a:t>
            </a:r>
            <a:r>
              <a:rPr lang="en-US" sz="2400" dirty="0">
                <a:solidFill>
                  <a:srgbClr val="002060"/>
                </a:solidFill>
              </a:rPr>
              <a:t>yndrome</a:t>
            </a:r>
            <a:r>
              <a:rPr lang="el-GR" sz="2400" dirty="0">
                <a:solidFill>
                  <a:srgbClr val="002060"/>
                </a:solidFill>
              </a:rPr>
              <a:t>)</a:t>
            </a:r>
          </a:p>
          <a:p>
            <a:pPr algn="ctr"/>
            <a:endParaRPr lang="el-GR" sz="2400" dirty="0">
              <a:solidFill>
                <a:srgbClr val="002060"/>
              </a:solidFill>
            </a:endParaRPr>
          </a:p>
        </p:txBody>
      </p:sp>
      <p:sp>
        <p:nvSpPr>
          <p:cNvPr id="5" name="4 - Βέλος προς τα κάτω"/>
          <p:cNvSpPr/>
          <p:nvPr/>
        </p:nvSpPr>
        <p:spPr>
          <a:xfrm>
            <a:off x="4067944" y="3717032"/>
            <a:ext cx="484188" cy="642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771800" y="6165304"/>
            <a:ext cx="3962400" cy="457200"/>
          </a:xfrm>
        </p:spPr>
        <p:txBody>
          <a:bodyPr/>
          <a:lstStyle/>
          <a:p>
            <a:pPr algn="ctr"/>
            <a:r>
              <a:rPr lang="el-GR" dirty="0"/>
              <a:t>ΠΑΠΑΓΕΩΡΓΙΟΥ ΑΝΑΣΤΑΣΙΑ  ΜΑΡΙΑ ΓΑΛΑΤΑ Β2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Πώς μεταδίδεται;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899592" y="1412776"/>
            <a:ext cx="7772400" cy="385340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2060"/>
                </a:solidFill>
              </a:rPr>
              <a:t>Ο HIV μπορεί να βρίσκεται στο αίμα, στα σεξουαλικά υγρά όπως το σπέρμα και η κολπική βλέννα, αλλά και στο μητρικό γάλα. </a:t>
            </a:r>
          </a:p>
          <a:p>
            <a:pPr marL="533400" indent="-533400">
              <a:buNone/>
            </a:pPr>
            <a:r>
              <a:rPr lang="el-GR" sz="3200" b="1" dirty="0">
                <a:solidFill>
                  <a:srgbClr val="00B0F0"/>
                </a:solidFill>
              </a:rPr>
              <a:t> </a:t>
            </a:r>
            <a:r>
              <a:rPr lang="el-GR" sz="2400" b="1" dirty="0">
                <a:solidFill>
                  <a:srgbClr val="002060"/>
                </a:solidFill>
              </a:rPr>
              <a:t>Μεταδίδεται με: </a:t>
            </a:r>
          </a:p>
          <a:p>
            <a:pPr marL="533400" indent="-533400"/>
            <a:r>
              <a:rPr lang="el-GR" sz="2400" b="1" dirty="0">
                <a:solidFill>
                  <a:srgbClr val="002060"/>
                </a:solidFill>
              </a:rPr>
              <a:t>Τη σεξουαλική επαφή</a:t>
            </a:r>
          </a:p>
          <a:p>
            <a:pPr marL="533400" indent="-533400"/>
            <a:r>
              <a:rPr lang="el-GR" sz="2400" b="1" dirty="0">
                <a:solidFill>
                  <a:srgbClr val="002060"/>
                </a:solidFill>
              </a:rPr>
              <a:t>Το αίμα </a:t>
            </a:r>
            <a:r>
              <a:rPr lang="el-GR" sz="2400" dirty="0">
                <a:solidFill>
                  <a:srgbClr val="002060"/>
                </a:solidFill>
              </a:rPr>
              <a:t>(σύριγγες, ξυραφάκια, βελόνες </a:t>
            </a:r>
            <a:r>
              <a:rPr lang="en-US" sz="2400" dirty="0">
                <a:solidFill>
                  <a:srgbClr val="002060"/>
                </a:solidFill>
              </a:rPr>
              <a:t>tattoo-piercing, </a:t>
            </a:r>
            <a:r>
              <a:rPr lang="el-GR" sz="2400" dirty="0">
                <a:solidFill>
                  <a:srgbClr val="002060"/>
                </a:solidFill>
              </a:rPr>
              <a:t>οδοντόβουρτσες, </a:t>
            </a:r>
            <a:r>
              <a:rPr lang="el-GR" sz="2400" b="1" dirty="0">
                <a:solidFill>
                  <a:srgbClr val="002060"/>
                </a:solidFill>
              </a:rPr>
              <a:t>μετάγγιση</a:t>
            </a:r>
            <a:r>
              <a:rPr lang="el-GR" sz="2400" dirty="0">
                <a:solidFill>
                  <a:srgbClr val="002060"/>
                </a:solidFill>
              </a:rPr>
              <a:t>)</a:t>
            </a:r>
          </a:p>
          <a:p>
            <a:pPr marL="533400" indent="-533400"/>
            <a:r>
              <a:rPr lang="el-GR" sz="2400" b="1" dirty="0">
                <a:solidFill>
                  <a:srgbClr val="002060"/>
                </a:solidFill>
              </a:rPr>
              <a:t>Από τη μητέρα στο μωρό </a:t>
            </a:r>
            <a:r>
              <a:rPr lang="el-GR" sz="2400" dirty="0">
                <a:solidFill>
                  <a:srgbClr val="002060"/>
                </a:solidFill>
              </a:rPr>
              <a:t>κατά την εγκυμοσύνη και τον τοκετό (κάθετη μετάδοση)     </a:t>
            </a: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5004048" y="4797152"/>
            <a:ext cx="3960440" cy="2060848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1 </a:t>
            </a:r>
            <a:r>
              <a:rPr lang="el-GR" b="1" dirty="0">
                <a:solidFill>
                  <a:srgbClr val="002060"/>
                </a:solidFill>
              </a:rPr>
              <a:t>στα 3 άτομα</a:t>
            </a:r>
          </a:p>
          <a:p>
            <a:pPr algn="ctr"/>
            <a:r>
              <a:rPr lang="el-GR" b="1" dirty="0">
                <a:solidFill>
                  <a:srgbClr val="002060"/>
                </a:solidFill>
              </a:rPr>
              <a:t> ΔΕΝ </a:t>
            </a:r>
          </a:p>
          <a:p>
            <a:pPr algn="ctr"/>
            <a:r>
              <a:rPr lang="el-GR" b="1" dirty="0">
                <a:solidFill>
                  <a:srgbClr val="002060"/>
                </a:solidFill>
              </a:rPr>
              <a:t>γνωρίζουν </a:t>
            </a:r>
          </a:p>
          <a:p>
            <a:pPr algn="ctr"/>
            <a:r>
              <a:rPr lang="el-GR" b="1" dirty="0">
                <a:solidFill>
                  <a:srgbClr val="002060"/>
                </a:solidFill>
              </a:rPr>
              <a:t>ότι έχουν μολυνθεί!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ΠΑΠΑΓΕΩΡΓΙΟΥ ΑΝΑΣΤΑΣΙΑ </a:t>
            </a:r>
            <a:r>
              <a:rPr lang="en-US" dirty="0"/>
              <a:t> </a:t>
            </a:r>
            <a:r>
              <a:rPr lang="el-GR" dirty="0"/>
              <a:t>ΜΑΡΙΑ ΓΑΛΑΤΑ Β2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Δεν μεταδίδεται με: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13332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sz="2800" dirty="0">
                <a:solidFill>
                  <a:srgbClr val="002060"/>
                </a:solidFill>
              </a:rPr>
              <a:t>Την χειραψία, την αγκαλιά, το φιλί</a:t>
            </a:r>
          </a:p>
          <a:p>
            <a:r>
              <a:rPr lang="el-GR" sz="2800" dirty="0">
                <a:solidFill>
                  <a:srgbClr val="002060"/>
                </a:solidFill>
              </a:rPr>
              <a:t>Την επαφή με τον ιδρώτα ή το σάλιο</a:t>
            </a:r>
          </a:p>
          <a:p>
            <a:r>
              <a:rPr lang="el-GR" sz="2800" dirty="0">
                <a:solidFill>
                  <a:srgbClr val="002060"/>
                </a:solidFill>
              </a:rPr>
              <a:t> Τον βήχα, το συνάχι, το φτέρνισμα</a:t>
            </a:r>
          </a:p>
          <a:p>
            <a:r>
              <a:rPr lang="el-GR" sz="2800" dirty="0">
                <a:solidFill>
                  <a:srgbClr val="002060"/>
                </a:solidFill>
              </a:rPr>
              <a:t> Το κολύμπι σε πισίνες</a:t>
            </a:r>
          </a:p>
          <a:p>
            <a:r>
              <a:rPr lang="el-GR" sz="2800" dirty="0">
                <a:solidFill>
                  <a:srgbClr val="002060"/>
                </a:solidFill>
              </a:rPr>
              <a:t> Την κοινή χρήση τουαλέτας, ντους, πετσέτας</a:t>
            </a:r>
          </a:p>
          <a:p>
            <a:r>
              <a:rPr lang="el-GR" sz="2800" dirty="0">
                <a:solidFill>
                  <a:srgbClr val="002060"/>
                </a:solidFill>
              </a:rPr>
              <a:t> Την κοινή χρήση</a:t>
            </a:r>
            <a:r>
              <a:rPr lang="el-GR" sz="3200" dirty="0">
                <a:solidFill>
                  <a:srgbClr val="002060"/>
                </a:solidFill>
              </a:rPr>
              <a:t> </a:t>
            </a:r>
            <a:r>
              <a:rPr lang="el-GR" sz="2800" dirty="0">
                <a:solidFill>
                  <a:srgbClr val="002060"/>
                </a:solidFill>
              </a:rPr>
              <a:t>πιάτων και ποτηριών 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buNone/>
            </a:pPr>
            <a:endParaRPr lang="el-GR" dirty="0"/>
          </a:p>
        </p:txBody>
      </p:sp>
      <p:pic>
        <p:nvPicPr>
          <p:cNvPr id="5" name="Picture 3" descr="C:\Users\user\Downloads\5219282788_71def017f5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581128"/>
            <a:ext cx="540060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anchor="ctr">
            <a:normAutofit fontScale="90000"/>
          </a:bodyPr>
          <a:lstStyle/>
          <a:p>
            <a:pPr algn="ctr"/>
            <a:br>
              <a:rPr lang="en-US" b="1" dirty="0">
                <a:solidFill>
                  <a:srgbClr val="C00000"/>
                </a:solidFill>
                <a:latin typeface="Calibri" pitchFamily="34" charset="0"/>
              </a:rPr>
            </a:br>
            <a:br>
              <a:rPr lang="en-US" b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l-GR" b="1" dirty="0">
                <a:solidFill>
                  <a:srgbClr val="C00000"/>
                </a:solidFill>
                <a:latin typeface="Calibri" pitchFamily="34" charset="0"/>
              </a:rPr>
              <a:t> Από τον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HIV </a:t>
            </a:r>
            <a:r>
              <a:rPr lang="el-GR" b="1" dirty="0">
                <a:solidFill>
                  <a:srgbClr val="C00000"/>
                </a:solidFill>
                <a:latin typeface="Calibri" pitchFamily="34" charset="0"/>
              </a:rPr>
              <a:t>στο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 AIDS</a:t>
            </a:r>
            <a:br>
              <a:rPr lang="el-GR" b="1" dirty="0">
                <a:latin typeface="Calibri" pitchFamily="34" charset="0"/>
              </a:rPr>
            </a:br>
            <a:endParaRPr lang="el-GR" dirty="0"/>
          </a:p>
        </p:txBody>
      </p:sp>
      <p:sp>
        <p:nvSpPr>
          <p:cNvPr id="4" name="TextBox 1"/>
          <p:cNvSpPr txBox="1">
            <a:spLocks noGrp="1" noChangeArrowheads="1"/>
          </p:cNvSpPr>
          <p:nvPr>
            <p:ph sz="quarter" idx="1"/>
          </p:nvPr>
        </p:nvSpPr>
        <p:spPr bwMode="auto">
          <a:xfrm>
            <a:off x="914400" y="1447801"/>
            <a:ext cx="7776000" cy="230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400" dirty="0">
                <a:solidFill>
                  <a:srgbClr val="002060"/>
                </a:solidFill>
                <a:latin typeface="Calibri" pitchFamily="34" charset="0"/>
              </a:rPr>
              <a:t>Το χρονικό διάστημα από την μόλυνση με τον ιό </a:t>
            </a:r>
            <a:r>
              <a:rPr lang="en-US" sz="2400" dirty="0">
                <a:solidFill>
                  <a:srgbClr val="002060"/>
                </a:solidFill>
                <a:latin typeface="Calibri" pitchFamily="34" charset="0"/>
              </a:rPr>
              <a:t>HIV</a:t>
            </a: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l-GR" sz="2400" dirty="0">
                <a:solidFill>
                  <a:srgbClr val="002060"/>
                </a:solidFill>
                <a:latin typeface="Calibri" pitchFamily="34" charset="0"/>
              </a:rPr>
              <a:t>μέχρι την εκδήλωση του </a:t>
            </a:r>
            <a:r>
              <a:rPr lang="en-US" sz="2400" dirty="0">
                <a:solidFill>
                  <a:srgbClr val="002060"/>
                </a:solidFill>
                <a:latin typeface="Calibri" pitchFamily="34" charset="0"/>
              </a:rPr>
              <a:t>AIDS </a:t>
            </a:r>
            <a:r>
              <a:rPr lang="el-GR" sz="2400" dirty="0">
                <a:solidFill>
                  <a:srgbClr val="002060"/>
                </a:solidFill>
                <a:latin typeface="Calibri" pitchFamily="34" charset="0"/>
              </a:rPr>
              <a:t> ποικίλει από 2-12 χρόνια</a:t>
            </a:r>
          </a:p>
          <a:p>
            <a:endParaRPr lang="el-GR" sz="24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l-GR" sz="2400" dirty="0">
                <a:solidFill>
                  <a:srgbClr val="002060"/>
                </a:solidFill>
                <a:latin typeface="Calibri" pitchFamily="34" charset="0"/>
              </a:rPr>
              <a:t>Τα συμπτώματα της αρχικής λοίμωξης με τον ιό </a:t>
            </a: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HIV</a:t>
            </a:r>
            <a:r>
              <a:rPr lang="en-US" sz="2400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l-GR" sz="2400" dirty="0">
                <a:solidFill>
                  <a:srgbClr val="002060"/>
                </a:solidFill>
                <a:latin typeface="Calibri" pitchFamily="34" charset="0"/>
              </a:rPr>
              <a:t>μοιάζουν με γρίπη</a:t>
            </a:r>
            <a:r>
              <a:rPr lang="en-US" sz="2400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l-GR" sz="2400" dirty="0">
                <a:solidFill>
                  <a:srgbClr val="002060"/>
                </a:solidFill>
                <a:latin typeface="Calibri" pitchFamily="34" charset="0"/>
              </a:rPr>
              <a:t>και διαρκούν 2-4 εβδομάδες</a:t>
            </a:r>
          </a:p>
          <a:p>
            <a:endParaRPr lang="el-GR" sz="24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buNone/>
            </a:pPr>
            <a:endParaRPr lang="el-GR" sz="2400" b="1" dirty="0">
              <a:solidFill>
                <a:schemeClr val="tx2"/>
              </a:solidFill>
              <a:latin typeface="Calibri" pitchFamily="34" charset="0"/>
            </a:endParaRPr>
          </a:p>
          <a:p>
            <a:endParaRPr lang="en-US" sz="2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5" name="4 - Εικόνα" descr="πρεμιέρ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077072"/>
            <a:ext cx="250202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6084168" y="4437112"/>
            <a:ext cx="22322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solidFill>
                  <a:srgbClr val="002060"/>
                </a:solidFill>
              </a:rPr>
              <a:t>Αυτό το ανθρώπινο Τ κύτταρο (μπλε) δέχεται επίθεση από τον HIV (κίτρινο), τον ιό που προκαλεί το AIDS. Ο ιός στοχεύει ειδικά τα Τ κύτταρα,</a:t>
            </a: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br>
              <a:rPr lang="el-GR" b="1" i="1" dirty="0">
                <a:latin typeface="Calibri" pitchFamily="34" charset="0"/>
              </a:rPr>
            </a:br>
            <a:r>
              <a:rPr lang="el-GR" b="1" i="1" dirty="0">
                <a:latin typeface="Calibri" pitchFamily="34" charset="0"/>
              </a:rPr>
              <a:t> </a:t>
            </a:r>
            <a:r>
              <a:rPr lang="el-GR" sz="2200" b="1" dirty="0">
                <a:solidFill>
                  <a:srgbClr val="C00000"/>
                </a:solidFill>
                <a:latin typeface="Calibri" pitchFamily="34" charset="0"/>
              </a:rPr>
              <a:t>Τα συμπτώματα του </a:t>
            </a:r>
            <a:r>
              <a:rPr lang="en-US" sz="2200" b="1" dirty="0">
                <a:solidFill>
                  <a:srgbClr val="C00000"/>
                </a:solidFill>
                <a:latin typeface="Calibri" pitchFamily="34" charset="0"/>
              </a:rPr>
              <a:t>AIDS</a:t>
            </a:r>
            <a:r>
              <a:rPr lang="el-GR" sz="2200" b="1" dirty="0">
                <a:solidFill>
                  <a:srgbClr val="C00000"/>
                </a:solidFill>
                <a:latin typeface="Calibri" pitchFamily="34" charset="0"/>
              </a:rPr>
              <a:t> οφείλονται στην εξασθένιση του ανοσοποιητικού συστήματος. </a:t>
            </a:r>
            <a:endParaRPr lang="el-GR" sz="220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34935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l-GR" sz="2800" b="1" i="1" dirty="0">
              <a:solidFill>
                <a:schemeClr val="tx2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2800" i="1" dirty="0">
                <a:solidFill>
                  <a:srgbClr val="002060"/>
                </a:solidFill>
                <a:latin typeface="Calibri" pitchFamily="34" charset="0"/>
              </a:rPr>
              <a:t>Μερικά συνήθη συμπτώματα είναι:  </a:t>
            </a:r>
            <a:endParaRPr lang="el-GR" sz="28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l-GR" sz="2800" dirty="0">
                <a:solidFill>
                  <a:srgbClr val="002060"/>
                </a:solidFill>
                <a:latin typeface="Calibri" pitchFamily="34" charset="0"/>
              </a:rPr>
              <a:t>Απώλεια βάρους </a:t>
            </a:r>
            <a:endParaRPr lang="en-US" sz="28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l-GR" sz="2800" dirty="0">
                <a:solidFill>
                  <a:srgbClr val="002060"/>
                </a:solidFill>
                <a:latin typeface="Calibri" pitchFamily="34" charset="0"/>
              </a:rPr>
              <a:t>Κόπωση</a:t>
            </a:r>
            <a:endParaRPr lang="en-US" sz="28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l-GR" sz="2800" dirty="0">
                <a:solidFill>
                  <a:srgbClr val="002060"/>
                </a:solidFill>
                <a:latin typeface="Calibri" pitchFamily="34" charset="0"/>
              </a:rPr>
              <a:t>Νυχτερινοί ιδρώτες</a:t>
            </a:r>
            <a:endParaRPr lang="en-US" sz="28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l-GR" sz="2800" dirty="0">
                <a:solidFill>
                  <a:srgbClr val="002060"/>
                </a:solidFill>
                <a:latin typeface="Calibri" pitchFamily="34" charset="0"/>
              </a:rPr>
              <a:t>Ανορεξία </a:t>
            </a:r>
            <a:endParaRPr lang="en-US" sz="28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l-GR" sz="2800" dirty="0">
                <a:solidFill>
                  <a:srgbClr val="002060"/>
                </a:solidFill>
                <a:latin typeface="Calibri" pitchFamily="34" charset="0"/>
              </a:rPr>
              <a:t>Διάρροιες</a:t>
            </a:r>
            <a:endParaRPr lang="en-US" sz="2800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l-GR" sz="2800" dirty="0" err="1">
                <a:solidFill>
                  <a:srgbClr val="002060"/>
                </a:solidFill>
                <a:latin typeface="Calibri" pitchFamily="34" charset="0"/>
              </a:rPr>
              <a:t>Λεμφαδενοπάθεια</a:t>
            </a:r>
            <a:endParaRPr lang="en-US" sz="28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buNone/>
            </a:pPr>
            <a:endParaRPr lang="el-GR" sz="2800" b="1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800" b="1" dirty="0">
              <a:latin typeface="Calibri" pitchFamily="34" charset="0"/>
            </a:endParaRPr>
          </a:p>
          <a:p>
            <a:pPr>
              <a:buNone/>
            </a:pPr>
            <a:endParaRPr lang="el-GR" dirty="0"/>
          </a:p>
        </p:txBody>
      </p:sp>
      <p:pic>
        <p:nvPicPr>
          <p:cNvPr id="4" name="Picture 2" descr="Τι είναι ο HIV και το AIDS; (συμπτώματα, test, θεραπεία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3" y="2420888"/>
            <a:ext cx="3816424" cy="4032448"/>
          </a:xfrm>
          <a:prstGeom prst="rect">
            <a:avLst/>
          </a:prstGeom>
          <a:noFill/>
        </p:spPr>
      </p:pic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ΠΑΠΑΓΕΩΡΓΙΟΥ ΑΝΑΣΤΑΣΙΑ Β2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Διάγνωση της νόσου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55726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dirty="0">
                <a:solidFill>
                  <a:srgbClr val="002060"/>
                </a:solidFill>
                <a:latin typeface="+mj-lt"/>
              </a:rPr>
              <a:t>Ανίχνευση του </a:t>
            </a:r>
            <a:r>
              <a:rPr lang="en-US" dirty="0">
                <a:solidFill>
                  <a:srgbClr val="002060"/>
                </a:solidFill>
                <a:latin typeface="+mj-lt"/>
              </a:rPr>
              <a:t>RNA </a:t>
            </a:r>
            <a:r>
              <a:rPr lang="el-GR" dirty="0">
                <a:solidFill>
                  <a:srgbClr val="002060"/>
                </a:solidFill>
                <a:latin typeface="+mj-lt"/>
              </a:rPr>
              <a:t>ιού ή των αντισωμάτων του σε περίπτωση ανησυχίας (ύποπτη επαφή)</a:t>
            </a:r>
          </a:p>
          <a:p>
            <a:r>
              <a:rPr lang="el-GR" dirty="0">
                <a:solidFill>
                  <a:srgbClr val="002060"/>
                </a:solidFill>
                <a:latin typeface="+mj-lt"/>
              </a:rPr>
              <a:t>Παρακολούθηση: Τεστ HIV στις 4-6 εβδομάδες και 3 μήνες μετά την έκθεση για επιβεβαίωση αρνητικής κατάστασης.</a:t>
            </a:r>
            <a:r>
              <a:rPr lang="el-GR" dirty="0">
                <a:latin typeface="+mj-lt"/>
              </a:rPr>
              <a:t> </a:t>
            </a:r>
          </a:p>
          <a:p>
            <a:endParaRPr lang="el-GR" dirty="0">
              <a:latin typeface="+mj-lt"/>
            </a:endParaRPr>
          </a:p>
          <a:p>
            <a:pPr>
              <a:buNone/>
            </a:pPr>
            <a:endParaRPr lang="el-GR" dirty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987824" y="4221088"/>
            <a:ext cx="3672408" cy="1944216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l-GR" b="1" dirty="0">
              <a:solidFill>
                <a:srgbClr val="FFFF00"/>
              </a:solidFill>
            </a:endParaRPr>
          </a:p>
          <a:p>
            <a:pPr algn="ctr"/>
            <a:endParaRPr lang="el-GR" b="1" dirty="0">
              <a:solidFill>
                <a:srgbClr val="FFFF00"/>
              </a:solidFill>
            </a:endParaRPr>
          </a:p>
          <a:p>
            <a:pPr algn="ctr"/>
            <a:endParaRPr lang="el-GR" b="1" dirty="0">
              <a:solidFill>
                <a:srgbClr val="FFFF00"/>
              </a:solidFill>
            </a:endParaRPr>
          </a:p>
          <a:p>
            <a:pPr algn="ctr"/>
            <a:r>
              <a:rPr lang="el-GR" sz="2000" b="1" dirty="0">
                <a:solidFill>
                  <a:srgbClr val="002060"/>
                </a:solidFill>
                <a:latin typeface="+mn-lt"/>
              </a:rPr>
              <a:t>Ο έλεγχος για </a:t>
            </a:r>
            <a:r>
              <a:rPr lang="en-US" sz="2000" b="1" dirty="0">
                <a:solidFill>
                  <a:srgbClr val="002060"/>
                </a:solidFill>
                <a:latin typeface="+mn-lt"/>
              </a:rPr>
              <a:t>HIV</a:t>
            </a:r>
            <a:r>
              <a:rPr lang="el-GR" sz="2000" b="1" dirty="0">
                <a:solidFill>
                  <a:srgbClr val="002060"/>
                </a:solidFill>
                <a:latin typeface="+mn-lt"/>
              </a:rPr>
              <a:t> λοίμωξη </a:t>
            </a:r>
            <a:endParaRPr lang="en-US" sz="2000" b="1" dirty="0">
              <a:solidFill>
                <a:srgbClr val="002060"/>
              </a:solidFill>
              <a:latin typeface="+mn-lt"/>
            </a:endParaRPr>
          </a:p>
          <a:p>
            <a:pPr algn="ctr"/>
            <a:r>
              <a:rPr lang="el-GR" sz="2000" b="1" dirty="0">
                <a:solidFill>
                  <a:srgbClr val="002060"/>
                </a:solidFill>
                <a:latin typeface="+mn-lt"/>
              </a:rPr>
              <a:t>είναι εμπιστευτικός, </a:t>
            </a:r>
          </a:p>
          <a:p>
            <a:pPr algn="ctr"/>
            <a:r>
              <a:rPr lang="el-GR" sz="2000" b="1" dirty="0">
                <a:solidFill>
                  <a:srgbClr val="002060"/>
                </a:solidFill>
                <a:latin typeface="+mn-lt"/>
              </a:rPr>
              <a:t>εθελοντικός και ανώνυμος </a:t>
            </a:r>
          </a:p>
          <a:p>
            <a:pPr algn="ctr"/>
            <a:r>
              <a:rPr lang="el-GR" sz="2000" b="1" dirty="0">
                <a:solidFill>
                  <a:srgbClr val="002060"/>
                </a:solidFill>
                <a:latin typeface="+mn-lt"/>
              </a:rPr>
              <a:t>Γίνεται δωρεάν</a:t>
            </a:r>
          </a:p>
          <a:p>
            <a:pPr algn="ctr"/>
            <a:endParaRPr lang="el-GR" b="1" dirty="0">
              <a:solidFill>
                <a:srgbClr val="FFFF00"/>
              </a:solidFill>
            </a:endParaRPr>
          </a:p>
          <a:p>
            <a:pPr algn="ctr"/>
            <a:endParaRPr lang="el-GR" dirty="0">
              <a:solidFill>
                <a:srgbClr val="FFFF00"/>
              </a:solidFill>
            </a:endParaRPr>
          </a:p>
          <a:p>
            <a:pPr algn="ctr"/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915816" y="6093296"/>
            <a:ext cx="4032448" cy="504056"/>
          </a:xfrm>
        </p:spPr>
        <p:txBody>
          <a:bodyPr/>
          <a:lstStyle/>
          <a:p>
            <a:pPr algn="ctr"/>
            <a:r>
              <a:rPr lang="el-GR" dirty="0"/>
              <a:t>ΠΑΠΑΓΕΩΡΓΙΟΥ ΑΝΑΣΤΑΣΙΑ Β2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l-GR" b="1" dirty="0">
                <a:solidFill>
                  <a:srgbClr val="C00000"/>
                </a:solidFill>
              </a:rPr>
              <a:t>ΣΤΑΔΙΑ </a:t>
            </a:r>
            <a:r>
              <a:rPr lang="en-US" b="1" dirty="0">
                <a:solidFill>
                  <a:srgbClr val="C00000"/>
                </a:solidFill>
              </a:rPr>
              <a:t>HIV</a:t>
            </a:r>
            <a:r>
              <a:rPr lang="el-GR" b="1" dirty="0">
                <a:solidFill>
                  <a:srgbClr val="C00000"/>
                </a:solidFill>
              </a:rPr>
              <a:t>/</a:t>
            </a:r>
            <a:r>
              <a:rPr lang="en-US" b="1" dirty="0">
                <a:solidFill>
                  <a:srgbClr val="C00000"/>
                </a:solidFill>
              </a:rPr>
              <a:t>AIDS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4213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rgbClr val="002060"/>
                </a:solidFill>
                <a:latin typeface="+mj-lt"/>
              </a:rPr>
              <a:t>Στάδιο 1</a:t>
            </a:r>
            <a:r>
              <a:rPr lang="el-GR" sz="2400" dirty="0">
                <a:solidFill>
                  <a:srgbClr val="002060"/>
                </a:solidFill>
                <a:latin typeface="+mj-lt"/>
              </a:rPr>
              <a:t> : Μόλυνση για πρώτη φορά με HIV </a:t>
            </a:r>
          </a:p>
          <a:p>
            <a:pPr>
              <a:buNone/>
            </a:pPr>
            <a:r>
              <a:rPr lang="el-GR" sz="1600" i="1" dirty="0">
                <a:solidFill>
                  <a:srgbClr val="002060"/>
                </a:solidFill>
                <a:latin typeface="+mj-lt"/>
              </a:rPr>
              <a:t>Αποτροπή του HIV με θεραπεία </a:t>
            </a:r>
            <a:r>
              <a:rPr lang="el-GR" sz="1600" i="1" dirty="0" err="1">
                <a:solidFill>
                  <a:srgbClr val="002060"/>
                </a:solidFill>
                <a:latin typeface="+mj-lt"/>
              </a:rPr>
              <a:t>PrEP</a:t>
            </a:r>
            <a:r>
              <a:rPr lang="el-GR" sz="1600" i="1" dirty="0">
                <a:solidFill>
                  <a:srgbClr val="002060"/>
                </a:solidFill>
                <a:latin typeface="+mj-lt"/>
              </a:rPr>
              <a:t> (προφύλαξη πριν από την έκθεση) και PEP (προφύλαξη μετά την έκθεση)</a:t>
            </a:r>
          </a:p>
          <a:p>
            <a:r>
              <a:rPr lang="el-GR" sz="2400" b="1" dirty="0">
                <a:solidFill>
                  <a:srgbClr val="002060"/>
                </a:solidFill>
                <a:latin typeface="+mj-lt"/>
              </a:rPr>
              <a:t>Στάδιο 2</a:t>
            </a:r>
            <a:r>
              <a:rPr lang="el-GR" sz="2400" dirty="0">
                <a:solidFill>
                  <a:srgbClr val="002060"/>
                </a:solidFill>
                <a:latin typeface="+mj-lt"/>
              </a:rPr>
              <a:t> : Χρόνια λοίμωξη από HIV, ο ιός είναι ενεργός στο σώμα</a:t>
            </a:r>
          </a:p>
          <a:p>
            <a:pPr>
              <a:buNone/>
            </a:pPr>
            <a:r>
              <a:rPr lang="el-GR" sz="1600" i="1" dirty="0">
                <a:solidFill>
                  <a:srgbClr val="002060"/>
                </a:solidFill>
                <a:latin typeface="+mj-lt"/>
              </a:rPr>
              <a:t>Χορήγηση </a:t>
            </a:r>
            <a:r>
              <a:rPr lang="el-GR" sz="1600" i="1" dirty="0" err="1">
                <a:solidFill>
                  <a:srgbClr val="002060"/>
                </a:solidFill>
                <a:latin typeface="+mj-lt"/>
              </a:rPr>
              <a:t>αντιρετροϊκής</a:t>
            </a:r>
            <a:r>
              <a:rPr lang="el-GR" sz="1600" i="1" dirty="0">
                <a:solidFill>
                  <a:srgbClr val="002060"/>
                </a:solidFill>
                <a:latin typeface="+mj-lt"/>
              </a:rPr>
              <a:t> θεραπεία (ART) για πρόληψη ή την επιβράδυνση της εξέλιξης στο AIDS</a:t>
            </a:r>
          </a:p>
          <a:p>
            <a:r>
              <a:rPr lang="el-GR" sz="2400" b="1" dirty="0">
                <a:solidFill>
                  <a:srgbClr val="002060"/>
                </a:solidFill>
                <a:latin typeface="+mj-lt"/>
              </a:rPr>
              <a:t>Στάδιο 3:</a:t>
            </a:r>
            <a:r>
              <a:rPr lang="el-GR" sz="2400" dirty="0">
                <a:solidFill>
                  <a:srgbClr val="002060"/>
                </a:solidFill>
                <a:latin typeface="+mj-lt"/>
              </a:rPr>
              <a:t> AIDS (μετά από 10 χρόνια ή περισσότερο)</a:t>
            </a:r>
          </a:p>
          <a:p>
            <a:pPr>
              <a:buNone/>
            </a:pPr>
            <a:r>
              <a:rPr lang="el-GR" sz="1600" i="1" dirty="0">
                <a:solidFill>
                  <a:srgbClr val="002060"/>
                </a:solidFill>
                <a:latin typeface="+mj-lt"/>
              </a:rPr>
              <a:t>Χορήγηση χημειοθεραπείας, ακτινοθεραπείας, </a:t>
            </a:r>
            <a:r>
              <a:rPr lang="el-GR" sz="1600" i="1" dirty="0" err="1">
                <a:solidFill>
                  <a:srgbClr val="002060"/>
                </a:solidFill>
                <a:latin typeface="+mj-lt"/>
              </a:rPr>
              <a:t>αντιρετροϊκής</a:t>
            </a:r>
            <a:r>
              <a:rPr lang="el-GR" sz="1600" i="1" dirty="0">
                <a:solidFill>
                  <a:srgbClr val="002060"/>
                </a:solidFill>
                <a:latin typeface="+mj-lt"/>
              </a:rPr>
              <a:t> αγωγής ανάλογα με την επιπλοκή (σάρκωμα </a:t>
            </a:r>
            <a:r>
              <a:rPr lang="en-US" sz="1600" i="1" dirty="0" err="1">
                <a:solidFill>
                  <a:srgbClr val="002060"/>
                </a:solidFill>
                <a:latin typeface="+mj-lt"/>
              </a:rPr>
              <a:t>caposi</a:t>
            </a:r>
            <a:r>
              <a:rPr lang="en-US" sz="1600" i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el-GR" sz="1600" i="1" dirty="0">
                <a:solidFill>
                  <a:srgbClr val="002060"/>
                </a:solidFill>
                <a:latin typeface="+mj-lt"/>
              </a:rPr>
              <a:t>μη-Η</a:t>
            </a:r>
            <a:r>
              <a:rPr lang="en-US" sz="1600" i="1" dirty="0" err="1">
                <a:solidFill>
                  <a:srgbClr val="002060"/>
                </a:solidFill>
                <a:latin typeface="+mj-lt"/>
              </a:rPr>
              <a:t>odgkin</a:t>
            </a:r>
            <a:r>
              <a:rPr lang="el-GR" sz="1600" i="1" dirty="0">
                <a:solidFill>
                  <a:srgbClr val="002060"/>
                </a:solidFill>
                <a:latin typeface="+mj-lt"/>
              </a:rPr>
              <a:t> λέμφωμα)</a:t>
            </a:r>
          </a:p>
        </p:txBody>
      </p:sp>
      <p:pic>
        <p:nvPicPr>
          <p:cNvPr id="4" name="3 - Εικόνα" descr="πρεμιέρ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941168"/>
            <a:ext cx="129614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 descr="πρεμιέρ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4941168"/>
            <a:ext cx="133806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5508104" y="5661248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i="1" dirty="0">
                <a:solidFill>
                  <a:srgbClr val="002060"/>
                </a:solidFill>
              </a:rPr>
              <a:t>σάρκωμα </a:t>
            </a:r>
            <a:r>
              <a:rPr lang="el-GR" sz="1200" i="1" dirty="0" err="1">
                <a:solidFill>
                  <a:srgbClr val="002060"/>
                </a:solidFill>
              </a:rPr>
              <a:t>Kaposi</a:t>
            </a:r>
            <a:r>
              <a:rPr lang="el-GR" sz="1200" i="1" dirty="0">
                <a:solidFill>
                  <a:srgbClr val="002060"/>
                </a:solidFill>
              </a:rPr>
              <a:t> πριν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l-GR" sz="1200" i="1" dirty="0">
                <a:solidFill>
                  <a:srgbClr val="002060"/>
                </a:solidFill>
              </a:rPr>
              <a:t>και μετά  από τη θεραπεία με </a:t>
            </a:r>
            <a:r>
              <a:rPr lang="el-GR" sz="1200" i="1" dirty="0" err="1">
                <a:solidFill>
                  <a:srgbClr val="002060"/>
                </a:solidFill>
              </a:rPr>
              <a:t>ιντερφερόνη</a:t>
            </a:r>
            <a:endParaRPr lang="el-GR" sz="1200" i="1" dirty="0">
              <a:solidFill>
                <a:srgbClr val="002060"/>
              </a:solidFill>
            </a:endParaRPr>
          </a:p>
        </p:txBody>
      </p:sp>
      <p:pic>
        <p:nvPicPr>
          <p:cNvPr id="7" name="6 - Εικόνα" descr="πρεμιέρα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941168"/>
            <a:ext cx="136815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Ορθογώνιο"/>
          <p:cNvSpPr/>
          <p:nvPr/>
        </p:nvSpPr>
        <p:spPr>
          <a:xfrm>
            <a:off x="2411760" y="5589240"/>
            <a:ext cx="151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i="1" dirty="0">
                <a:solidFill>
                  <a:srgbClr val="002060"/>
                </a:solidFill>
              </a:rPr>
              <a:t>Φωτομικρογραφίες </a:t>
            </a:r>
            <a:r>
              <a:rPr lang="el-GR" sz="1200" i="1" dirty="0" err="1">
                <a:solidFill>
                  <a:srgbClr val="002060"/>
                </a:solidFill>
              </a:rPr>
              <a:t>αντιρετροϊκής</a:t>
            </a:r>
            <a:r>
              <a:rPr lang="el-GR" sz="1200" i="1" dirty="0">
                <a:solidFill>
                  <a:srgbClr val="002060"/>
                </a:solidFill>
              </a:rPr>
              <a:t> αγωγής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743</Words>
  <Application>Microsoft Office PowerPoint</Application>
  <PresentationFormat>Προβολή στην οθόνη (4:3)</PresentationFormat>
  <Paragraphs>95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</vt:lpstr>
      <vt:lpstr>Franklin Gothic Book</vt:lpstr>
      <vt:lpstr>Perpetua</vt:lpstr>
      <vt:lpstr>Wingdings</vt:lpstr>
      <vt:lpstr>Wingdings 2</vt:lpstr>
      <vt:lpstr>Δικαιοσύνη</vt:lpstr>
      <vt:lpstr>HIV /AIDS</vt:lpstr>
      <vt:lpstr>Τι είναι ο HIV;  Human Immunodeficiency Virus</vt:lpstr>
      <vt:lpstr>Τι προκαλεί;</vt:lpstr>
      <vt:lpstr>Πώς μεταδίδεται;</vt:lpstr>
      <vt:lpstr>Δεν μεταδίδεται με:</vt:lpstr>
      <vt:lpstr>   Από τον HIV στο  AIDS </vt:lpstr>
      <vt:lpstr>  Τα συμπτώματα του AIDS οφείλονται στην εξασθένιση του ανοσοποιητικού συστήματος. </vt:lpstr>
      <vt:lpstr>Διάγνωση της νόσου</vt:lpstr>
      <vt:lpstr>ΣΤΑΔΙΑ HIV/AIDS</vt:lpstr>
      <vt:lpstr>Παγκόσμια ποσοστά νόσησης</vt:lpstr>
      <vt:lpstr>Συμπερασματικά:</vt:lpstr>
      <vt:lpstr>Παρουσίαση του PowerPoint</vt:lpstr>
      <vt:lpstr>ΠΗΓΕΣ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 /AIDS</dc:title>
  <dc:creator>user</dc:creator>
  <cp:lastModifiedBy>ΓΕΩΡΓΙΑ ΧΑΡΙΣΗ</cp:lastModifiedBy>
  <cp:revision>38</cp:revision>
  <dcterms:created xsi:type="dcterms:W3CDTF">2026-01-25T19:18:11Z</dcterms:created>
  <dcterms:modified xsi:type="dcterms:W3CDTF">2026-02-09T19:44:35Z</dcterms:modified>
</cp:coreProperties>
</file>