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0066"/>
    <a:srgbClr val="3399FF"/>
    <a:srgbClr val="666699"/>
    <a:srgbClr val="00FF99"/>
    <a:srgbClr val="006600"/>
    <a:srgbClr val="9966FF"/>
    <a:srgbClr val="FFFF00"/>
    <a:srgbClr val="0000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2282-1489-E0CB-775D-6979676D2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966C8-9BBB-1EA5-5193-EEDD45539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608C-99D8-703E-6511-D47A9A2D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283-ACE4-4D61-A62F-8FBD99AAEEE6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A8FF4-B1AA-2750-5F28-B522F019B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C0A38-6ED9-13C1-C766-15406FEA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B963-872D-4DE2-A390-417043B0E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7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13F68-7D11-3966-73F9-C55EAE55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F7405-C598-B301-2CFA-218219478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7D39B-429F-235A-0318-FC9CC333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283-ACE4-4D61-A62F-8FBD99AAEEE6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11225-2D2C-96E6-2C72-F8F887F3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978CA-159F-B14C-81C4-013653EB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B963-872D-4DE2-A390-417043B0E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1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06938D-5A5B-9F01-5E32-D05786B02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BDC71-D0C7-37E5-BF1B-61D06CB68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A6766-B7BE-08B2-5352-4BAB3E2E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283-ACE4-4D61-A62F-8FBD99AAEEE6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5D67B-4998-2073-029F-759E77D2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9B4CC-2923-EC70-F846-C020A2ED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B963-872D-4DE2-A390-417043B0E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9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AE7E-6564-6A22-4CB7-B920979F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2EAC1-68A8-391B-E0AE-82E8FC7F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80711-C7C4-D6E7-3327-990A103E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283-ACE4-4D61-A62F-8FBD99AAEEE6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ED680-8213-B77C-6FF2-CDB3751F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65685-1C26-BAF3-D52C-F2F44CF5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B963-872D-4DE2-A390-417043B0E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0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2FBC0-D754-9701-BFEF-5F2FC468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6EECF-7D5D-7F38-21EF-E9A12032E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DDD28-7307-6756-FCA5-1DB2265D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283-ACE4-4D61-A62F-8FBD99AAEEE6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68E4C-4088-90E5-DE3D-34B53950A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791F5-4DAD-A672-E5D2-788F6579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B963-872D-4DE2-A390-417043B0E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0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BA74-23DC-010A-92D1-DDEAB9E02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5E4CF-F4F0-3C32-7339-773DF7388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FD177-9317-0A48-2A85-0DCB0F3EB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487AE-39D6-77A5-0846-7FD48417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283-ACE4-4D61-A62F-8FBD99AAEEE6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7E0BA-FDF8-4638-F905-95C1D2E8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4AB65-B1E5-BC23-51A8-C840647C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B963-872D-4DE2-A390-417043B0E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0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5DDC6-4C43-0ED6-165C-2305C632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6CDB-5F0A-334E-829D-E7A8D5C4F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C0C35-B24B-0932-153C-84E68B798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E0147-E0C6-1C64-A174-D9783C1F9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1CE16-BE83-2D4A-2580-9D307E4A0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61096-C217-4B4E-B804-135444A57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283-ACE4-4D61-A62F-8FBD99AAEEE6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039500-2CC2-AA50-4DC1-5AA82185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9180D-0BF8-E020-63A9-E83FB66E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B963-872D-4DE2-A390-417043B0E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5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D9DB-15B7-F4B1-DA8D-42B1051A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2A1-B7E2-226B-971F-7CD3D52B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283-ACE4-4D61-A62F-8FBD99AAEEE6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6E6A9-0DB9-6C50-CDDD-B19A4A42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1AD0F-6955-8FC5-E099-57ACDAC7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B963-872D-4DE2-A390-417043B0E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9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0AECE-9E0D-7E3F-4EAD-4BA1FE7A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283-ACE4-4D61-A62F-8FBD99AAEEE6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D269E-FB6C-0369-5C5A-BC44EA47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E3073-5649-121D-9DD0-A484B9C3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B963-872D-4DE2-A390-417043B0E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7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7810-AB39-229F-18CA-70C411B0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BD7B5-F596-4F94-3E91-AC484F87D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E5A80-0529-59E5-225B-00C55AE6C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B2077-25C0-2338-C771-B9C4E604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283-ACE4-4D61-A62F-8FBD99AAEEE6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1CF27-C43D-DCA0-E055-97ED577D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5827E-238C-47FE-2CE9-71B362EB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B963-872D-4DE2-A390-417043B0E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8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4C79-2F90-78EE-EB1A-FB60EE08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40338A-174B-FB02-B9FD-9F37FEF5C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E1915-E1B1-7DA6-E772-A623E2777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14A5D-6AD6-95C9-2CA9-8BF6CCD5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283-ACE4-4D61-A62F-8FBD99AAEEE6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2783E-7736-5359-D835-9F1E048F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9D61C-E02F-4430-4E50-206516F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B963-872D-4DE2-A390-417043B0E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8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363B3E-8084-4571-62CC-BBFC406B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1E96F-BB4F-5E6A-F7A7-3DE1D530C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F9494-2F20-27DE-E158-77C54E0D0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9F7283-ACE4-4D61-A62F-8FBD99AAEEE6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2644D-F4B0-659A-161D-7AAF427BE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BD784-B3BF-2687-6F57-DB3D4DF67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D9B963-872D-4DE2-A390-417043B0E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9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0E33-E99F-A321-244C-DBDFA0DF8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6356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495F7-ACB1-6884-38FD-5E75C2CCA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63561"/>
            <a:ext cx="7492181" cy="5894439"/>
          </a:xfrm>
        </p:spPr>
        <p:txBody>
          <a:bodyPr/>
          <a:lstStyle/>
          <a:p>
            <a:pPr algn="l"/>
            <a:r>
              <a:rPr lang="el-GR" dirty="0">
                <a:solidFill>
                  <a:schemeClr val="bg1"/>
                </a:solidFill>
              </a:rPr>
              <a:t>Το </a:t>
            </a:r>
            <a:r>
              <a:rPr lang="en-US" dirty="0">
                <a:solidFill>
                  <a:srgbClr val="00B0F0"/>
                </a:solidFill>
              </a:rPr>
              <a:t>AIDS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cquired </a:t>
            </a:r>
            <a:r>
              <a:rPr lang="en-US" dirty="0">
                <a:solidFill>
                  <a:srgbClr val="00B0F0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mmune </a:t>
            </a:r>
            <a:r>
              <a:rPr lang="en-US" dirty="0">
                <a:solidFill>
                  <a:srgbClr val="00B0F0"/>
                </a:solidFill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eficiency </a:t>
            </a:r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yndrome) </a:t>
            </a:r>
            <a:r>
              <a:rPr lang="el-GR" dirty="0">
                <a:solidFill>
                  <a:schemeClr val="bg1"/>
                </a:solidFill>
              </a:rPr>
              <a:t>ή στα Ελληνικά Σύνδρομο Ανοσοβιολογικής Ανεπάρκειας είναι η εξασθένηση και ολοκληρωτική ανεπάρκεια του Ανοσοβιολογικού συστήματος να αντιμετωπίσει απειλές.</a:t>
            </a:r>
          </a:p>
          <a:p>
            <a:pPr algn="l"/>
            <a:r>
              <a:rPr lang="el-GR" dirty="0">
                <a:solidFill>
                  <a:schemeClr val="bg1"/>
                </a:solidFill>
              </a:rPr>
              <a:t>Προκαλείτε από τον Ιό </a:t>
            </a:r>
            <a:r>
              <a:rPr lang="en-US" dirty="0">
                <a:solidFill>
                  <a:srgbClr val="0000FF"/>
                </a:solidFill>
              </a:rPr>
              <a:t>HIV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chemeClr val="bg1"/>
                </a:solidFill>
              </a:rPr>
              <a:t>uman</a:t>
            </a:r>
            <a:r>
              <a:rPr lang="en-US" dirty="0">
                <a:solidFill>
                  <a:srgbClr val="0000FF"/>
                </a:solidFill>
              </a:rPr>
              <a:t> I</a:t>
            </a:r>
            <a:r>
              <a:rPr lang="en-US" dirty="0">
                <a:solidFill>
                  <a:schemeClr val="bg1"/>
                </a:solidFill>
              </a:rPr>
              <a:t>mmunodeficiency</a:t>
            </a:r>
            <a:r>
              <a:rPr lang="en-US" dirty="0">
                <a:solidFill>
                  <a:srgbClr val="0000FF"/>
                </a:solidFill>
              </a:rPr>
              <a:t> V</a:t>
            </a:r>
            <a:r>
              <a:rPr lang="en-US" dirty="0">
                <a:solidFill>
                  <a:schemeClr val="bg1"/>
                </a:solidFill>
              </a:rPr>
              <a:t>irus) o </a:t>
            </a:r>
            <a:r>
              <a:rPr lang="el-GR" dirty="0">
                <a:solidFill>
                  <a:schemeClr val="bg1"/>
                </a:solidFill>
              </a:rPr>
              <a:t>οποίος εμφανίστηκε το 1970 για πρώτη φορά και ανιχνεύτηκε για πρώτη φορά 11 χρόνια μετά.</a:t>
            </a:r>
          </a:p>
          <a:p>
            <a:pPr algn="l"/>
            <a:r>
              <a:rPr lang="el-GR" dirty="0">
                <a:solidFill>
                  <a:schemeClr val="bg1"/>
                </a:solidFill>
              </a:rPr>
              <a:t>Ο Ιός προσβάλει τα Τ-λεμφοκύτταρα κάνοντας τα αδύνατα να καλέσουν ενισχύσεις και ο ιός είναι θανατηφόρος επειδή τραβάει τα αντισώματα από μόνος του είναι επικίνδυνος επειδή αποτρέπει τον οργανισμό να τα βάλει με απλά μικρόβια.</a:t>
            </a:r>
          </a:p>
          <a:p>
            <a:pPr algn="l"/>
            <a:r>
              <a:rPr lang="el-GR" dirty="0">
                <a:solidFill>
                  <a:schemeClr val="bg1"/>
                </a:solidFill>
              </a:rPr>
              <a:t>Πάμε λοιπόν να μάθουμε τα πάντα για το </a:t>
            </a:r>
            <a:r>
              <a:rPr lang="en-US" dirty="0">
                <a:solidFill>
                  <a:schemeClr val="bg1"/>
                </a:solidFill>
              </a:rPr>
              <a:t>AIDS.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D0704-5276-C39A-9E12-6B9CDC72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693" y="828367"/>
            <a:ext cx="4627307" cy="3084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3D91E2-0FBF-849E-E078-0B1FCC9E8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995" y="3828783"/>
            <a:ext cx="2989006" cy="30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2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DAAE-7559-8F1D-9F31-10F8EE8C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96145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Αντιμετώπιση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47599C-D96F-A5C7-497F-AF4505CE1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Δυστυχώς, ακόμα και σήμερα δεν υπάρχει κάποια πλήρης αντιμετώπιση του ιού. Η επιστήμη δεν διαθέτει την απαιτούμενη τεχνολογία για αυτό.</a:t>
            </a:r>
          </a:p>
          <a:p>
            <a:r>
              <a:rPr lang="el-GR" dirty="0">
                <a:solidFill>
                  <a:schemeClr val="bg1"/>
                </a:solidFill>
              </a:rPr>
              <a:t>Αυτό οφείλεται στο ότι ο ιός μεταλλάσσεται ταχύτητα. Σαν αποτέλεσμα δεν μπορεί να καταπολεμηθεί και δυσκολεύει και η θεραπεία. Το πόσο επιτυχής είναι η θεραπεία εξαρτάται από την έγκαιρη διάγνωση.</a:t>
            </a:r>
          </a:p>
          <a:p>
            <a:r>
              <a:rPr lang="el-GR" dirty="0">
                <a:solidFill>
                  <a:schemeClr val="bg1"/>
                </a:solidFill>
              </a:rPr>
              <a:t>Υπάρχουν τα φάρμακα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DCC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και </a:t>
            </a:r>
            <a:r>
              <a:rPr lang="en-US" dirty="0">
                <a:solidFill>
                  <a:srgbClr val="FF0000"/>
                </a:solidFill>
              </a:rPr>
              <a:t>AZT</a:t>
            </a:r>
            <a:r>
              <a:rPr lang="el-GR" dirty="0">
                <a:solidFill>
                  <a:schemeClr val="bg1"/>
                </a:solidFill>
              </a:rPr>
              <a:t> παρεμποδίζουν την αντιγραφή-μετάλλαξη αλλά έχουν σοβαρές παρενέργειες μπορούν εξειδικευμένη γιατροί να τα επιτρέψουν. Αλλά η έγκαιρη αντιμετώπιση λοιμώξεων μπορεί να μακρύνει την περίοδο ζωής των ασθενών.</a:t>
            </a:r>
          </a:p>
          <a:p>
            <a:r>
              <a:rPr lang="el-GR" dirty="0">
                <a:solidFill>
                  <a:schemeClr val="bg1"/>
                </a:solidFill>
              </a:rPr>
              <a:t>Το εμβόλιο είναι πειραματικό λόγο της πολυπλοκότητας του ιού και της ικανότητας του να μεταλλάσσεται ταχύτητα.</a:t>
            </a:r>
          </a:p>
          <a:p>
            <a:r>
              <a:rPr lang="el-GR" dirty="0">
                <a:solidFill>
                  <a:schemeClr val="bg1"/>
                </a:solidFill>
              </a:rPr>
              <a:t>Αν η πολιτεία και τα ΜΜΕ συνεργαστούν, μπορούν να περιορίσουν την μετάδοση της νόσου.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A3B1-56C7-7314-55F9-74D0F5FC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2387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Το κοινωνικό πρόβλημα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8048B-1FCD-C9EA-84E8-9906F695F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2386"/>
            <a:ext cx="12192000" cy="582561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Πέρα από ιατρική το </a:t>
            </a:r>
            <a:r>
              <a:rPr lang="en-US" dirty="0">
                <a:solidFill>
                  <a:schemeClr val="bg1"/>
                </a:solidFill>
              </a:rPr>
              <a:t>AIDS </a:t>
            </a:r>
            <a:r>
              <a:rPr lang="el-GR" dirty="0">
                <a:solidFill>
                  <a:schemeClr val="bg1"/>
                </a:solidFill>
              </a:rPr>
              <a:t>είναι και παγκόσμιος κοινωνική μάστιγα.</a:t>
            </a:r>
          </a:p>
          <a:p>
            <a:r>
              <a:rPr lang="el-GR" dirty="0">
                <a:solidFill>
                  <a:schemeClr val="bg1"/>
                </a:solidFill>
              </a:rPr>
              <a:t>Τα κρούσματα αυξάνονται ταχύτητα και σε ορισμένες περιοχές της Αφρικής το </a:t>
            </a:r>
            <a:r>
              <a:rPr lang="en-US" dirty="0">
                <a:solidFill>
                  <a:schemeClr val="bg1"/>
                </a:solidFill>
              </a:rPr>
              <a:t>AIDS </a:t>
            </a:r>
            <a:r>
              <a:rPr lang="el-GR" dirty="0">
                <a:solidFill>
                  <a:schemeClr val="bg1"/>
                </a:solidFill>
              </a:rPr>
              <a:t>και ο </a:t>
            </a:r>
            <a:r>
              <a:rPr lang="en-US" dirty="0">
                <a:solidFill>
                  <a:schemeClr val="bg1"/>
                </a:solidFill>
              </a:rPr>
              <a:t>HIV</a:t>
            </a:r>
            <a:r>
              <a:rPr lang="el-GR" dirty="0">
                <a:solidFill>
                  <a:schemeClr val="bg1"/>
                </a:solidFill>
              </a:rPr>
              <a:t> έχουν γίνει πανδημία.</a:t>
            </a:r>
          </a:p>
          <a:p>
            <a:r>
              <a:rPr lang="el-GR" dirty="0">
                <a:solidFill>
                  <a:schemeClr val="bg1"/>
                </a:solidFill>
              </a:rPr>
              <a:t>Οι διεθνείς οργανισμοί, η διεθνής κοινότητα και τα οικονομικά αναπτυγμένα κράτη πρέπει να αρχίσουν να χρηματοδοτούν προγράμματα τα οποία προσπαθούν να τερματίσουν την ασθένεια.</a:t>
            </a:r>
          </a:p>
          <a:p>
            <a:r>
              <a:rPr lang="el-GR" dirty="0">
                <a:solidFill>
                  <a:schemeClr val="bg1"/>
                </a:solidFill>
              </a:rPr>
              <a:t>Υπάρχει αισιοδοξία ότι η ανθρωπότητα, με την πρόοδο της τεχνολογίας και την αξιοποίηση της στον τομέα της Βιολογίας θα μπορέσει να τερματίσει το </a:t>
            </a:r>
            <a:r>
              <a:rPr lang="en-US" dirty="0">
                <a:solidFill>
                  <a:schemeClr val="bg1"/>
                </a:solidFill>
              </a:rPr>
              <a:t>AIDS</a:t>
            </a:r>
            <a:r>
              <a:rPr lang="el-GR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367B-C8BC-501C-CE84-BBEA2A15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5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Λοιμώξεις που σκοτώνουν ασθενείς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με </a:t>
            </a:r>
            <a:r>
              <a:rPr lang="en-US" dirty="0">
                <a:solidFill>
                  <a:schemeClr val="bg1"/>
                </a:solidFill>
              </a:rPr>
              <a:t>AIDS</a:t>
            </a:r>
            <a:r>
              <a:rPr lang="el-G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CF4C-B695-6B17-2171-9F11D8B42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3508"/>
            <a:ext cx="6320454" cy="527326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Πνευμονία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Μυκητιάσεις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Λοίμωξη από κυτταρομεγαλοϊό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Φυματίωση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Τοξόπλασμα εγκεφαλικό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Έρπητας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Καντιντίαση στο ανώτερο αναπνευστικό.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3F13D-D560-011A-94F0-221373514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768" y="1278194"/>
            <a:ext cx="3972232" cy="2457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97C2B0-A639-8624-8F6A-CD510D3BE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511" y="3732726"/>
            <a:ext cx="3136490" cy="313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AD9D4-F630-7C72-B796-509F5590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429" y="2453148"/>
            <a:ext cx="8227142" cy="1325563"/>
          </a:xfrm>
        </p:spPr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Να έχετε μια καλή μέρα χωρίς </a:t>
            </a:r>
            <a:r>
              <a:rPr lang="en-US" dirty="0">
                <a:solidFill>
                  <a:srgbClr val="002060"/>
                </a:solidFill>
              </a:rPr>
              <a:t>AIDS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DA591-4D27-588A-DFDE-E417657004B6}"/>
              </a:ext>
            </a:extLst>
          </p:cNvPr>
          <p:cNvSpPr txBox="1"/>
          <p:nvPr/>
        </p:nvSpPr>
        <p:spPr>
          <a:xfrm>
            <a:off x="3372138" y="4404852"/>
            <a:ext cx="5447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00B0F0"/>
                </a:solidFill>
              </a:rPr>
              <a:t>Γουματιανός Αθανάσιος Β1      4/12/2025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3624-6EF7-0FB5-E427-1A495977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Από προήλθε και πόσο επικίνδυνος είναι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7CF1F-79B6-B92A-FFC2-9A3A93CBA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2219"/>
            <a:ext cx="10441858" cy="579752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Σύμφωνα με ειδικούς, ο Ιός αυτός δημιουργήθηκε από μόνος του. Είναι με απλά λόγια, μια μετάλλαξη ενός Ιού πιθήκων που ζει στην Αφρική.</a:t>
            </a:r>
          </a:p>
          <a:p>
            <a:r>
              <a:rPr lang="el-GR" dirty="0">
                <a:solidFill>
                  <a:schemeClr val="bg1"/>
                </a:solidFill>
              </a:rPr>
              <a:t>Είναι άγνωστο το πως κατάφερε να προσβάλει και ανθρώπους αλλά αυτό που είναι σίγουρο είναι αποτελεί έναν από τους μεγαλύτερους βιολογικούς κινδύνους της ανθρώπινης ιστορίας.</a:t>
            </a:r>
          </a:p>
          <a:p>
            <a:r>
              <a:rPr lang="el-GR" dirty="0">
                <a:solidFill>
                  <a:schemeClr val="bg1"/>
                </a:solidFill>
              </a:rPr>
              <a:t>Ο ιός και η νόσος αναφέρονται συχνά μαζί ως HIV/AIDS. Η νόσος είναι τεράστιο πρόβλημα υγείας σε πολλά μέρη του κόσμου, και θεωρείται πανδημία.</a:t>
            </a:r>
            <a:r>
              <a:rPr lang="el-GR" baseline="30000" dirty="0">
                <a:solidFill>
                  <a:schemeClr val="bg1"/>
                </a:solidFill>
              </a:rPr>
              <a:t>  </a:t>
            </a:r>
            <a:r>
              <a:rPr lang="el-GR" dirty="0">
                <a:solidFill>
                  <a:schemeClr val="bg1"/>
                </a:solidFill>
              </a:rPr>
              <a:t>Από το 1981, που το AIDS αναγνωρίστηκε για πρώτη φορά, έως το 2009 προκάλεσε σχεδόν 30 εκατομμύρια θανάτους.</a:t>
            </a:r>
          </a:p>
          <a:p>
            <a:r>
              <a:rPr lang="el-GR" dirty="0">
                <a:solidFill>
                  <a:schemeClr val="bg1"/>
                </a:solidFill>
              </a:rPr>
              <a:t>Το σύμβολο της μάχης κατά της ασθένειας είναι ο κόκκινος φιόγκος της εικόνας.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A6C78-E7B4-5BD0-94FB-545748E93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652" y="2367782"/>
            <a:ext cx="379709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6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D188-25D8-99E0-7464-AC6A2EEDD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4735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Δομή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E7664-2682-B7FB-75BA-4CF3399AD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8258"/>
            <a:ext cx="12192000" cy="6169742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Εφόσον έχουμε δει τις κατηγορίες των Ιών, ας δούμε την δομή του </a:t>
            </a:r>
            <a:r>
              <a:rPr lang="en-US" dirty="0">
                <a:solidFill>
                  <a:schemeClr val="bg1"/>
                </a:solidFill>
              </a:rPr>
              <a:t>HIV</a:t>
            </a:r>
            <a:r>
              <a:rPr lang="el-GR" dirty="0">
                <a:solidFill>
                  <a:schemeClr val="bg1"/>
                </a:solidFill>
              </a:rPr>
              <a:t>.</a:t>
            </a:r>
          </a:p>
          <a:p>
            <a:r>
              <a:rPr lang="el-GR" dirty="0">
                <a:solidFill>
                  <a:schemeClr val="bg1"/>
                </a:solidFill>
              </a:rPr>
              <a:t>Ο </a:t>
            </a:r>
            <a:r>
              <a:rPr lang="en-US" dirty="0">
                <a:solidFill>
                  <a:schemeClr val="bg1"/>
                </a:solidFill>
              </a:rPr>
              <a:t>HIV </a:t>
            </a:r>
            <a:r>
              <a:rPr lang="el-GR" dirty="0">
                <a:solidFill>
                  <a:schemeClr val="bg1"/>
                </a:solidFill>
              </a:rPr>
              <a:t>είναι </a:t>
            </a:r>
            <a:r>
              <a:rPr lang="en-US" dirty="0">
                <a:solidFill>
                  <a:schemeClr val="bg1"/>
                </a:solidFill>
              </a:rPr>
              <a:t>RNA </a:t>
            </a:r>
            <a:r>
              <a:rPr lang="el-GR" dirty="0">
                <a:solidFill>
                  <a:schemeClr val="bg1"/>
                </a:solidFill>
              </a:rPr>
              <a:t>ιός και πέρα από το </a:t>
            </a:r>
            <a:r>
              <a:rPr lang="en-US" dirty="0">
                <a:solidFill>
                  <a:schemeClr val="bg1"/>
                </a:solidFill>
              </a:rPr>
              <a:t>RNA </a:t>
            </a:r>
            <a:r>
              <a:rPr lang="el-GR" dirty="0">
                <a:solidFill>
                  <a:schemeClr val="bg1"/>
                </a:solidFill>
              </a:rPr>
              <a:t>του διαθέτει και το ένζυμο αντιγραφή-μεταγραφή για να συνδέεται με το </a:t>
            </a:r>
            <a:r>
              <a:rPr lang="en-US" dirty="0">
                <a:solidFill>
                  <a:schemeClr val="bg1"/>
                </a:solidFill>
              </a:rPr>
              <a:t>DNA</a:t>
            </a:r>
            <a:r>
              <a:rPr lang="el-GR" dirty="0">
                <a:solidFill>
                  <a:schemeClr val="bg1"/>
                </a:solidFill>
              </a:rPr>
              <a:t>.</a:t>
            </a:r>
          </a:p>
          <a:p>
            <a:r>
              <a:rPr lang="el-GR" dirty="0">
                <a:solidFill>
                  <a:schemeClr val="bg1"/>
                </a:solidFill>
              </a:rPr>
              <a:t>Το ίδιο το </a:t>
            </a:r>
            <a:r>
              <a:rPr lang="en-US" dirty="0">
                <a:solidFill>
                  <a:schemeClr val="bg1"/>
                </a:solidFill>
              </a:rPr>
              <a:t>RNA </a:t>
            </a:r>
            <a:r>
              <a:rPr lang="el-GR" dirty="0">
                <a:solidFill>
                  <a:schemeClr val="bg1"/>
                </a:solidFill>
              </a:rPr>
              <a:t>είναι κλεισμένο σε ένα πρωτεϊνικό καψίδιο το οποίο είναι επίσης κλεισμένο σε ένα έλυτρο από λιποπρωτείνες.</a:t>
            </a:r>
          </a:p>
          <a:p>
            <a:r>
              <a:rPr lang="el-GR" dirty="0">
                <a:solidFill>
                  <a:schemeClr val="bg1"/>
                </a:solidFill>
              </a:rPr>
              <a:t>Ο ιός προσβάλει τα παρακάτω κύτταρα: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Τ-λεμφοκύτταρα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Τ-κυτταροτοξικά λεμφοκύτταρα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Τα μακροφάγα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Τα δενδρικά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Τα </a:t>
            </a:r>
            <a:r>
              <a:rPr lang="en-US" dirty="0">
                <a:solidFill>
                  <a:schemeClr val="bg1"/>
                </a:solidFill>
              </a:rPr>
              <a:t>CD4-T (</a:t>
            </a:r>
            <a:r>
              <a:rPr lang="el-GR" dirty="0">
                <a:solidFill>
                  <a:schemeClr val="bg1"/>
                </a:solidFill>
              </a:rPr>
              <a:t>υποομάδα των Τ-λεμφοκυττάρων)*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* Το νούμερο 5 είναι αυτά που καταστρέφει άμεσα.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002EB-3B78-916E-26DB-34F04DAD6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606" y="2821858"/>
            <a:ext cx="5671394" cy="40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04C9-63AF-8848-4A6F-8C8D28A6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76480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Μετάδοση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9239C-5CA6-C25C-DA53-CFAAE06F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9265"/>
            <a:ext cx="12192000" cy="6228735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>
                <a:solidFill>
                  <a:srgbClr val="FFFF00"/>
                </a:solidFill>
              </a:rPr>
              <a:t>1. Ο Ιός μεταδίδεται με τα ανθρώπινα σωματικά υγρά και με διάφορες επαφές. Πιο συγκεκριμένα: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>
                <a:solidFill>
                  <a:srgbClr val="FFFF00"/>
                </a:solidFill>
              </a:rPr>
              <a:t>Στοματικό σεξ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>
                <a:solidFill>
                  <a:srgbClr val="FFFF00"/>
                </a:solidFill>
              </a:rPr>
              <a:t>Απλό σεξ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>
                <a:solidFill>
                  <a:srgbClr val="FFFF00"/>
                </a:solidFill>
              </a:rPr>
              <a:t>Χρήση ίδιας σήραγγάς (αυτό πάει στους τοξικομανής)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>
                <a:solidFill>
                  <a:srgbClr val="FFFF00"/>
                </a:solidFill>
              </a:rPr>
              <a:t>Τοκετό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9966FF"/>
                </a:solidFill>
              </a:rPr>
              <a:t>2. Ανιχνεύεται στα παρακάτω: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solidFill>
                  <a:srgbClr val="9966FF"/>
                </a:solidFill>
              </a:rPr>
              <a:t>Σπέρμα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solidFill>
                  <a:srgbClr val="9966FF"/>
                </a:solidFill>
              </a:rPr>
              <a:t>Εγκεφαλονωτιαίο υγρό       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solidFill>
                  <a:srgbClr val="9966FF"/>
                </a:solidFill>
              </a:rPr>
              <a:t>Κολπικές άκρες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solidFill>
                  <a:srgbClr val="9966FF"/>
                </a:solidFill>
              </a:rPr>
              <a:t>Μητρικό γάλα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solidFill>
                  <a:srgbClr val="9966FF"/>
                </a:solidFill>
              </a:rPr>
              <a:t>Δάκρυα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solidFill>
                  <a:srgbClr val="9966FF"/>
                </a:solidFill>
              </a:rPr>
              <a:t>Σάλιο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solidFill>
                  <a:srgbClr val="9966FF"/>
                </a:solidFill>
              </a:rPr>
              <a:t>Αίμα.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923FE3B-C870-35C9-C6FE-BD4C7826D455}"/>
              </a:ext>
            </a:extLst>
          </p:cNvPr>
          <p:cNvSpPr/>
          <p:nvPr/>
        </p:nvSpPr>
        <p:spPr>
          <a:xfrm>
            <a:off x="3637935" y="3743632"/>
            <a:ext cx="373625" cy="1201994"/>
          </a:xfrm>
          <a:prstGeom prst="rightBrace">
            <a:avLst>
              <a:gd name="adj1" fmla="val 54070"/>
              <a:gd name="adj2" fmla="val 52454"/>
            </a:avLst>
          </a:prstGeom>
          <a:noFill/>
          <a:ln>
            <a:solidFill>
              <a:srgbClr val="99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9254FA-6AA6-E4F6-828C-3D610887A0AB}"/>
              </a:ext>
            </a:extLst>
          </p:cNvPr>
          <p:cNvSpPr txBox="1"/>
          <p:nvPr/>
        </p:nvSpPr>
        <p:spPr>
          <a:xfrm>
            <a:off x="3894955" y="4052241"/>
            <a:ext cx="4049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solidFill>
                  <a:srgbClr val="9966FF"/>
                </a:solidFill>
              </a:rPr>
              <a:t>Περισσότερο από όλα</a:t>
            </a:r>
            <a:endParaRPr lang="en-US" sz="3200" dirty="0">
              <a:solidFill>
                <a:srgbClr val="9966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97CA6-CE4A-FA71-28FE-2223B9731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503" y="1104593"/>
            <a:ext cx="4248497" cy="318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25886-51BD-C77C-99BB-22172F22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5417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Μετάδοση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9A017-8D13-7DB7-5316-B7DA12E52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0270"/>
            <a:ext cx="12192000" cy="6287729"/>
          </a:xfrm>
        </p:spPr>
        <p:txBody>
          <a:bodyPr/>
          <a:lstStyle/>
          <a:p>
            <a:r>
              <a:rPr lang="el-GR" dirty="0">
                <a:solidFill>
                  <a:srgbClr val="00FF99"/>
                </a:solidFill>
              </a:rPr>
              <a:t>Δεν έχει αποδειχθεί μετάδοση μέσω των παρακάτω: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rgbClr val="00FF99"/>
                </a:solidFill>
              </a:rPr>
              <a:t>Έντομα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rgbClr val="00FF99"/>
                </a:solidFill>
              </a:rPr>
              <a:t>Σάλιο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rgbClr val="00FF99"/>
                </a:solidFill>
              </a:rPr>
              <a:t>Χειραψία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rgbClr val="00FF99"/>
                </a:solidFill>
              </a:rPr>
              <a:t>Ασπασμούς σε εκδηλώσεις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rgbClr val="00FF99"/>
                </a:solidFill>
              </a:rPr>
              <a:t>Κοινή χρήση σκευών φαγητού.</a:t>
            </a:r>
          </a:p>
          <a:p>
            <a:r>
              <a:rPr lang="el-G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Οι προφυλάξεις είναι οι παρακάτω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Έλεγχος αίματος (όταν πρόκειται να πάει για μετάγγιση)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Χρήση σύριγγάς </a:t>
            </a:r>
            <a:r>
              <a:rPr lang="el-GR" dirty="0">
                <a:solidFill>
                  <a:srgbClr val="3399FF"/>
                </a:solidFill>
              </a:rPr>
              <a:t>ΜΙΑΣ ΚΑΙ ΜΟΝΟ ΦΟΡΑΣ </a:t>
            </a:r>
            <a:r>
              <a:rPr lang="el-G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από </a:t>
            </a:r>
            <a:r>
              <a:rPr lang="el-GR" dirty="0">
                <a:solidFill>
                  <a:srgbClr val="3399FF"/>
                </a:solidFill>
              </a:rPr>
              <a:t>ΕΝΑ ΚΑΙ ΜΟΝΟ ΑΤΟΜΟ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Αποστείρωση ιατρικών εργαλείων όταν αυτά έρχονται σε επαφή με υγρά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Χρήση προφυλακτικού κατά την σεξουαλική επαφή.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6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8DB0-6F02-AC74-0B17-1604DC248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68103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Διάγνωση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647AE-90BC-C183-0A0C-8C05A41DB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036"/>
            <a:ext cx="12192000" cy="6176964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Υπάρχουν 2 τρόποι για την διάγνωση: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Ανίχνευση του </a:t>
            </a:r>
            <a:r>
              <a:rPr lang="en-US" dirty="0">
                <a:solidFill>
                  <a:schemeClr val="bg1"/>
                </a:solidFill>
              </a:rPr>
              <a:t>RNA </a:t>
            </a:r>
            <a:r>
              <a:rPr lang="el-GR" dirty="0">
                <a:solidFill>
                  <a:schemeClr val="bg1"/>
                </a:solidFill>
              </a:rPr>
              <a:t>του ιού στο σώμα του ασθενούς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Ανίχνευση αντισωμάτων στο σώμα του ασθενούς*.</a:t>
            </a:r>
          </a:p>
          <a:p>
            <a:r>
              <a:rPr lang="el-GR" dirty="0">
                <a:solidFill>
                  <a:schemeClr val="bg1"/>
                </a:solidFill>
              </a:rPr>
              <a:t>* Η δεύτερη μέθοδος θέλει διάστημα 6 εβδομάδες ή 6 μήνες για να έχει σωστά αποτελέσματα.</a:t>
            </a:r>
          </a:p>
          <a:p>
            <a:r>
              <a:rPr lang="el-GR" dirty="0">
                <a:solidFill>
                  <a:schemeClr val="bg1"/>
                </a:solidFill>
              </a:rPr>
              <a:t>Πάντως, μέχρι να γίνει η διάγνωση ο ιός συνυπάρχει ‘παρέα’ με τα αντισώματα που έχουν δημιουργηθεί για αυτόν.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46C1E-AF58-1F0D-F13A-3B0C6836F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839" y="3808035"/>
            <a:ext cx="4621161" cy="304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0994-08B5-C824-6963-BC684520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7655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Τα στάδια της ασθένειας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3FE90-8516-8A6A-E9C0-9A16B638F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5910"/>
            <a:ext cx="12192000" cy="6013835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Ο </a:t>
            </a:r>
            <a:r>
              <a:rPr lang="en-US" dirty="0">
                <a:solidFill>
                  <a:schemeClr val="bg1"/>
                </a:solidFill>
              </a:rPr>
              <a:t>HIV </a:t>
            </a:r>
            <a:r>
              <a:rPr lang="el-GR" dirty="0">
                <a:solidFill>
                  <a:schemeClr val="bg1"/>
                </a:solidFill>
              </a:rPr>
              <a:t>εισέρχεται στον οργανισμό. Με το που γίνει αυτό αρχίζει ο αγώνας του ανοσοβιολογικού συστήματος εναντίον του ιού. Ακολουθεί τα παρακάτω στάδια: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Ο Ιός εισέρχεται στον οργανισμό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Αμέσως συνδέεται, με την χρήση υποδοχών, στην πλασματική μεμβράνη του Βοηθητικού Τ-λεμφοκυττάρου και μολύνει μερικά ακόμα.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Συνδέει το </a:t>
            </a:r>
            <a:r>
              <a:rPr lang="en-US" dirty="0">
                <a:solidFill>
                  <a:schemeClr val="bg1"/>
                </a:solidFill>
              </a:rPr>
              <a:t>RNA</a:t>
            </a:r>
            <a:r>
              <a:rPr lang="el-GR" dirty="0">
                <a:solidFill>
                  <a:schemeClr val="bg1"/>
                </a:solidFill>
              </a:rPr>
              <a:t> του με το</a:t>
            </a:r>
            <a:r>
              <a:rPr lang="en-US" dirty="0">
                <a:solidFill>
                  <a:schemeClr val="bg1"/>
                </a:solidFill>
              </a:rPr>
              <a:t> DNA</a:t>
            </a:r>
            <a:r>
              <a:rPr lang="el-GR" dirty="0">
                <a:solidFill>
                  <a:schemeClr val="bg1"/>
                </a:solidFill>
              </a:rPr>
              <a:t> του κυττάρου.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Το </a:t>
            </a:r>
            <a:r>
              <a:rPr lang="en-US" dirty="0">
                <a:solidFill>
                  <a:schemeClr val="bg1"/>
                </a:solidFill>
              </a:rPr>
              <a:t>RNA</a:t>
            </a:r>
            <a:r>
              <a:rPr lang="el-GR" dirty="0">
                <a:solidFill>
                  <a:schemeClr val="bg1"/>
                </a:solidFill>
              </a:rPr>
              <a:t> συνδέεται με το μονόκλωνο </a:t>
            </a:r>
            <a:r>
              <a:rPr lang="en-US" dirty="0">
                <a:solidFill>
                  <a:schemeClr val="bg1"/>
                </a:solidFill>
              </a:rPr>
              <a:t>DNA</a:t>
            </a:r>
            <a:r>
              <a:rPr lang="el-GR" dirty="0">
                <a:solidFill>
                  <a:schemeClr val="bg1"/>
                </a:solidFill>
              </a:rPr>
              <a:t> του κυττάρου.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Με τον διπλασιασμό του </a:t>
            </a:r>
            <a:r>
              <a:rPr lang="en-US" dirty="0">
                <a:solidFill>
                  <a:schemeClr val="bg1"/>
                </a:solidFill>
              </a:rPr>
              <a:t>RNA</a:t>
            </a:r>
            <a:r>
              <a:rPr lang="el-GR" dirty="0">
                <a:solidFill>
                  <a:schemeClr val="bg1"/>
                </a:solidFill>
              </a:rPr>
              <a:t>, των μηχανισμών αντιγραφής-μεταγραφής και του κυττάρου δημιουργεί δικό του </a:t>
            </a:r>
            <a:r>
              <a:rPr lang="en-US" dirty="0">
                <a:solidFill>
                  <a:schemeClr val="bg1"/>
                </a:solidFill>
              </a:rPr>
              <a:t>DNA </a:t>
            </a:r>
            <a:r>
              <a:rPr lang="el-GR" dirty="0">
                <a:solidFill>
                  <a:schemeClr val="bg1"/>
                </a:solidFill>
              </a:rPr>
              <a:t>το οποίο μένει πάνω στο κύτταρο.</a:t>
            </a:r>
          </a:p>
          <a:p>
            <a:r>
              <a:rPr lang="el-GR" dirty="0">
                <a:solidFill>
                  <a:schemeClr val="bg1"/>
                </a:solidFill>
              </a:rPr>
              <a:t>Τώρα υπάρχουν δύο περιπτώσεις. Πάμε να τις δούμε.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9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4627-EC8C-3D24-A4BF-2419BC9F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Περιπτώσεις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AB567-A5C9-AED8-5E5B-2F4F091F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038"/>
            <a:ext cx="12192000" cy="6176962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1.Αναστολή</a:t>
            </a:r>
          </a:p>
          <a:p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Σε αυτή την περίπτωση η οποία είναι η πιο συνηθισμένη, το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DNA </a:t>
            </a: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του ιού μένει συνδεδεμένο με το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DNA </a:t>
            </a: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του κυττάρου σε λάνθουσα κατάσταση. Δηλαδή ενεργό αλλά χωρίς δράση. Το μολυσμένο άτομο είναι φορέας.</a:t>
            </a:r>
          </a:p>
          <a:p>
            <a:pPr marL="0" indent="0">
              <a:buNone/>
            </a:pPr>
            <a:r>
              <a:rPr lang="el-G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2. Θάνατος</a:t>
            </a:r>
          </a:p>
          <a:p>
            <a:r>
              <a:rPr lang="el-G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Σε αυτή την περίπτωση, ο ιός δρα και αρχίζει ο πολλαπλασιασμός και η μόλυνση. Οι νέοι ιοί μολύνουν άλλα Βοηθητικά Τ-λεμφοκύτταρα.</a:t>
            </a:r>
          </a:p>
          <a:p>
            <a:r>
              <a:rPr lang="el-G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Από την είσοδο του ιού μέχρι την ανίχνευσή και διάγνωση υπάρχει διάστημα 6 εβδομάδων ή μηνών. Σε αυτό το διάστημα το άτομο εμφανίζει λοιμώξεις αλλά λόγο της ταχείας αντιμετώπισης τους δεν υπάρχει υποψία του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HIV</a:t>
            </a:r>
            <a:r>
              <a:rPr lang="el-G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l-G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Επίσης υπάρχει πιθανότητα, ο φορέας, να μεταδίδει τον ιό και να μην το γνωρίζει καν.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E7623-B61A-9C7B-E66B-65EF2DBE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5071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Περίπτωση Θάνατος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D025A-A096-F566-8441-A9DCCFB47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5070"/>
            <a:ext cx="12192000" cy="5982929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Μετά από 7-10 χρόνια κατά το οποίο διάστημα το ανοσοβιολογικό σύστημα ενεργοποιείται από πολλά αντιγόνα η ασθένεια </a:t>
            </a:r>
            <a:r>
              <a:rPr lang="en-US" dirty="0">
                <a:solidFill>
                  <a:schemeClr val="bg1"/>
                </a:solidFill>
              </a:rPr>
              <a:t>AIDS </a:t>
            </a:r>
            <a:r>
              <a:rPr lang="el-GR" dirty="0">
                <a:solidFill>
                  <a:schemeClr val="bg1"/>
                </a:solidFill>
              </a:rPr>
              <a:t>γίνεται ορατή επειδή εμφανίζονται τα παρακάτω </a:t>
            </a:r>
            <a:r>
              <a:rPr lang="el-GR" dirty="0">
                <a:solidFill>
                  <a:srgbClr val="FF0066"/>
                </a:solidFill>
              </a:rPr>
              <a:t>συμπτώματα: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rgbClr val="FF0066"/>
                </a:solidFill>
              </a:rPr>
              <a:t>Υψηλός πυρετός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rgbClr val="FF0066"/>
                </a:solidFill>
              </a:rPr>
              <a:t>Έντονες Λοιμώξεις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rgbClr val="FF0066"/>
                </a:solidFill>
              </a:rPr>
              <a:t>Διάρροιες</a:t>
            </a:r>
          </a:p>
          <a:p>
            <a:r>
              <a:rPr lang="el-GR" dirty="0">
                <a:solidFill>
                  <a:schemeClr val="bg1"/>
                </a:solidFill>
              </a:rPr>
              <a:t>Ο ίδιος ο </a:t>
            </a:r>
            <a:r>
              <a:rPr lang="en-US" dirty="0">
                <a:solidFill>
                  <a:schemeClr val="bg1"/>
                </a:solidFill>
              </a:rPr>
              <a:t>HIV </a:t>
            </a:r>
            <a:r>
              <a:rPr lang="el-GR" dirty="0">
                <a:solidFill>
                  <a:schemeClr val="bg1"/>
                </a:solidFill>
              </a:rPr>
              <a:t>καταστρέφει όλο και περισσότερα βοηθητικά Τ-λεμφοκύτταρα. </a:t>
            </a:r>
          </a:p>
          <a:p>
            <a:r>
              <a:rPr lang="el-GR" dirty="0">
                <a:solidFill>
                  <a:schemeClr val="bg1"/>
                </a:solidFill>
              </a:rPr>
              <a:t>Συνεχίζει και συνεχίζει μέχρι που το ανοσοβιολογικό σύστημα έχει εξασθενίσει τόσο πολύ που δεν μπορεί να καταπολεμήσει τίποτα.</a:t>
            </a:r>
          </a:p>
          <a:p>
            <a:r>
              <a:rPr lang="el-GR" dirty="0">
                <a:solidFill>
                  <a:schemeClr val="bg1"/>
                </a:solidFill>
              </a:rPr>
              <a:t>Ο ίδιος ο ασθενής αποκτά όλο και πιο έντονα τα 3 συμπτώματα που αναφέρθηκαν μέχρι που τελικά πεθαίνει από </a:t>
            </a:r>
            <a:r>
              <a:rPr lang="en-US" dirty="0">
                <a:solidFill>
                  <a:schemeClr val="bg1"/>
                </a:solidFill>
              </a:rPr>
              <a:t>HIV.</a:t>
            </a:r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6CF0F-99CA-A536-33A0-656CE0BBE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587" y="1608759"/>
            <a:ext cx="2369574" cy="212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1049</Words>
  <Application>Microsoft Office PowerPoint</Application>
  <PresentationFormat>Ευρεία οθόνη</PresentationFormat>
  <Paragraphs>98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AIDS</vt:lpstr>
      <vt:lpstr>Από προήλθε και πόσο επικίνδυνος είναι</vt:lpstr>
      <vt:lpstr>Δομή</vt:lpstr>
      <vt:lpstr>Μετάδοση</vt:lpstr>
      <vt:lpstr>Μετάδοση</vt:lpstr>
      <vt:lpstr>Διάγνωση</vt:lpstr>
      <vt:lpstr>Τα στάδια της ασθένειας</vt:lpstr>
      <vt:lpstr>Περιπτώσεις</vt:lpstr>
      <vt:lpstr>Περίπτωση Θάνατος</vt:lpstr>
      <vt:lpstr>Αντιμετώπιση</vt:lpstr>
      <vt:lpstr>Το κοινωνικό πρόβλημα</vt:lpstr>
      <vt:lpstr>Λοιμώξεις που σκοτώνουν ασθενείς με AIDS </vt:lpstr>
      <vt:lpstr>Να έχετε μια καλή μέρα χωρίς AIDS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nikos nikolaou</dc:creator>
  <cp:lastModifiedBy>ΓΕΩΡΓΙΑ ΧΑΡΙΣΗ</cp:lastModifiedBy>
  <cp:revision>3</cp:revision>
  <dcterms:created xsi:type="dcterms:W3CDTF">2025-12-04T14:24:31Z</dcterms:created>
  <dcterms:modified xsi:type="dcterms:W3CDTF">2025-12-16T19:42:05Z</dcterms:modified>
</cp:coreProperties>
</file>