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267" y="-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8E00-3071-4553-9422-1E99BA2CEB55}" type="datetimeFigureOut">
              <a:rPr lang="el-GR" smtClean="0"/>
              <a:pPr/>
              <a:t>7/11/2020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B93E-EC06-4B61-9A4A-E7A6C8DCF4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8E00-3071-4553-9422-1E99BA2CEB55}" type="datetimeFigureOut">
              <a:rPr lang="el-GR" smtClean="0"/>
              <a:pPr/>
              <a:t>7/11/2020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B93E-EC06-4B61-9A4A-E7A6C8DCF4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8E00-3071-4553-9422-1E99BA2CEB55}" type="datetimeFigureOut">
              <a:rPr lang="el-GR" smtClean="0"/>
              <a:pPr/>
              <a:t>7/11/2020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B93E-EC06-4B61-9A4A-E7A6C8DCF4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8E00-3071-4553-9422-1E99BA2CEB55}" type="datetimeFigureOut">
              <a:rPr lang="el-GR" smtClean="0"/>
              <a:pPr/>
              <a:t>7/11/2020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B93E-EC06-4B61-9A4A-E7A6C8DCF4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8E00-3071-4553-9422-1E99BA2CEB55}" type="datetimeFigureOut">
              <a:rPr lang="el-GR" smtClean="0"/>
              <a:pPr/>
              <a:t>7/11/2020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B93E-EC06-4B61-9A4A-E7A6C8DCF4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8E00-3071-4553-9422-1E99BA2CEB55}" type="datetimeFigureOut">
              <a:rPr lang="el-GR" smtClean="0"/>
              <a:pPr/>
              <a:t>7/11/2020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B93E-EC06-4B61-9A4A-E7A6C8DCF4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8E00-3071-4553-9422-1E99BA2CEB55}" type="datetimeFigureOut">
              <a:rPr lang="el-GR" smtClean="0"/>
              <a:pPr/>
              <a:t>7/11/2020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B93E-EC06-4B61-9A4A-E7A6C8DCF4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8E00-3071-4553-9422-1E99BA2CEB55}" type="datetimeFigureOut">
              <a:rPr lang="el-GR" smtClean="0"/>
              <a:pPr/>
              <a:t>7/11/2020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B93E-EC06-4B61-9A4A-E7A6C8DCF4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8E00-3071-4553-9422-1E99BA2CEB55}" type="datetimeFigureOut">
              <a:rPr lang="el-GR" smtClean="0"/>
              <a:pPr/>
              <a:t>7/11/2020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B93E-EC06-4B61-9A4A-E7A6C8DCF4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8E00-3071-4553-9422-1E99BA2CEB55}" type="datetimeFigureOut">
              <a:rPr lang="el-GR" smtClean="0"/>
              <a:pPr/>
              <a:t>7/11/2020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B93E-EC06-4B61-9A4A-E7A6C8DCF4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8E00-3071-4553-9422-1E99BA2CEB55}" type="datetimeFigureOut">
              <a:rPr lang="el-GR" smtClean="0"/>
              <a:pPr/>
              <a:t>7/11/2020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B93E-EC06-4B61-9A4A-E7A6C8DCF4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B8E00-3071-4553-9422-1E99BA2CEB55}" type="datetimeFigureOut">
              <a:rPr lang="el-GR" smtClean="0"/>
              <a:pPr/>
              <a:t>7/11/2020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3B93E-EC06-4B61-9A4A-E7A6C8DCF43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547664" y="0"/>
            <a:ext cx="5544616" cy="720081"/>
          </a:xfrm>
        </p:spPr>
        <p:txBody>
          <a:bodyPr>
            <a:noAutofit/>
          </a:bodyPr>
          <a:lstStyle/>
          <a:p>
            <a:r>
              <a:rPr lang="el-GR" sz="6000" u="sng" dirty="0" smtClean="0"/>
              <a:t>Αίμα</a:t>
            </a:r>
            <a:endParaRPr lang="el-GR" sz="6000" u="sng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1520" y="764704"/>
            <a:ext cx="8892480" cy="6093296"/>
          </a:xfrm>
        </p:spPr>
        <p:txBody>
          <a:bodyPr>
            <a:noAutofit/>
          </a:bodyPr>
          <a:lstStyle/>
          <a:p>
            <a:pPr algn="l"/>
            <a:r>
              <a:rPr lang="el-GR" sz="3600" dirty="0" smtClean="0"/>
              <a:t> </a:t>
            </a:r>
            <a:r>
              <a:rPr lang="el-GR" sz="3600" dirty="0"/>
              <a:t> </a:t>
            </a:r>
            <a:r>
              <a:rPr lang="el-GR" sz="3600" dirty="0" smtClean="0"/>
              <a:t>       </a:t>
            </a:r>
            <a:r>
              <a:rPr lang="el-GR" sz="3600" dirty="0" smtClean="0">
                <a:solidFill>
                  <a:schemeClr val="tx1"/>
                </a:solidFill>
              </a:rPr>
              <a:t>Το </a:t>
            </a:r>
            <a:r>
              <a:rPr lang="el-GR" sz="3600" dirty="0">
                <a:solidFill>
                  <a:schemeClr val="tx1"/>
                </a:solidFill>
              </a:rPr>
              <a:t>αίμα  </a:t>
            </a:r>
            <a:r>
              <a:rPr lang="el-GR" sz="3600" dirty="0" smtClean="0">
                <a:solidFill>
                  <a:schemeClr val="tx1"/>
                </a:solidFill>
              </a:rPr>
              <a:t>είναι  ένας  </a:t>
            </a:r>
            <a:r>
              <a:rPr lang="el-GR" sz="3600" dirty="0">
                <a:solidFill>
                  <a:schemeClr val="tx1"/>
                </a:solidFill>
              </a:rPr>
              <a:t>πολύ </a:t>
            </a:r>
            <a:r>
              <a:rPr lang="el-GR" sz="3600" dirty="0" smtClean="0">
                <a:solidFill>
                  <a:schemeClr val="tx1"/>
                </a:solidFill>
              </a:rPr>
              <a:t>εξειδικευμένος ιστός, </a:t>
            </a:r>
            <a:r>
              <a:rPr lang="el-GR" sz="3600" dirty="0">
                <a:solidFill>
                  <a:schemeClr val="tx1"/>
                </a:solidFill>
              </a:rPr>
              <a:t>ο οποίος αποτελείται από πολλά είδη κυττάρων, τα οποία αιωρούνται σ' ένα υγρό, </a:t>
            </a:r>
            <a:r>
              <a:rPr lang="el-GR" sz="3600" dirty="0">
                <a:solidFill>
                  <a:srgbClr val="FF0000"/>
                </a:solidFill>
              </a:rPr>
              <a:t>το πλάσμα</a:t>
            </a:r>
            <a:r>
              <a:rPr lang="el-GR" sz="3600" dirty="0"/>
              <a:t>. </a:t>
            </a:r>
            <a:r>
              <a:rPr lang="el-GR" sz="3600" dirty="0" smtClean="0">
                <a:solidFill>
                  <a:schemeClr val="tx1"/>
                </a:solidFill>
              </a:rPr>
              <a:t>Τα </a:t>
            </a:r>
            <a:r>
              <a:rPr lang="el-GR" sz="3600" dirty="0">
                <a:solidFill>
                  <a:schemeClr val="tx1"/>
                </a:solidFill>
              </a:rPr>
              <a:t>κύτταρα του αίματος διακρίνονται σε τρεις ομάδες και είναι τα </a:t>
            </a:r>
            <a:r>
              <a:rPr lang="el-GR" sz="3600" b="1" dirty="0">
                <a:solidFill>
                  <a:schemeClr val="tx1"/>
                </a:solidFill>
              </a:rPr>
              <a:t>ερυθρά αιμοσφαίρια ή </a:t>
            </a:r>
            <a:r>
              <a:rPr lang="el-GR" sz="3600" b="1" dirty="0" err="1">
                <a:solidFill>
                  <a:schemeClr val="tx1"/>
                </a:solidFill>
              </a:rPr>
              <a:t>ερυθροκύτταρα</a:t>
            </a:r>
            <a:r>
              <a:rPr lang="el-GR" sz="3600" dirty="0">
                <a:solidFill>
                  <a:schemeClr val="tx1"/>
                </a:solidFill>
              </a:rPr>
              <a:t>, τ</a:t>
            </a:r>
            <a:r>
              <a:rPr lang="el-GR" sz="3600" b="1" dirty="0">
                <a:solidFill>
                  <a:schemeClr val="tx1"/>
                </a:solidFill>
              </a:rPr>
              <a:t>α λευκά αιμοσφαίρια ή λευκοκύτταρα</a:t>
            </a:r>
            <a:r>
              <a:rPr lang="el-GR" sz="3600" dirty="0">
                <a:solidFill>
                  <a:schemeClr val="tx1"/>
                </a:solidFill>
              </a:rPr>
              <a:t> και </a:t>
            </a:r>
            <a:r>
              <a:rPr lang="el-GR" sz="3600" dirty="0" smtClean="0">
                <a:solidFill>
                  <a:schemeClr val="tx1"/>
                </a:solidFill>
              </a:rPr>
              <a:t>τα </a:t>
            </a:r>
            <a:r>
              <a:rPr lang="el-GR" sz="3600" b="1" dirty="0" smtClean="0">
                <a:solidFill>
                  <a:schemeClr val="tx1"/>
                </a:solidFill>
              </a:rPr>
              <a:t>αιμοπετάλια</a:t>
            </a:r>
            <a:r>
              <a:rPr lang="el-GR" sz="3600" dirty="0">
                <a:solidFill>
                  <a:schemeClr val="tx1"/>
                </a:solidFill>
              </a:rPr>
              <a:t>. Όλα αυτά τα </a:t>
            </a:r>
            <a:r>
              <a:rPr lang="el-GR" sz="3600" dirty="0" smtClean="0">
                <a:solidFill>
                  <a:schemeClr val="tx1"/>
                </a:solidFill>
              </a:rPr>
              <a:t>κύτταρα αποτελούν </a:t>
            </a:r>
            <a:r>
              <a:rPr lang="el-GR" sz="3600" dirty="0">
                <a:solidFill>
                  <a:schemeClr val="tx1"/>
                </a:solidFill>
              </a:rPr>
              <a:t>τα </a:t>
            </a:r>
            <a:r>
              <a:rPr lang="el-GR" sz="3600" b="1" dirty="0">
                <a:solidFill>
                  <a:schemeClr val="tx1"/>
                </a:solidFill>
              </a:rPr>
              <a:t>έμμορφα συστατικά</a:t>
            </a:r>
            <a:r>
              <a:rPr lang="el-GR" sz="3600" dirty="0">
                <a:solidFill>
                  <a:schemeClr val="tx1"/>
                </a:solidFill>
              </a:rPr>
              <a:t> του </a:t>
            </a:r>
            <a:r>
              <a:rPr lang="el-GR" sz="3600" dirty="0" smtClean="0">
                <a:solidFill>
                  <a:schemeClr val="tx1"/>
                </a:solidFill>
              </a:rPr>
              <a:t>αίματος</a:t>
            </a:r>
            <a:r>
              <a:rPr lang="el-GR" sz="3600" dirty="0" smtClean="0"/>
              <a:t>  </a:t>
            </a:r>
            <a:r>
              <a:rPr lang="el-GR" sz="3600" dirty="0" smtClean="0">
                <a:solidFill>
                  <a:schemeClr val="tx1"/>
                </a:solidFill>
              </a:rPr>
              <a:t>και καταλαμβάνουν περίπου το 45% του όγκου του.</a:t>
            </a:r>
            <a:endParaRPr lang="el-G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0" y="0"/>
            <a:ext cx="91440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4400" b="1" u="sng" dirty="0" smtClean="0">
                <a:latin typeface="+mj-lt"/>
              </a:rPr>
              <a:t>Λευκά αιμοσφαίρια</a:t>
            </a:r>
          </a:p>
          <a:p>
            <a:r>
              <a:rPr lang="el-GR" sz="3600" dirty="0" smtClean="0"/>
              <a:t>           Τα </a:t>
            </a:r>
            <a:r>
              <a:rPr lang="el-GR" sz="3600" dirty="0" smtClean="0"/>
              <a:t>λευκοκύτταρα είναι </a:t>
            </a:r>
            <a:r>
              <a:rPr lang="el-GR" sz="3600" dirty="0" err="1" smtClean="0">
                <a:solidFill>
                  <a:srgbClr val="FF0000"/>
                </a:solidFill>
              </a:rPr>
              <a:t>εμπύρηνα</a:t>
            </a:r>
            <a:r>
              <a:rPr lang="el-GR" sz="3600" dirty="0" smtClean="0">
                <a:solidFill>
                  <a:srgbClr val="FF0000"/>
                </a:solidFill>
              </a:rPr>
              <a:t>, </a:t>
            </a:r>
            <a:r>
              <a:rPr lang="el-GR" sz="3600" dirty="0" smtClean="0"/>
              <a:t>έχουν σημαντικό </a:t>
            </a:r>
            <a:r>
              <a:rPr lang="el-GR" sz="3600" dirty="0" smtClean="0"/>
              <a:t>ρόλο στην άμυνα του </a:t>
            </a:r>
            <a:r>
              <a:rPr lang="el-GR" sz="3600" dirty="0" smtClean="0"/>
              <a:t>οργανισμού και </a:t>
            </a:r>
            <a:r>
              <a:rPr lang="el-GR" sz="3600" dirty="0" smtClean="0"/>
              <a:t>είναι </a:t>
            </a:r>
            <a:r>
              <a:rPr lang="el-GR" sz="3600" i="1" dirty="0" smtClean="0"/>
              <a:t>πολύ λιγότερα </a:t>
            </a:r>
            <a:r>
              <a:rPr lang="el-GR" sz="3600" dirty="0" smtClean="0"/>
              <a:t>από τα </a:t>
            </a:r>
            <a:r>
              <a:rPr lang="el-GR" sz="3600" dirty="0" err="1" smtClean="0"/>
              <a:t>ερυθροκύτταρα</a:t>
            </a:r>
            <a:r>
              <a:rPr lang="el-GR" sz="3600" dirty="0" smtClean="0"/>
              <a:t>. </a:t>
            </a:r>
            <a:r>
              <a:rPr lang="el-GR" sz="3600" dirty="0" smtClean="0">
                <a:solidFill>
                  <a:srgbClr val="FF0000"/>
                </a:solidFill>
              </a:rPr>
              <a:t>Παράγονται </a:t>
            </a:r>
            <a:r>
              <a:rPr lang="el-GR" sz="3600" dirty="0" smtClean="0"/>
              <a:t>στον ερυθρό μυελό των </a:t>
            </a:r>
            <a:r>
              <a:rPr lang="el-GR" sz="3600" dirty="0" smtClean="0"/>
              <a:t>οστών και </a:t>
            </a:r>
            <a:r>
              <a:rPr lang="el-GR" sz="3600" dirty="0" smtClean="0"/>
              <a:t>διακρίνονται σε δύο ομάδες </a:t>
            </a:r>
            <a:r>
              <a:rPr lang="el-GR" sz="3600" dirty="0" smtClean="0"/>
              <a:t>:</a:t>
            </a:r>
            <a:endParaRPr lang="el-GR" sz="3600" dirty="0" smtClean="0"/>
          </a:p>
          <a:p>
            <a:pPr marL="742950" indent="-742950">
              <a:buAutoNum type="arabicParenBoth"/>
            </a:pPr>
            <a:r>
              <a:rPr lang="el-GR" sz="3600" dirty="0" smtClean="0"/>
              <a:t>      Στα </a:t>
            </a:r>
            <a:r>
              <a:rPr lang="el-GR" sz="3600" dirty="0" smtClean="0">
                <a:solidFill>
                  <a:srgbClr val="FF0000"/>
                </a:solidFill>
              </a:rPr>
              <a:t>κοκκιώδη</a:t>
            </a:r>
            <a:r>
              <a:rPr lang="el-GR" sz="3600" dirty="0" smtClean="0"/>
              <a:t>, που περιέχουν </a:t>
            </a:r>
            <a:r>
              <a:rPr lang="el-GR" sz="3600" dirty="0" smtClean="0"/>
              <a:t>κοκκία στο </a:t>
            </a:r>
            <a:r>
              <a:rPr lang="el-GR" sz="3600" dirty="0" err="1" smtClean="0"/>
              <a:t>κυπαρόπλασμά</a:t>
            </a:r>
            <a:r>
              <a:rPr lang="el-GR" sz="3600" dirty="0" smtClean="0"/>
              <a:t> τους και </a:t>
            </a:r>
            <a:r>
              <a:rPr lang="el-GR" sz="3600" dirty="0" err="1" smtClean="0"/>
              <a:t>περιλαμβάνουντα</a:t>
            </a:r>
            <a:r>
              <a:rPr lang="el-GR" sz="3600" dirty="0" smtClean="0"/>
              <a:t> </a:t>
            </a:r>
            <a:r>
              <a:rPr lang="el-GR" sz="3600" dirty="0" smtClean="0"/>
              <a:t> </a:t>
            </a:r>
            <a:r>
              <a:rPr lang="el-GR" sz="3600" b="1" dirty="0" err="1" smtClean="0"/>
              <a:t>βασεόφιλα</a:t>
            </a:r>
            <a:r>
              <a:rPr lang="el-GR" sz="3600" b="1" dirty="0" smtClean="0"/>
              <a:t>, </a:t>
            </a:r>
            <a:r>
              <a:rPr lang="el-GR" sz="3600" b="1" dirty="0" err="1" smtClean="0"/>
              <a:t>ηωσινόφιλα</a:t>
            </a:r>
            <a:r>
              <a:rPr lang="el-GR" sz="3600" dirty="0" smtClean="0"/>
              <a:t> και </a:t>
            </a:r>
            <a:r>
              <a:rPr lang="el-GR" sz="3600" b="1" dirty="0" smtClean="0"/>
              <a:t>ουδετερόφιλα</a:t>
            </a:r>
            <a:r>
              <a:rPr lang="el-GR" sz="3600" dirty="0" smtClean="0"/>
              <a:t> ή </a:t>
            </a:r>
          </a:p>
          <a:p>
            <a:pPr marL="742950" indent="-742950"/>
            <a:r>
              <a:rPr lang="el-GR" sz="3600" b="1" dirty="0" smtClean="0"/>
              <a:t>        πολυμορφοπύρηνα</a:t>
            </a:r>
            <a:r>
              <a:rPr lang="el-GR" sz="3600" dirty="0" smtClean="0"/>
              <a:t>.</a:t>
            </a:r>
            <a:endParaRPr lang="el-GR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0" y="0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600" dirty="0" smtClean="0"/>
              <a:t>(</a:t>
            </a:r>
            <a:r>
              <a:rPr lang="el-GR" sz="3600" dirty="0" smtClean="0"/>
              <a:t>2) </a:t>
            </a:r>
            <a:r>
              <a:rPr lang="el-GR" sz="3600" dirty="0" smtClean="0"/>
              <a:t>             Στα </a:t>
            </a:r>
            <a:r>
              <a:rPr lang="el-GR" sz="3600" dirty="0" smtClean="0">
                <a:solidFill>
                  <a:srgbClr val="FF0000"/>
                </a:solidFill>
              </a:rPr>
              <a:t>μη κοκκιώδη</a:t>
            </a:r>
            <a:r>
              <a:rPr lang="el-GR" sz="3600" dirty="0" smtClean="0"/>
              <a:t>, τα οποία μετά </a:t>
            </a:r>
            <a:r>
              <a:rPr lang="el-GR" sz="3600" dirty="0" smtClean="0"/>
              <a:t>την παραγωγή </a:t>
            </a:r>
            <a:r>
              <a:rPr lang="el-GR" sz="3600" dirty="0" smtClean="0"/>
              <a:t>τους μεταναστεύουν σε άλλα όργανα όπως οι </a:t>
            </a:r>
            <a:r>
              <a:rPr lang="el-GR" sz="3600" dirty="0" smtClean="0">
                <a:solidFill>
                  <a:srgbClr val="FF0000"/>
                </a:solidFill>
              </a:rPr>
              <a:t>λεμφαδένες </a:t>
            </a:r>
            <a:r>
              <a:rPr lang="el-GR" sz="3600" dirty="0" smtClean="0"/>
              <a:t>και η </a:t>
            </a:r>
            <a:r>
              <a:rPr lang="el-GR" sz="3600" dirty="0" smtClean="0">
                <a:solidFill>
                  <a:srgbClr val="FF0000"/>
                </a:solidFill>
              </a:rPr>
              <a:t>σπλήνα</a:t>
            </a:r>
            <a:r>
              <a:rPr lang="el-GR" sz="3600" dirty="0" smtClean="0"/>
              <a:t> </a:t>
            </a:r>
            <a:r>
              <a:rPr lang="el-GR" sz="3600" dirty="0" smtClean="0"/>
              <a:t>και περιλαμβάνουν </a:t>
            </a:r>
            <a:r>
              <a:rPr lang="el-GR" sz="3600" dirty="0" smtClean="0"/>
              <a:t>τα </a:t>
            </a:r>
            <a:r>
              <a:rPr lang="el-GR" sz="3600" b="1" dirty="0" smtClean="0"/>
              <a:t>λεμφοκύτταρα</a:t>
            </a:r>
            <a:r>
              <a:rPr lang="el-GR" sz="3600" dirty="0" smtClean="0"/>
              <a:t> και τα μεγάλα </a:t>
            </a:r>
            <a:r>
              <a:rPr lang="el-GR" sz="3600" b="1" dirty="0" smtClean="0"/>
              <a:t>μονοκύτταρα</a:t>
            </a:r>
            <a:r>
              <a:rPr lang="el-GR" sz="3600" dirty="0" smtClean="0"/>
              <a:t>, τα οποία διαφοροποιούνται σε </a:t>
            </a:r>
            <a:r>
              <a:rPr lang="el-GR" sz="3600" b="1" dirty="0" err="1" smtClean="0"/>
              <a:t>μακροφάγα</a:t>
            </a:r>
            <a:r>
              <a:rPr lang="el-GR" sz="3600" dirty="0" smtClean="0"/>
              <a:t>.</a:t>
            </a:r>
          </a:p>
          <a:p>
            <a:r>
              <a:rPr lang="el-GR" sz="3600" dirty="0" smtClean="0"/>
              <a:t>Τα ουδετερόφιλα και τα μονοκύτταρα, </a:t>
            </a:r>
            <a:r>
              <a:rPr lang="el-GR" sz="3600" dirty="0" smtClean="0"/>
              <a:t>με την </a:t>
            </a:r>
            <a:r>
              <a:rPr lang="el-GR" sz="3600" dirty="0" smtClean="0"/>
              <a:t>ικανότητα που έχουν να διαπερνούν τα τοιχώματα των τριχοειδών αγγείων (διαπίδυση),κατευθύνονται στο σημείο όπου υπάρχει μόλυνση </a:t>
            </a:r>
            <a:r>
              <a:rPr lang="el-GR" sz="3600" dirty="0" smtClean="0"/>
              <a:t>.</a:t>
            </a:r>
            <a:endParaRPr lang="el-GR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721079" cy="73866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133308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cs typeface="Arial" pitchFamily="34" charset="0"/>
              </a:rPr>
              <a:t>        Εκεί απομονώνουν το μολυσματικό παράγοντα, τον καταστρέφουν εξουδετερώνουν τις τοξικές ουσίε</a:t>
            </a:r>
            <a:r>
              <a:rPr lang="el-GR" sz="3600" dirty="0" smtClean="0">
                <a:solidFill>
                  <a:srgbClr val="000000"/>
                </a:solidFill>
                <a:latin typeface="inherit"/>
                <a:cs typeface="Arial" pitchFamily="34" charset="0"/>
              </a:rPr>
              <a:t>ς </a:t>
            </a: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cs typeface="Arial" pitchFamily="34" charset="0"/>
              </a:rPr>
              <a:t>που πιθανόν αυτός έχει  απελευθερώσει. Μία ομάδα λεμφοκυττάρων, τα </a:t>
            </a: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  <a:cs typeface="Arial" pitchFamily="34" charset="0"/>
              </a:rPr>
              <a:t>Β-λεμφοκύτταρα,</a:t>
            </a: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cs typeface="Arial" pitchFamily="34" charset="0"/>
              </a:rPr>
              <a:t> είναι υπεύθυνα για την παραγωγή των </a:t>
            </a: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  <a:cs typeface="Arial" pitchFamily="34" charset="0"/>
              </a:rPr>
              <a:t>αντισωμάτων.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cs typeface="Arial" pitchFamily="34" charset="0"/>
              </a:rPr>
              <a:t>        Τα λευκοκύτταρα ζουν από λίγες ημέρες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cs typeface="Arial" pitchFamily="34" charset="0"/>
              </a:rPr>
              <a:t>μέχρι λίγες εβδομάδες και φυσιολογικά ο αριθμός τους κυμαίνεται από 5.000-10.000 ανά mm3 αίματος.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cs typeface="Arial" pitchFamily="34" charset="0"/>
              </a:rPr>
              <a:t>        Σε περιπτώσεις μολύνσεων ο αριθμός των λευκοκυττάρων αυξάνεται σημαντικά.</a:t>
            </a:r>
            <a:r>
              <a:rPr lang="el-GR" sz="1200" dirty="0" smtClean="0">
                <a:solidFill>
                  <a:srgbClr val="000000"/>
                </a:solidFill>
                <a:latin typeface="inherit"/>
                <a:cs typeface="Arial" pitchFamily="34" charset="0"/>
              </a:rPr>
              <a:t> </a:t>
            </a: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inheri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εικ. 3.19 Φαγοκυττάρωση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3016"/>
            <a:ext cx="8748464" cy="2232249"/>
          </a:xfrm>
          <a:prstGeom prst="rect">
            <a:avLst/>
          </a:prstGeom>
          <a:noFill/>
        </p:spPr>
      </p:pic>
      <p:pic>
        <p:nvPicPr>
          <p:cNvPr id="25604" name="Picture 4" descr="εικ. 3.18 Τα λευκοκύτταρα έχουν την ικανότητα να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0648"/>
            <a:ext cx="4774582" cy="3140968"/>
          </a:xfrm>
          <a:prstGeom prst="rect">
            <a:avLst/>
          </a:prstGeom>
          <a:noFill/>
        </p:spPr>
      </p:pic>
      <p:sp>
        <p:nvSpPr>
          <p:cNvPr id="4" name="3 - Ορθογώνιο"/>
          <p:cNvSpPr/>
          <p:nvPr/>
        </p:nvSpPr>
        <p:spPr>
          <a:xfrm>
            <a:off x="4572000" y="404664"/>
            <a:ext cx="4572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i="1" dirty="0" smtClean="0"/>
              <a:t>Τα λευκοκύτταρα έχουν την ικανότητα </a:t>
            </a:r>
            <a:r>
              <a:rPr lang="el-GR" sz="3200" i="1" dirty="0" smtClean="0"/>
              <a:t>να διαπερνούν </a:t>
            </a:r>
            <a:r>
              <a:rPr lang="el-GR" sz="3200" i="1" dirty="0" smtClean="0"/>
              <a:t>τα τοιχώματα των τριχοειδών αγγείων(διαπίδυση).</a:t>
            </a:r>
            <a:endParaRPr lang="el-GR" sz="3200" dirty="0"/>
          </a:p>
        </p:txBody>
      </p:sp>
      <p:sp>
        <p:nvSpPr>
          <p:cNvPr id="5" name="4 - Ορθογώνιο"/>
          <p:cNvSpPr/>
          <p:nvPr/>
        </p:nvSpPr>
        <p:spPr>
          <a:xfrm>
            <a:off x="2771800" y="5805264"/>
            <a:ext cx="30094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200" i="1" dirty="0" smtClean="0"/>
              <a:t>Φαγοκυττάρωση</a:t>
            </a:r>
            <a:endParaRPr lang="el-GR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0" y="0"/>
            <a:ext cx="9540552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 smtClean="0"/>
              <a:t>     Στις</a:t>
            </a:r>
            <a:r>
              <a:rPr lang="el-GR" sz="3200" dirty="0" smtClean="0"/>
              <a:t> </a:t>
            </a:r>
            <a:r>
              <a:rPr lang="el-GR" sz="3200" b="1" dirty="0" smtClean="0"/>
              <a:t>λευχαιμίες</a:t>
            </a:r>
            <a:r>
              <a:rPr lang="el-GR" sz="3200" dirty="0" smtClean="0"/>
              <a:t> (είδος καρκίνου του αίματος</a:t>
            </a:r>
            <a:r>
              <a:rPr lang="el-GR" sz="3200" dirty="0" smtClean="0"/>
              <a:t>) παρατηρείται </a:t>
            </a:r>
            <a:r>
              <a:rPr lang="el-GR" sz="3200" dirty="0" smtClean="0"/>
              <a:t>υπερβολική </a:t>
            </a:r>
            <a:r>
              <a:rPr lang="el-GR" sz="3200" dirty="0" smtClean="0">
                <a:solidFill>
                  <a:srgbClr val="FF0000"/>
                </a:solidFill>
              </a:rPr>
              <a:t>αύξηση </a:t>
            </a:r>
            <a:r>
              <a:rPr lang="el-GR" sz="3200" dirty="0" smtClean="0"/>
              <a:t>των λευκοκυττάρων </a:t>
            </a:r>
            <a:r>
              <a:rPr lang="el-GR" sz="3200" dirty="0" smtClean="0"/>
              <a:t>(πάνω από 100.000 </a:t>
            </a:r>
            <a:r>
              <a:rPr lang="el-GR" sz="3200" dirty="0" smtClean="0"/>
              <a:t>ανά mm3</a:t>
            </a:r>
            <a:r>
              <a:rPr lang="el-GR" sz="3200" dirty="0" smtClean="0"/>
              <a:t>). </a:t>
            </a:r>
            <a:endParaRPr lang="el-GR" sz="3200" dirty="0" smtClean="0"/>
          </a:p>
          <a:p>
            <a:r>
              <a:rPr lang="el-GR" sz="3200" dirty="0" smtClean="0"/>
              <a:t> </a:t>
            </a:r>
            <a:r>
              <a:rPr lang="el-GR" sz="3200" dirty="0" smtClean="0"/>
              <a:t>      Επειδή </a:t>
            </a:r>
            <a:r>
              <a:rPr lang="el-GR" sz="3200" dirty="0" smtClean="0"/>
              <a:t>ένας μεγάλος αριθμός ανώριμων λευκοκυττάρων συσσωρεύεται στον ερυθρό μυελό των οστών </a:t>
            </a:r>
            <a:r>
              <a:rPr lang="el-GR" sz="3200" dirty="0" smtClean="0">
                <a:solidFill>
                  <a:srgbClr val="FF0000"/>
                </a:solidFill>
              </a:rPr>
              <a:t>παρεμποδίζεται</a:t>
            </a:r>
            <a:r>
              <a:rPr lang="el-GR" sz="3200" dirty="0" smtClean="0"/>
              <a:t> η παραγωγή </a:t>
            </a:r>
            <a:r>
              <a:rPr lang="el-GR" sz="3200" dirty="0" err="1" smtClean="0"/>
              <a:t>ερυθροκυττάρων</a:t>
            </a:r>
            <a:r>
              <a:rPr lang="el-GR" sz="3200" dirty="0" smtClean="0"/>
              <a:t> και </a:t>
            </a:r>
            <a:r>
              <a:rPr lang="el-GR" sz="3200" dirty="0" smtClean="0"/>
              <a:t>αιμοπεταλίων. Για ορισμένες μορφές λευχαιμίας ενοχοποιείται ένας ιός, ο HTLV-1.Υπάρχουν διαφορετικά είδη λευχαιμιών λιγότερο ή περισσότερο σοβαρά. Ορισμένα </a:t>
            </a:r>
            <a:r>
              <a:rPr lang="el-GR" sz="3200" dirty="0" smtClean="0"/>
              <a:t>είδη , όπως </a:t>
            </a:r>
            <a:r>
              <a:rPr lang="el-GR" sz="3200" dirty="0" smtClean="0"/>
              <a:t>η οξεία λευχαιμία των παιδιών, </a:t>
            </a:r>
            <a:r>
              <a:rPr lang="el-GR" sz="3200" dirty="0" smtClean="0"/>
              <a:t>μπορούν να </a:t>
            </a:r>
            <a:r>
              <a:rPr lang="el-GR" sz="3200" dirty="0" smtClean="0"/>
              <a:t>αντιμετωπιστούν με αρκετή επιτυχία </a:t>
            </a:r>
            <a:r>
              <a:rPr lang="el-GR" sz="3200" dirty="0" smtClean="0"/>
              <a:t>με φαρμακευτική αγωγή . Στην </a:t>
            </a:r>
            <a:r>
              <a:rPr lang="el-GR" sz="3200" dirty="0" smtClean="0"/>
              <a:t>περίπτωση που ο αριθμός </a:t>
            </a:r>
            <a:r>
              <a:rPr lang="el-GR" sz="3200" dirty="0" smtClean="0"/>
              <a:t>των λευκοκυττάρων </a:t>
            </a:r>
            <a:r>
              <a:rPr lang="el-GR" sz="3200" dirty="0" smtClean="0"/>
              <a:t>πέσει </a:t>
            </a:r>
            <a:r>
              <a:rPr lang="el-GR" sz="3200" dirty="0" smtClean="0">
                <a:solidFill>
                  <a:srgbClr val="FF0000"/>
                </a:solidFill>
              </a:rPr>
              <a:t>κάτω από 5.000 </a:t>
            </a:r>
            <a:r>
              <a:rPr lang="el-GR" sz="3200" dirty="0" smtClean="0">
                <a:solidFill>
                  <a:srgbClr val="FF0000"/>
                </a:solidFill>
              </a:rPr>
              <a:t>ανά mm3 </a:t>
            </a:r>
            <a:r>
              <a:rPr lang="el-GR" sz="3200" dirty="0" smtClean="0"/>
              <a:t>αίματος έχουμε τη </a:t>
            </a:r>
            <a:r>
              <a:rPr lang="el-GR" sz="3200" b="1" dirty="0" err="1" smtClean="0"/>
              <a:t>λευκοπενία</a:t>
            </a:r>
            <a:r>
              <a:rPr lang="el-GR" sz="3200" dirty="0" smtClean="0"/>
              <a:t>.</a:t>
            </a:r>
            <a:endParaRPr lang="el-GR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0" y="0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600" dirty="0"/>
              <a:t>Π</a:t>
            </a:r>
            <a:r>
              <a:rPr lang="el-GR" sz="3600" dirty="0" smtClean="0"/>
              <a:t>αράγονται στον ερυθρό μυελό των οστών . </a:t>
            </a:r>
          </a:p>
          <a:p>
            <a:r>
              <a:rPr lang="el-GR" sz="3600" b="1" dirty="0"/>
              <a:t> </a:t>
            </a:r>
            <a:r>
              <a:rPr lang="el-GR" sz="3600" b="1" dirty="0" smtClean="0"/>
              <a:t>   Το πλάσμα</a:t>
            </a:r>
            <a:r>
              <a:rPr lang="el-GR" sz="3600" dirty="0" smtClean="0"/>
              <a:t> αποτελείται από νερό (90% του όγκου του), μέσα στο οποίο είναι διαλυμένα </a:t>
            </a:r>
            <a:r>
              <a:rPr lang="el-GR" sz="3600" u="sng" dirty="0" smtClean="0"/>
              <a:t>ανόργανα άλατα, ορμόνες, πρωτεΐνες, θρεπτικές ουσίες </a:t>
            </a:r>
            <a:r>
              <a:rPr lang="el-GR" sz="3600" dirty="0" smtClean="0"/>
              <a:t>κ.ά. Στον ενήλικα υπάρχουν κατά μέσο όρο </a:t>
            </a:r>
            <a:r>
              <a:rPr lang="el-GR" sz="3600" dirty="0" smtClean="0">
                <a:solidFill>
                  <a:srgbClr val="FF0000"/>
                </a:solidFill>
              </a:rPr>
              <a:t>5,5 λίτρα αίματος</a:t>
            </a:r>
            <a:r>
              <a:rPr lang="el-GR" sz="3600" dirty="0" smtClean="0"/>
              <a:t>.</a:t>
            </a:r>
            <a:endParaRPr lang="el-GR" sz="3600" dirty="0"/>
          </a:p>
        </p:txBody>
      </p:sp>
      <p:pic>
        <p:nvPicPr>
          <p:cNvPr id="1026" name="Picture 2" descr="εικ. 3.15 Σύσταση του αίματο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284984"/>
            <a:ext cx="6048672" cy="3390900"/>
          </a:xfrm>
          <a:prstGeom prst="rect">
            <a:avLst/>
          </a:prstGeom>
          <a:noFill/>
        </p:spPr>
      </p:pic>
      <p:sp>
        <p:nvSpPr>
          <p:cNvPr id="4" name="3 - Ορθογώνιο"/>
          <p:cNvSpPr/>
          <p:nvPr/>
        </p:nvSpPr>
        <p:spPr>
          <a:xfrm>
            <a:off x="467544" y="6093296"/>
            <a:ext cx="23020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l-GR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oboto"/>
                <a:cs typeface="Arial" pitchFamily="34" charset="0"/>
              </a:rPr>
              <a:t>Σύσταση του αίματος</a:t>
            </a:r>
            <a:endParaRPr kumimoji="0" 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inheri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0" y="0"/>
            <a:ext cx="9144000" cy="6928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600" b="1" dirty="0" smtClean="0"/>
              <a:t>                    </a:t>
            </a:r>
            <a:r>
              <a:rPr lang="el-GR" sz="3600" b="1" u="sng" dirty="0" smtClean="0"/>
              <a:t>Ερυθρά </a:t>
            </a:r>
            <a:r>
              <a:rPr lang="el-GR" sz="3600" b="1" u="sng" dirty="0"/>
              <a:t>αιμοσφαίρια</a:t>
            </a:r>
          </a:p>
          <a:p>
            <a:r>
              <a:rPr lang="el-GR" sz="3600" dirty="0"/>
              <a:t>Τα ερυθρά αιμοσφαίρια είναι πολυπληθή. </a:t>
            </a:r>
            <a:endParaRPr lang="el-GR" sz="3600" dirty="0" smtClean="0"/>
          </a:p>
          <a:p>
            <a:r>
              <a:rPr lang="el-GR" sz="3600" dirty="0" smtClean="0"/>
              <a:t>Μία </a:t>
            </a:r>
            <a:r>
              <a:rPr lang="el-GR" sz="3600" dirty="0"/>
              <a:t>σταγόνα αίματος περιέχει εκατομμύρια </a:t>
            </a:r>
            <a:r>
              <a:rPr lang="el-GR" sz="3600" dirty="0" err="1"/>
              <a:t>ερυθροκυττάρων</a:t>
            </a:r>
            <a:r>
              <a:rPr lang="el-GR" sz="3600" dirty="0"/>
              <a:t>. Ο ρόλος τους είναι η </a:t>
            </a:r>
            <a:r>
              <a:rPr lang="el-GR" sz="3600" dirty="0">
                <a:solidFill>
                  <a:srgbClr val="FF0000"/>
                </a:solidFill>
              </a:rPr>
              <a:t>μεταφορά οξυγόνου </a:t>
            </a:r>
            <a:r>
              <a:rPr lang="el-GR" sz="3600" dirty="0"/>
              <a:t>στους ιστούς και η απομάκρυνση από αυτούς του διοξειδίου του άνθρακα.</a:t>
            </a:r>
          </a:p>
          <a:p>
            <a:r>
              <a:rPr lang="el-GR" sz="3600" dirty="0"/>
              <a:t>Τα ώριμα ερυθρά αιμοσφαίρια έχουν χαρακτηριστικό </a:t>
            </a:r>
            <a:r>
              <a:rPr lang="el-GR" sz="3600" dirty="0">
                <a:solidFill>
                  <a:srgbClr val="FF0000"/>
                </a:solidFill>
              </a:rPr>
              <a:t>σχήμα </a:t>
            </a:r>
            <a:r>
              <a:rPr lang="el-GR" sz="3600" dirty="0"/>
              <a:t>αμφίκοιλου δίσκου </a:t>
            </a:r>
            <a:r>
              <a:rPr lang="el-GR" sz="3600" dirty="0" smtClean="0"/>
              <a:t> </a:t>
            </a:r>
            <a:r>
              <a:rPr lang="el-GR" sz="3600" dirty="0"/>
              <a:t>και είναι παχύτερα στην περιφέρεια απ' </a:t>
            </a:r>
            <a:r>
              <a:rPr lang="el-GR" sz="3600" dirty="0" err="1"/>
              <a:t>ό,τι</a:t>
            </a:r>
            <a:r>
              <a:rPr lang="el-GR" sz="3600" dirty="0"/>
              <a:t> στο κέντρο. Το σχήμα τους αυτό οφείλεται στην απουσία πυρήνα.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3528" y="260649"/>
            <a:ext cx="8820472" cy="738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  <a:cs typeface="Arial" pitchFamily="34" charset="0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  <a:cs typeface="Arial" pitchFamily="34" charset="0"/>
              </a:rPr>
              <a:t>    Το κυτταρόπλασμά τους περιέχει κυρίως </a:t>
            </a:r>
            <a:r>
              <a:rPr kumimoji="0" lang="el-G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  <a:cs typeface="Arial" pitchFamily="34" charset="0"/>
              </a:rPr>
              <a:t>αιμοσφαιρίνη</a:t>
            </a: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  <a:cs typeface="Arial" pitchFamily="34" charset="0"/>
              </a:rPr>
              <a:t>, η οποία τους δίνει το χαρακτηριστικό κόκκινο χρώμα.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l-GR" sz="3600" dirty="0">
                <a:latin typeface="inherit"/>
                <a:cs typeface="Arial" pitchFamily="34" charset="0"/>
              </a:rPr>
              <a:t> </a:t>
            </a: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  <a:cs typeface="Arial" pitchFamily="34" charset="0"/>
              </a:rPr>
              <a:t>Η αιμοσφαιρίνη είναι μία εξειδικευμένη πρωτεΐνη, υπεύθυνη για τη μεταφορά του οξυγόνου. Η αιμοσφαιρίνη Α, που είναι ο κύριος τύπος αιμοσφαιρίνης στους ενήλικες, </a:t>
            </a: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  <a:cs typeface="Arial" pitchFamily="34" charset="0"/>
              </a:rPr>
              <a:t>αποτελείται </a:t>
            </a: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  <a:cs typeface="Arial" pitchFamily="34" charset="0"/>
              </a:rPr>
              <a:t>από δύο ζευγάρια </a:t>
            </a:r>
            <a:r>
              <a:rPr kumimoji="0" lang="el-G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  <a:cs typeface="Arial" pitchFamily="34" charset="0"/>
              </a:rPr>
              <a:t>πολυπεπτιδικών</a:t>
            </a: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  <a:cs typeface="Arial" pitchFamily="34" charset="0"/>
              </a:rPr>
              <a:t> αλυσίδων, της αλυσίδας α και της αλυσίδας β (α2β2), και από 4 ομάδες </a:t>
            </a:r>
            <a:r>
              <a:rPr kumimoji="0" lang="el-GR" sz="3600" b="0" i="0" u="none" strike="noStrike" cap="none" normalizeH="0" baseline="0" dirty="0" err="1" smtClean="0">
                <a:ln>
                  <a:noFill/>
                </a:ln>
                <a:effectLst/>
                <a:latin typeface="inherit"/>
                <a:cs typeface="Arial" pitchFamily="34" charset="0"/>
              </a:rPr>
              <a:t>αίμης</a:t>
            </a:r>
            <a:r>
              <a:rPr kumimoji="0" lang="el-GR" sz="3600" b="0" i="0" u="none" strike="noStrike" cap="none" normalizeH="0" baseline="0" dirty="0" smtClean="0">
                <a:ln>
                  <a:noFill/>
                </a:ln>
                <a:effectLst/>
                <a:latin typeface="inherit"/>
                <a:cs typeface="Arial" pitchFamily="34" charset="0"/>
              </a:rPr>
              <a:t>, οι οποίες </a:t>
            </a:r>
            <a:r>
              <a:rPr kumimoji="0" lang="el-GR" sz="3600" b="0" i="0" u="none" strike="noStrike" cap="none" normalizeH="0" baseline="0" smtClean="0">
                <a:ln>
                  <a:noFill/>
                </a:ln>
                <a:effectLst/>
                <a:latin typeface="inherit"/>
                <a:cs typeface="Arial" pitchFamily="34" charset="0"/>
              </a:rPr>
              <a:t>περιέχουν σίδηρο.</a:t>
            </a:r>
            <a:endParaRPr kumimoji="0" lang="el-G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oboto"/>
                <a:cs typeface="Arial" pitchFamily="34" charset="0"/>
              </a:rPr>
              <a:t>                                                           </a:t>
            </a:r>
            <a:endParaRPr kumimoji="0" lang="el-G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inheri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inheri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cs typeface="Arial" pitchFamily="34" charset="0"/>
              </a:rPr>
              <a:t/>
            </a:r>
            <a:b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cs typeface="Arial" pitchFamily="34" charset="0"/>
              </a:rPr>
            </a:b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Roboto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εικ. 3.17 Φυσιολογία των ερυθροκυττάρων α) αιμοφόρα τριχοειδή β) ερυθροκύτταρο γ) μόριο αιμοσφαιρίνη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0"/>
            <a:ext cx="8568952" cy="5040560"/>
          </a:xfrm>
          <a:prstGeom prst="rect">
            <a:avLst/>
          </a:prstGeom>
          <a:noFill/>
        </p:spPr>
      </p:pic>
      <p:sp>
        <p:nvSpPr>
          <p:cNvPr id="3" name="2 - Ορθογώνιο"/>
          <p:cNvSpPr/>
          <p:nvPr/>
        </p:nvSpPr>
        <p:spPr>
          <a:xfrm>
            <a:off x="539552" y="5013176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i="1" dirty="0"/>
              <a:t>Φυσιολογία των </a:t>
            </a:r>
            <a:r>
              <a:rPr lang="el-GR" sz="3200" i="1" dirty="0" err="1"/>
              <a:t>ερυθροκυττάρων</a:t>
            </a:r>
            <a:r>
              <a:rPr lang="el-GR" sz="3200" i="1" dirty="0"/>
              <a:t> </a:t>
            </a:r>
            <a:endParaRPr lang="el-GR" sz="3200" i="1" dirty="0" smtClean="0"/>
          </a:p>
          <a:p>
            <a:r>
              <a:rPr lang="el-GR" sz="3200" i="1" dirty="0" smtClean="0"/>
              <a:t>α</a:t>
            </a:r>
            <a:r>
              <a:rPr lang="el-GR" sz="3200" i="1" dirty="0"/>
              <a:t>) αιμοφόρα τριχοειδή β) </a:t>
            </a:r>
            <a:r>
              <a:rPr lang="el-GR" sz="3200" i="1" dirty="0" err="1" smtClean="0"/>
              <a:t>ερυθροκύτταρο</a:t>
            </a:r>
            <a:endParaRPr lang="el-GR" sz="3200" i="1" dirty="0" smtClean="0"/>
          </a:p>
          <a:p>
            <a:r>
              <a:rPr lang="el-GR" sz="3200" i="1" dirty="0" smtClean="0"/>
              <a:t> </a:t>
            </a:r>
            <a:r>
              <a:rPr lang="el-GR" sz="3200" i="1" dirty="0"/>
              <a:t>γ) μόριο αιμοσφαιρίνης</a:t>
            </a:r>
            <a:endParaRPr lang="el-GR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0" y="0"/>
            <a:ext cx="946854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600" dirty="0" smtClean="0"/>
              <a:t>         Κάθε </a:t>
            </a:r>
            <a:r>
              <a:rPr lang="el-GR" sz="3600" dirty="0"/>
              <a:t>ομάδα </a:t>
            </a:r>
            <a:r>
              <a:rPr lang="el-GR" sz="3600" dirty="0" err="1"/>
              <a:t>αίμης</a:t>
            </a:r>
            <a:r>
              <a:rPr lang="el-GR" sz="3600" dirty="0"/>
              <a:t> </a:t>
            </a:r>
            <a:r>
              <a:rPr lang="el-GR" sz="3600" dirty="0" smtClean="0"/>
              <a:t>συνδέεται με </a:t>
            </a:r>
            <a:r>
              <a:rPr lang="el-GR" sz="3600" dirty="0"/>
              <a:t>μία </a:t>
            </a:r>
            <a:r>
              <a:rPr lang="el-GR" sz="3600" dirty="0" err="1"/>
              <a:t>πολυπεπτιδική</a:t>
            </a:r>
            <a:r>
              <a:rPr lang="el-GR" sz="3600" dirty="0"/>
              <a:t> αλυσίδα </a:t>
            </a:r>
            <a:r>
              <a:rPr lang="el-GR" sz="3600" dirty="0" smtClean="0"/>
              <a:t>.</a:t>
            </a:r>
          </a:p>
          <a:p>
            <a:r>
              <a:rPr lang="el-GR" sz="3600" dirty="0" smtClean="0"/>
              <a:t>Τα </a:t>
            </a:r>
            <a:r>
              <a:rPr lang="el-GR" sz="3600" dirty="0" err="1"/>
              <a:t>ερυθροκύτταρα</a:t>
            </a:r>
            <a:r>
              <a:rPr lang="el-GR" sz="3600" dirty="0"/>
              <a:t> </a:t>
            </a:r>
            <a:r>
              <a:rPr lang="el-GR" sz="3600" dirty="0">
                <a:solidFill>
                  <a:srgbClr val="FF0000"/>
                </a:solidFill>
              </a:rPr>
              <a:t>ζουν</a:t>
            </a:r>
            <a:r>
              <a:rPr lang="el-GR" sz="3600" dirty="0"/>
              <a:t> περίπου τέσσερις μήνες και στη συνέχεια εγκαταλείπουν την κυκλοφορία του αίματος και συγκεντρώνονται </a:t>
            </a:r>
            <a:r>
              <a:rPr lang="el-GR" sz="3600" dirty="0">
                <a:solidFill>
                  <a:srgbClr val="FF0000"/>
                </a:solidFill>
              </a:rPr>
              <a:t>στο ήπαρ </a:t>
            </a:r>
            <a:r>
              <a:rPr lang="el-GR" sz="3600" dirty="0"/>
              <a:t>και </a:t>
            </a:r>
            <a:r>
              <a:rPr lang="el-GR" sz="3600" dirty="0">
                <a:solidFill>
                  <a:srgbClr val="FF0000"/>
                </a:solidFill>
              </a:rPr>
              <a:t>στη σπλήνα</a:t>
            </a:r>
            <a:r>
              <a:rPr lang="el-GR" sz="3600" dirty="0"/>
              <a:t>, όπου </a:t>
            </a:r>
            <a:r>
              <a:rPr lang="el-GR" sz="3600" dirty="0">
                <a:solidFill>
                  <a:srgbClr val="FF0000"/>
                </a:solidFill>
              </a:rPr>
              <a:t>καταστρέφονται</a:t>
            </a:r>
            <a:r>
              <a:rPr lang="el-GR" sz="3600" dirty="0" smtClean="0"/>
              <a:t>.</a:t>
            </a:r>
          </a:p>
          <a:p>
            <a:r>
              <a:rPr lang="el-GR" sz="3600" dirty="0" smtClean="0"/>
              <a:t>      </a:t>
            </a:r>
            <a:r>
              <a:rPr lang="el-GR" sz="3600" dirty="0"/>
              <a:t>Για να διατηρείται όμως ο αριθμός τους στο αίμα σταθερός, </a:t>
            </a:r>
            <a:r>
              <a:rPr lang="el-GR" sz="3600" dirty="0">
                <a:solidFill>
                  <a:srgbClr val="FF0000"/>
                </a:solidFill>
              </a:rPr>
              <a:t>παράγονται</a:t>
            </a:r>
            <a:r>
              <a:rPr lang="el-GR" sz="3600" dirty="0"/>
              <a:t> συγχρόνως άλλα από τον </a:t>
            </a:r>
            <a:r>
              <a:rPr lang="el-GR" sz="3600" dirty="0">
                <a:solidFill>
                  <a:srgbClr val="FF0000"/>
                </a:solidFill>
              </a:rPr>
              <a:t>ερυθρό μυελό των οστών</a:t>
            </a:r>
            <a:r>
              <a:rPr lang="el-GR" sz="3600" dirty="0" smtClean="0"/>
              <a:t>.</a:t>
            </a:r>
            <a:r>
              <a:rPr lang="el-GR" sz="3600" dirty="0" smtClean="0"/>
              <a:t> Σε ορισμένες περιπτώσεις τα </a:t>
            </a:r>
            <a:r>
              <a:rPr lang="el-GR" sz="3600" dirty="0" err="1" smtClean="0"/>
              <a:t>ερυθροκύτταρα</a:t>
            </a:r>
            <a:r>
              <a:rPr lang="el-GR" sz="3600" dirty="0" smtClean="0"/>
              <a:t> παράγονται με γρηγορότερο ρυθμό με αποτέλεσμα να αυξάνεται ο αριθμός τους στο αίμα. </a:t>
            </a:r>
            <a:endParaRPr lang="el-GR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600" dirty="0" smtClean="0"/>
              <a:t>       Αυτό </a:t>
            </a:r>
            <a:r>
              <a:rPr lang="el-GR" sz="3600" dirty="0" smtClean="0"/>
              <a:t>συμβαίνει, για παράδειγμα, στους ανθρώπους που ζουν σε μεγάλο υψόμετρο, όπου δεν υπάρχει αρκετό οξυγόνο στην ατμόσφαιρα. </a:t>
            </a:r>
            <a:endParaRPr lang="el-GR" sz="3600" dirty="0" smtClean="0"/>
          </a:p>
          <a:p>
            <a:r>
              <a:rPr lang="el-GR" sz="3600" dirty="0" smtClean="0"/>
              <a:t>       Τα </a:t>
            </a:r>
            <a:r>
              <a:rPr lang="el-GR" sz="3600" dirty="0" smtClean="0"/>
              <a:t>επιπλέον </a:t>
            </a:r>
            <a:r>
              <a:rPr lang="el-GR" sz="3600" dirty="0" err="1" smtClean="0"/>
              <a:t>ερυθροκύτταρα</a:t>
            </a:r>
            <a:r>
              <a:rPr lang="el-GR" sz="3600" dirty="0" smtClean="0"/>
              <a:t> τους βοηθούν να προσλαμβάνουν οξυγόνο, που είναι απαραίτητο για τις ανάγκες των ιστών </a:t>
            </a:r>
            <a:r>
              <a:rPr lang="el-GR" sz="3600" dirty="0" smtClean="0"/>
              <a:t>τους</a:t>
            </a:r>
            <a:endParaRPr lang="el-GR" sz="3600" b="1" dirty="0" smtClean="0"/>
          </a:p>
          <a:p>
            <a:r>
              <a:rPr lang="el-GR" sz="3600" dirty="0" smtClean="0"/>
              <a:t>        Κάθε </a:t>
            </a:r>
            <a:r>
              <a:rPr lang="el-GR" sz="3600" dirty="0" smtClean="0"/>
              <a:t>δευτερόλεπτο στον οργανισμό παράγονται </a:t>
            </a:r>
            <a:r>
              <a:rPr lang="el-GR" sz="3600" dirty="0" smtClean="0">
                <a:solidFill>
                  <a:srgbClr val="FF0000"/>
                </a:solidFill>
              </a:rPr>
              <a:t>3.000.000 </a:t>
            </a:r>
            <a:r>
              <a:rPr lang="el-GR" sz="3600" dirty="0" err="1" smtClean="0"/>
              <a:t>ερυθροκύτταρα</a:t>
            </a:r>
            <a:r>
              <a:rPr lang="el-GR" sz="3600" dirty="0" smtClean="0"/>
              <a:t> και καταστρέφονται άλλα τόσα.</a:t>
            </a:r>
            <a:endParaRPr lang="el-GR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0" y="1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4400" b="1" dirty="0" smtClean="0">
                <a:latin typeface="+mj-lt"/>
              </a:rPr>
              <a:t>Μεταφορά οξυγόνου και διοξειδίου του άνθρακα</a:t>
            </a:r>
          </a:p>
          <a:p>
            <a:r>
              <a:rPr lang="el-GR" sz="3600" dirty="0" smtClean="0"/>
              <a:t>             Όταν </a:t>
            </a:r>
            <a:r>
              <a:rPr lang="el-GR" sz="3600" dirty="0" smtClean="0"/>
              <a:t>τα </a:t>
            </a:r>
            <a:r>
              <a:rPr lang="el-GR" sz="3600" dirty="0" err="1" smtClean="0"/>
              <a:t>ερυθροκύτταρα</a:t>
            </a:r>
            <a:r>
              <a:rPr lang="el-GR" sz="3600" dirty="0" smtClean="0"/>
              <a:t> φτάσουν στους πνεύμονες με την κυκλοφορία, προσλαμβάνουν οξυγόνο. </a:t>
            </a:r>
            <a:r>
              <a:rPr lang="el-GR" sz="3600" dirty="0" smtClean="0"/>
              <a:t> </a:t>
            </a:r>
            <a:r>
              <a:rPr lang="el-GR" sz="3600" dirty="0" smtClean="0"/>
              <a:t>Η</a:t>
            </a:r>
            <a:r>
              <a:rPr lang="el-GR" sz="3600" dirty="0" smtClean="0"/>
              <a:t> διαδικασία είναι η εξής: Το</a:t>
            </a:r>
            <a:r>
              <a:rPr lang="el-GR" sz="3600" dirty="0" smtClean="0"/>
              <a:t> άτομο σιδήρου που υπάρχει σε </a:t>
            </a:r>
            <a:r>
              <a:rPr lang="el-GR" sz="3600" dirty="0" smtClean="0">
                <a:solidFill>
                  <a:srgbClr val="FF0000"/>
                </a:solidFill>
              </a:rPr>
              <a:t>κάθε μόριο </a:t>
            </a:r>
            <a:r>
              <a:rPr lang="el-GR" sz="3600" dirty="0" err="1" smtClean="0">
                <a:solidFill>
                  <a:srgbClr val="FF0000"/>
                </a:solidFill>
              </a:rPr>
              <a:t>αίμης</a:t>
            </a:r>
            <a:r>
              <a:rPr lang="el-GR" sz="3600" dirty="0" smtClean="0">
                <a:solidFill>
                  <a:srgbClr val="FF0000"/>
                </a:solidFill>
              </a:rPr>
              <a:t> δεσμεύει ένα μόριο οξυγόνου</a:t>
            </a:r>
            <a:r>
              <a:rPr lang="el-GR" sz="36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el-GR" sz="3600" dirty="0" smtClean="0"/>
              <a:t> </a:t>
            </a:r>
            <a:r>
              <a:rPr lang="el-GR" sz="3600" dirty="0" smtClean="0"/>
              <a:t>            </a:t>
            </a:r>
            <a:r>
              <a:rPr lang="el-GR" sz="3600" dirty="0" smtClean="0"/>
              <a:t>Στην κατάσταση αυτή η </a:t>
            </a:r>
            <a:r>
              <a:rPr lang="el-GR" sz="3600" dirty="0" smtClean="0"/>
              <a:t>αιμοσφαιρίνη ονομάζεται</a:t>
            </a:r>
            <a:r>
              <a:rPr lang="el-GR" sz="3600" dirty="0" smtClean="0"/>
              <a:t> </a:t>
            </a:r>
            <a:r>
              <a:rPr lang="el-GR" sz="3600" b="1" dirty="0" err="1" smtClean="0"/>
              <a:t>οξυαιμοσφαιρίνη</a:t>
            </a:r>
            <a:r>
              <a:rPr lang="el-GR" sz="3600" dirty="0" smtClean="0"/>
              <a:t>. </a:t>
            </a:r>
            <a:endParaRPr lang="el-GR" sz="3600" dirty="0" smtClean="0"/>
          </a:p>
          <a:p>
            <a:r>
              <a:rPr lang="el-GR" sz="3600" dirty="0" smtClean="0"/>
              <a:t>Το </a:t>
            </a:r>
            <a:r>
              <a:rPr lang="el-GR" sz="3600" dirty="0" smtClean="0">
                <a:solidFill>
                  <a:srgbClr val="FF0000"/>
                </a:solidFill>
              </a:rPr>
              <a:t>οξυγόνο </a:t>
            </a:r>
            <a:r>
              <a:rPr lang="el-GR" sz="3600" dirty="0" smtClean="0"/>
              <a:t>μεταφέρεται έτσι μέχρι τα τριχοειδή, όπου αποδεσμεύεται </a:t>
            </a:r>
            <a:r>
              <a:rPr lang="el-GR" sz="3600" dirty="0" smtClean="0"/>
              <a:t>από την </a:t>
            </a:r>
            <a:r>
              <a:rPr lang="el-GR" sz="3600" dirty="0" smtClean="0"/>
              <a:t>αιμοσφαιρίνη και διαχέεται προς τα κύτταρα. </a:t>
            </a:r>
            <a:endParaRPr lang="el-GR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600" dirty="0" smtClean="0"/>
              <a:t>          Στη συνέχεια </a:t>
            </a:r>
            <a:r>
              <a:rPr lang="el-GR" sz="3600" dirty="0" smtClean="0"/>
              <a:t>δεσμεύεται από την αιμοσφαιρίνη ένα μέρος από το </a:t>
            </a:r>
            <a:r>
              <a:rPr lang="el-GR" sz="3600" dirty="0" smtClean="0">
                <a:solidFill>
                  <a:srgbClr val="FF0000"/>
                </a:solidFill>
              </a:rPr>
              <a:t>διοξείδιο του άνθρακα </a:t>
            </a:r>
            <a:r>
              <a:rPr lang="el-GR" sz="3600" dirty="0" smtClean="0"/>
              <a:t>που έχει παραχθεί με το μεταβολισμό των κυττάρων. </a:t>
            </a:r>
            <a:r>
              <a:rPr lang="el-GR" sz="3600" dirty="0" smtClean="0"/>
              <a:t>Το </a:t>
            </a:r>
            <a:r>
              <a:rPr lang="el-GR" sz="3600" dirty="0" smtClean="0"/>
              <a:t>υπόλοιπο διαλύεται στο </a:t>
            </a:r>
            <a:r>
              <a:rPr lang="el-GR" sz="3600" dirty="0" smtClean="0">
                <a:solidFill>
                  <a:srgbClr val="FF0000"/>
                </a:solidFill>
              </a:rPr>
              <a:t>πλάσμα </a:t>
            </a:r>
            <a:r>
              <a:rPr lang="el-GR" sz="3600" dirty="0" smtClean="0"/>
              <a:t>με τη μορφή όξινων ανθρακικών ανιόντων (HCO-3). Στη συνέχεια το δεσμευμένο διοξείδιο του άνθρακα και το διαλυμένο στο πλάσμα, μεταφέρονται </a:t>
            </a:r>
            <a:r>
              <a:rPr lang="el-GR" sz="3600" dirty="0" smtClean="0"/>
              <a:t>στους </a:t>
            </a:r>
            <a:r>
              <a:rPr lang="el-GR" sz="3600" dirty="0" smtClean="0">
                <a:solidFill>
                  <a:srgbClr val="FF0000"/>
                </a:solidFill>
              </a:rPr>
              <a:t>πνεύμονες</a:t>
            </a:r>
            <a:r>
              <a:rPr lang="el-GR" sz="3600" dirty="0" smtClean="0"/>
              <a:t>, όπου αποβάλλονται ως CΟ2</a:t>
            </a:r>
            <a:r>
              <a:rPr lang="el-GR" sz="3600" dirty="0" smtClean="0"/>
              <a:t>. Η </a:t>
            </a:r>
            <a:r>
              <a:rPr lang="el-GR" sz="3600" dirty="0" err="1" smtClean="0">
                <a:solidFill>
                  <a:srgbClr val="FF0000"/>
                </a:solidFill>
              </a:rPr>
              <a:t>οξυαιμοσφαιρίνη</a:t>
            </a:r>
            <a:r>
              <a:rPr lang="el-GR" sz="3600" dirty="0" smtClean="0">
                <a:solidFill>
                  <a:srgbClr val="FF0000"/>
                </a:solidFill>
              </a:rPr>
              <a:t> </a:t>
            </a:r>
            <a:r>
              <a:rPr lang="el-GR" sz="3600" dirty="0" smtClean="0"/>
              <a:t>προσδίδει στο </a:t>
            </a:r>
            <a:r>
              <a:rPr lang="el-GR" sz="3600" dirty="0" smtClean="0"/>
              <a:t>αίμα λαμπερό </a:t>
            </a:r>
            <a:r>
              <a:rPr lang="el-GR" sz="3600" dirty="0" smtClean="0"/>
              <a:t>κόκκινο </a:t>
            </a:r>
            <a:r>
              <a:rPr lang="el-GR" sz="3600" dirty="0" smtClean="0">
                <a:solidFill>
                  <a:srgbClr val="FF0000"/>
                </a:solidFill>
              </a:rPr>
              <a:t>χρώμα</a:t>
            </a:r>
            <a:r>
              <a:rPr lang="el-GR" sz="3600" dirty="0" smtClean="0"/>
              <a:t>, ενώ η </a:t>
            </a:r>
            <a:r>
              <a:rPr lang="el-GR" sz="3600" dirty="0" smtClean="0"/>
              <a:t>αιμοσφαιρίνη που </a:t>
            </a:r>
            <a:r>
              <a:rPr lang="el-GR" sz="3600" dirty="0" smtClean="0"/>
              <a:t>έχει δεσμεύσει διοξείδιο του άνθρακα</a:t>
            </a:r>
            <a:r>
              <a:rPr lang="el-GR" sz="3600" dirty="0" smtClean="0"/>
              <a:t>, σκούρο </a:t>
            </a:r>
            <a:r>
              <a:rPr lang="el-GR" sz="3600" dirty="0" smtClean="0"/>
              <a:t>κόκκινο.</a:t>
            </a:r>
            <a:endParaRPr lang="el-GR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524</Words>
  <Application>Microsoft Office PowerPoint</Application>
  <PresentationFormat>Προβολή στην οθόνη (4:3)</PresentationFormat>
  <Paragraphs>43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Θέμα του Office</vt:lpstr>
      <vt:lpstr>Αίμα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Αίμα</dc:title>
  <dc:creator>ΓΕΩΡΓΙΑ ΧΑΡΙΣΗ</dc:creator>
  <cp:lastModifiedBy>ΓΕΩΡΓΙΑ ΧΑΡΙΣΗ</cp:lastModifiedBy>
  <cp:revision>12</cp:revision>
  <dcterms:created xsi:type="dcterms:W3CDTF">2020-11-07T11:52:07Z</dcterms:created>
  <dcterms:modified xsi:type="dcterms:W3CDTF">2020-11-07T17:50:08Z</dcterms:modified>
</cp:coreProperties>
</file>