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Outfit Extra Bold" panose="020B0604020202020204" charset="0"/>
      <p:regular r:id="rId11"/>
    </p:embeddedFont>
    <p:embeddedFont>
      <p:font typeface="Arimo"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22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6553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Alcohol Consumption among Greek Teenagers</a:t>
            </a:r>
            <a:endParaRPr lang="en-US" sz="4450" dirty="0"/>
          </a:p>
        </p:txBody>
      </p:sp>
      <p:sp>
        <p:nvSpPr>
          <p:cNvPr id="4" name="Text 1"/>
          <p:cNvSpPr/>
          <p:nvPr/>
        </p:nvSpPr>
        <p:spPr>
          <a:xfrm>
            <a:off x="793790" y="412325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This presentation explores the troubling issue of alcohol consumption among Greek teenagers, highlighting the cultural factors, legal loopholes, and the need for increased awareness and education.</a:t>
            </a:r>
            <a:endParaRPr lang="en-US" sz="1750" dirty="0"/>
          </a:p>
        </p:txBody>
      </p:sp>
      <p:sp>
        <p:nvSpPr>
          <p:cNvPr id="5" name="Shape 2"/>
          <p:cNvSpPr/>
          <p:nvPr/>
        </p:nvSpPr>
        <p:spPr>
          <a:xfrm>
            <a:off x="793790" y="5484019"/>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491639"/>
            <a:ext cx="347663" cy="347663"/>
          </a:xfrm>
          <a:prstGeom prst="rect">
            <a:avLst/>
          </a:prstGeom>
        </p:spPr>
      </p:pic>
      <p:sp>
        <p:nvSpPr>
          <p:cNvPr id="7" name="Text 3"/>
          <p:cNvSpPr/>
          <p:nvPr/>
        </p:nvSpPr>
        <p:spPr>
          <a:xfrm>
            <a:off x="1270040" y="5467112"/>
            <a:ext cx="3898821" cy="396835"/>
          </a:xfrm>
          <a:prstGeom prst="rect">
            <a:avLst/>
          </a:prstGeom>
          <a:noFill/>
          <a:ln/>
        </p:spPr>
        <p:txBody>
          <a:bodyPr wrap="none" lIns="0" tIns="0" rIns="0" bIns="0" rtlCol="0" anchor="t"/>
          <a:lstStyle/>
          <a:p>
            <a:pPr marL="0" indent="0" algn="l">
              <a:lnSpc>
                <a:spcPts val="3100"/>
              </a:lnSpc>
              <a:buNone/>
            </a:pPr>
            <a:r>
              <a:rPr lang="en-US" sz="2200" b="1" dirty="0">
                <a:solidFill>
                  <a:srgbClr val="2A2742"/>
                </a:solidFill>
                <a:latin typeface="Arimo Bold" pitchFamily="34" charset="0"/>
                <a:ea typeface="Arimo Bold" pitchFamily="34" charset="-122"/>
                <a:cs typeface="Arimo Bold" pitchFamily="34" charset="-120"/>
              </a:rPr>
              <a:t>by Αναστασια Καραδιαμαντη</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14061"/>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A Permissive Culture</a:t>
            </a:r>
            <a:endParaRPr lang="en-US" sz="4450" dirty="0"/>
          </a:p>
        </p:txBody>
      </p:sp>
      <p:sp>
        <p:nvSpPr>
          <p:cNvPr id="3" name="Text 1"/>
          <p:cNvSpPr/>
          <p:nvPr/>
        </p:nvSpPr>
        <p:spPr>
          <a:xfrm>
            <a:off x="793790" y="3267075"/>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Greek law prohibits the sale of alcohol to minors and their entry into bars and clubs. However, these laws are poorly enforced, leading to widespread alcohol consumption by teenagers.</a:t>
            </a:r>
            <a:endParaRPr lang="en-US" sz="1750" dirty="0"/>
          </a:p>
        </p:txBody>
      </p:sp>
      <p:sp>
        <p:nvSpPr>
          <p:cNvPr id="4" name="Text 2"/>
          <p:cNvSpPr/>
          <p:nvPr/>
        </p:nvSpPr>
        <p:spPr>
          <a:xfrm>
            <a:off x="793790" y="492275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According to a study by the University Mental Health Research Institute (UMHRI), 94.1% of Greek teenagers up to the age of 16 have consumed alcohol.</a:t>
            </a:r>
            <a:endParaRPr lang="en-US" sz="1750" dirty="0"/>
          </a:p>
        </p:txBody>
      </p:sp>
      <p:sp>
        <p:nvSpPr>
          <p:cNvPr id="5" name="Text 3"/>
          <p:cNvSpPr/>
          <p:nvPr/>
        </p:nvSpPr>
        <p:spPr>
          <a:xfrm>
            <a:off x="7599521" y="3267075"/>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This permissive attitude towards underage drinking stems from deeply ingrained cultural norms that often view alcohol as a normal part of social gatherings and even family meals.</a:t>
            </a:r>
            <a:endParaRPr lang="en-US" sz="1750" dirty="0"/>
          </a:p>
        </p:txBody>
      </p:sp>
      <p:sp>
        <p:nvSpPr>
          <p:cNvPr id="6" name="Text 4"/>
          <p:cNvSpPr/>
          <p:nvPr/>
        </p:nvSpPr>
        <p:spPr>
          <a:xfrm>
            <a:off x="7599521" y="4559856"/>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Parents may even encourage their children to try alcohol at a young age, believing it will reduce their curiosity and prevent them from seeking it out later.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2330" y="610791"/>
            <a:ext cx="7592139" cy="1385411"/>
          </a:xfrm>
          <a:prstGeom prst="rect">
            <a:avLst/>
          </a:prstGeom>
          <a:noFill/>
          <a:ln/>
        </p:spPr>
        <p:txBody>
          <a:bodyPr wrap="square" lIns="0" tIns="0" rIns="0" bIns="0" rtlCol="0" anchor="t"/>
          <a:lstStyle/>
          <a:p>
            <a:pPr marL="0" indent="0">
              <a:lnSpc>
                <a:spcPts val="5450"/>
              </a:lnSpc>
              <a:buNone/>
            </a:pPr>
            <a:r>
              <a:rPr lang="en-US" sz="4350" b="1" dirty="0">
                <a:solidFill>
                  <a:srgbClr val="231971"/>
                </a:solidFill>
                <a:latin typeface="Outfit Extra Bold" pitchFamily="34" charset="0"/>
                <a:ea typeface="Outfit Extra Bold" pitchFamily="34" charset="-122"/>
                <a:cs typeface="Outfit Extra Bold" pitchFamily="34" charset="-120"/>
              </a:rPr>
              <a:t>The Risks of Early Alcohol Consumption</a:t>
            </a:r>
            <a:endParaRPr lang="en-US" sz="4350" dirty="0"/>
          </a:p>
        </p:txBody>
      </p:sp>
      <p:sp>
        <p:nvSpPr>
          <p:cNvPr id="4" name="Shape 1"/>
          <p:cNvSpPr/>
          <p:nvPr/>
        </p:nvSpPr>
        <p:spPr>
          <a:xfrm>
            <a:off x="6262330" y="2328743"/>
            <a:ext cx="3685223" cy="3420904"/>
          </a:xfrm>
          <a:prstGeom prst="roundRect">
            <a:avLst>
              <a:gd name="adj" fmla="val 2722"/>
            </a:avLst>
          </a:prstGeom>
          <a:solidFill>
            <a:srgbClr val="E9E6FA"/>
          </a:solidFill>
          <a:ln w="7620">
            <a:solidFill>
              <a:srgbClr val="BDB8DF"/>
            </a:solidFill>
            <a:prstDash val="solid"/>
          </a:ln>
        </p:spPr>
      </p:sp>
      <p:sp>
        <p:nvSpPr>
          <p:cNvPr id="5" name="Text 2"/>
          <p:cNvSpPr/>
          <p:nvPr/>
        </p:nvSpPr>
        <p:spPr>
          <a:xfrm>
            <a:off x="6491645" y="2558058"/>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Health Risks</a:t>
            </a:r>
            <a:endParaRPr lang="en-US" sz="2150" dirty="0"/>
          </a:p>
        </p:txBody>
      </p:sp>
      <p:sp>
        <p:nvSpPr>
          <p:cNvPr id="6" name="Text 3"/>
          <p:cNvSpPr/>
          <p:nvPr/>
        </p:nvSpPr>
        <p:spPr>
          <a:xfrm>
            <a:off x="6491645" y="3037522"/>
            <a:ext cx="3226594" cy="2482810"/>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Alcohol consumption at a young age can have serious consequences for physical and mental health, including liver damage, brain development problems, and increased risk of addiction.</a:t>
            </a:r>
            <a:endParaRPr lang="en-US" sz="1700" dirty="0"/>
          </a:p>
        </p:txBody>
      </p:sp>
      <p:sp>
        <p:nvSpPr>
          <p:cNvPr id="7" name="Shape 4"/>
          <p:cNvSpPr/>
          <p:nvPr/>
        </p:nvSpPr>
        <p:spPr>
          <a:xfrm>
            <a:off x="10169247" y="2328743"/>
            <a:ext cx="3685223" cy="3420904"/>
          </a:xfrm>
          <a:prstGeom prst="roundRect">
            <a:avLst>
              <a:gd name="adj" fmla="val 2722"/>
            </a:avLst>
          </a:prstGeom>
          <a:solidFill>
            <a:srgbClr val="E9E6FA"/>
          </a:solidFill>
          <a:ln w="7620">
            <a:solidFill>
              <a:srgbClr val="BDB8DF"/>
            </a:solidFill>
            <a:prstDash val="solid"/>
          </a:ln>
        </p:spPr>
      </p:sp>
      <p:sp>
        <p:nvSpPr>
          <p:cNvPr id="8" name="Text 5"/>
          <p:cNvSpPr/>
          <p:nvPr/>
        </p:nvSpPr>
        <p:spPr>
          <a:xfrm>
            <a:off x="10398562" y="2558058"/>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Social Consequences</a:t>
            </a:r>
            <a:endParaRPr lang="en-US" sz="2150" dirty="0"/>
          </a:p>
        </p:txBody>
      </p:sp>
      <p:sp>
        <p:nvSpPr>
          <p:cNvPr id="9" name="Text 6"/>
          <p:cNvSpPr/>
          <p:nvPr/>
        </p:nvSpPr>
        <p:spPr>
          <a:xfrm>
            <a:off x="10398562" y="3037522"/>
            <a:ext cx="3226594" cy="2128123"/>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Underage drinking can lead to risky behavior, accidents, and social problems, including school performance issues, family conflicts, and legal trouble.</a:t>
            </a:r>
            <a:endParaRPr lang="en-US" sz="1700" dirty="0"/>
          </a:p>
        </p:txBody>
      </p:sp>
      <p:sp>
        <p:nvSpPr>
          <p:cNvPr id="10" name="Shape 7"/>
          <p:cNvSpPr/>
          <p:nvPr/>
        </p:nvSpPr>
        <p:spPr>
          <a:xfrm>
            <a:off x="6262330" y="5971342"/>
            <a:ext cx="7592139" cy="1647468"/>
          </a:xfrm>
          <a:prstGeom prst="roundRect">
            <a:avLst>
              <a:gd name="adj" fmla="val 5652"/>
            </a:avLst>
          </a:prstGeom>
          <a:solidFill>
            <a:srgbClr val="E9E6FA"/>
          </a:solidFill>
          <a:ln w="7620">
            <a:solidFill>
              <a:srgbClr val="BDB8DF"/>
            </a:solidFill>
            <a:prstDash val="solid"/>
          </a:ln>
        </p:spPr>
      </p:sp>
      <p:sp>
        <p:nvSpPr>
          <p:cNvPr id="11" name="Text 8"/>
          <p:cNvSpPr/>
          <p:nvPr/>
        </p:nvSpPr>
        <p:spPr>
          <a:xfrm>
            <a:off x="6491645" y="6200656"/>
            <a:ext cx="2771180" cy="346472"/>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Increased Mortality</a:t>
            </a:r>
            <a:endParaRPr lang="en-US" sz="2150" dirty="0"/>
          </a:p>
        </p:txBody>
      </p:sp>
      <p:sp>
        <p:nvSpPr>
          <p:cNvPr id="12" name="Text 9"/>
          <p:cNvSpPr/>
          <p:nvPr/>
        </p:nvSpPr>
        <p:spPr>
          <a:xfrm>
            <a:off x="6491645" y="6680121"/>
            <a:ext cx="7133511" cy="709374"/>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Alcohol-related harm is the third largest contributor to morbidity and mortality in Europe, highlighting the urgency of addressing this issue.</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6125" y="520065"/>
            <a:ext cx="5614035" cy="589002"/>
          </a:xfrm>
          <a:prstGeom prst="rect">
            <a:avLst/>
          </a:prstGeom>
          <a:noFill/>
          <a:ln/>
        </p:spPr>
        <p:txBody>
          <a:bodyPr wrap="none" lIns="0" tIns="0" rIns="0" bIns="0" rtlCol="0" anchor="t"/>
          <a:lstStyle/>
          <a:p>
            <a:pPr marL="0" indent="0">
              <a:lnSpc>
                <a:spcPts val="4600"/>
              </a:lnSpc>
              <a:buNone/>
            </a:pPr>
            <a:r>
              <a:rPr lang="en-US" sz="3700" b="1" dirty="0">
                <a:solidFill>
                  <a:srgbClr val="231971"/>
                </a:solidFill>
                <a:latin typeface="Outfit Extra Bold" pitchFamily="34" charset="0"/>
                <a:ea typeface="Outfit Extra Bold" pitchFamily="34" charset="-122"/>
                <a:cs typeface="Outfit Extra Bold" pitchFamily="34" charset="-120"/>
              </a:rPr>
              <a:t>Addressing the Challenge</a:t>
            </a:r>
            <a:endParaRPr lang="en-US" sz="3700" dirty="0"/>
          </a:p>
        </p:txBody>
      </p:sp>
      <p:pic>
        <p:nvPicPr>
          <p:cNvPr id="4" name="Image 1" descr="preencoded.png"/>
          <p:cNvPicPr>
            <a:picLocks noChangeAspect="1"/>
          </p:cNvPicPr>
          <p:nvPr/>
        </p:nvPicPr>
        <p:blipFill>
          <a:blip r:embed="rId4"/>
          <a:stretch>
            <a:fillRect/>
          </a:stretch>
        </p:blipFill>
        <p:spPr>
          <a:xfrm>
            <a:off x="6146125" y="1391841"/>
            <a:ext cx="471249" cy="471249"/>
          </a:xfrm>
          <a:prstGeom prst="rect">
            <a:avLst/>
          </a:prstGeom>
        </p:spPr>
      </p:pic>
      <p:sp>
        <p:nvSpPr>
          <p:cNvPr id="5" name="Text 1"/>
          <p:cNvSpPr/>
          <p:nvPr/>
        </p:nvSpPr>
        <p:spPr>
          <a:xfrm>
            <a:off x="6146125" y="2051566"/>
            <a:ext cx="2356366" cy="294442"/>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Raising Awareness</a:t>
            </a:r>
            <a:endParaRPr lang="en-US" sz="1850" dirty="0"/>
          </a:p>
        </p:txBody>
      </p:sp>
      <p:sp>
        <p:nvSpPr>
          <p:cNvPr id="6" name="Text 2"/>
          <p:cNvSpPr/>
          <p:nvPr/>
        </p:nvSpPr>
        <p:spPr>
          <a:xfrm>
            <a:off x="6146125" y="2459117"/>
            <a:ext cx="3770828" cy="1808798"/>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Increased public awareness about the risks of alcohol consumption among teenagers is crucial. Public campaigns, school programs, and parental education can help educate young people and their families about the dangers of alcohol.</a:t>
            </a:r>
            <a:endParaRPr lang="en-US" sz="1450" dirty="0"/>
          </a:p>
        </p:txBody>
      </p:sp>
      <p:pic>
        <p:nvPicPr>
          <p:cNvPr id="7" name="Image 2" descr="preencoded.png"/>
          <p:cNvPicPr>
            <a:picLocks noChangeAspect="1"/>
          </p:cNvPicPr>
          <p:nvPr/>
        </p:nvPicPr>
        <p:blipFill>
          <a:blip r:embed="rId5"/>
          <a:stretch>
            <a:fillRect/>
          </a:stretch>
        </p:blipFill>
        <p:spPr>
          <a:xfrm>
            <a:off x="10199727" y="1391841"/>
            <a:ext cx="471249" cy="471249"/>
          </a:xfrm>
          <a:prstGeom prst="rect">
            <a:avLst/>
          </a:prstGeom>
        </p:spPr>
      </p:pic>
      <p:sp>
        <p:nvSpPr>
          <p:cNvPr id="8" name="Text 3"/>
          <p:cNvSpPr/>
          <p:nvPr/>
        </p:nvSpPr>
        <p:spPr>
          <a:xfrm>
            <a:off x="10199727" y="2051566"/>
            <a:ext cx="2356366" cy="294442"/>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Enforcing Laws</a:t>
            </a:r>
            <a:endParaRPr lang="en-US" sz="1850" dirty="0"/>
          </a:p>
        </p:txBody>
      </p:sp>
      <p:sp>
        <p:nvSpPr>
          <p:cNvPr id="9" name="Text 4"/>
          <p:cNvSpPr/>
          <p:nvPr/>
        </p:nvSpPr>
        <p:spPr>
          <a:xfrm>
            <a:off x="10199727" y="2459117"/>
            <a:ext cx="3770948" cy="1808798"/>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Stricter enforcement of existing laws prohibiting underage drinking is essential. This includes ensuring that bars and clubs are not selling alcohol to minors and that penalties for violations are appropriately enforced.</a:t>
            </a:r>
            <a:endParaRPr lang="en-US" sz="1450" dirty="0"/>
          </a:p>
        </p:txBody>
      </p:sp>
      <p:pic>
        <p:nvPicPr>
          <p:cNvPr id="10" name="Image 3" descr="preencoded.png"/>
          <p:cNvPicPr>
            <a:picLocks noChangeAspect="1"/>
          </p:cNvPicPr>
          <p:nvPr/>
        </p:nvPicPr>
        <p:blipFill>
          <a:blip r:embed="rId6"/>
          <a:stretch>
            <a:fillRect/>
          </a:stretch>
        </p:blipFill>
        <p:spPr>
          <a:xfrm>
            <a:off x="6146125" y="4833461"/>
            <a:ext cx="471249" cy="471249"/>
          </a:xfrm>
          <a:prstGeom prst="rect">
            <a:avLst/>
          </a:prstGeom>
        </p:spPr>
      </p:pic>
      <p:sp>
        <p:nvSpPr>
          <p:cNvPr id="11" name="Text 5"/>
          <p:cNvSpPr/>
          <p:nvPr/>
        </p:nvSpPr>
        <p:spPr>
          <a:xfrm>
            <a:off x="6146125" y="5493187"/>
            <a:ext cx="2447449" cy="294442"/>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Educational Programs</a:t>
            </a:r>
            <a:endParaRPr lang="en-US" sz="1850" dirty="0"/>
          </a:p>
        </p:txBody>
      </p:sp>
      <p:sp>
        <p:nvSpPr>
          <p:cNvPr id="12" name="Text 6"/>
          <p:cNvSpPr/>
          <p:nvPr/>
        </p:nvSpPr>
        <p:spPr>
          <a:xfrm>
            <a:off x="6146125" y="5900738"/>
            <a:ext cx="3770828" cy="1808798"/>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Schools play a crucial role in educating children and teenagers about alcohol. Comprehensive education programs that cover the risks, effects, and responsible consumption of alcohol should be implemented.</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3540" y="907137"/>
            <a:ext cx="7627620" cy="628174"/>
          </a:xfrm>
          <a:prstGeom prst="rect">
            <a:avLst/>
          </a:prstGeom>
          <a:noFill/>
          <a:ln/>
        </p:spPr>
        <p:txBody>
          <a:bodyPr wrap="none" lIns="0" tIns="0" rIns="0" bIns="0" rtlCol="0" anchor="t"/>
          <a:lstStyle/>
          <a:p>
            <a:pPr marL="0" indent="0">
              <a:lnSpc>
                <a:spcPts val="4900"/>
              </a:lnSpc>
              <a:buNone/>
            </a:pPr>
            <a:r>
              <a:rPr lang="en-US" sz="3950" b="1" dirty="0">
                <a:solidFill>
                  <a:srgbClr val="231971"/>
                </a:solidFill>
                <a:latin typeface="Outfit Extra Bold" pitchFamily="34" charset="0"/>
                <a:ea typeface="Outfit Extra Bold" pitchFamily="34" charset="-122"/>
                <a:cs typeface="Outfit Extra Bold" pitchFamily="34" charset="-120"/>
              </a:rPr>
              <a:t>The Role of Culture and Heritage</a:t>
            </a:r>
            <a:endParaRPr lang="en-US" sz="3950" dirty="0"/>
          </a:p>
        </p:txBody>
      </p:sp>
      <p:sp>
        <p:nvSpPr>
          <p:cNvPr id="4" name="Shape 1"/>
          <p:cNvSpPr/>
          <p:nvPr/>
        </p:nvSpPr>
        <p:spPr>
          <a:xfrm>
            <a:off x="993577" y="1836777"/>
            <a:ext cx="22860" cy="5485567"/>
          </a:xfrm>
          <a:prstGeom prst="roundRect">
            <a:avLst>
              <a:gd name="adj" fmla="val 369372"/>
            </a:avLst>
          </a:prstGeom>
          <a:solidFill>
            <a:srgbClr val="BDB8DF"/>
          </a:solidFill>
          <a:ln/>
        </p:spPr>
      </p:sp>
      <p:sp>
        <p:nvSpPr>
          <p:cNvPr id="5" name="Shape 2"/>
          <p:cNvSpPr/>
          <p:nvPr/>
        </p:nvSpPr>
        <p:spPr>
          <a:xfrm>
            <a:off x="1208306" y="2277547"/>
            <a:ext cx="703540" cy="22860"/>
          </a:xfrm>
          <a:prstGeom prst="roundRect">
            <a:avLst>
              <a:gd name="adj" fmla="val 369372"/>
            </a:avLst>
          </a:prstGeom>
          <a:solidFill>
            <a:srgbClr val="BDB8DF"/>
          </a:solidFill>
          <a:ln/>
        </p:spPr>
      </p:sp>
      <p:sp>
        <p:nvSpPr>
          <p:cNvPr id="6" name="Shape 3"/>
          <p:cNvSpPr/>
          <p:nvPr/>
        </p:nvSpPr>
        <p:spPr>
          <a:xfrm>
            <a:off x="778847" y="2062877"/>
            <a:ext cx="452318" cy="452318"/>
          </a:xfrm>
          <a:prstGeom prst="roundRect">
            <a:avLst>
              <a:gd name="adj" fmla="val 18668"/>
            </a:avLst>
          </a:prstGeom>
          <a:solidFill>
            <a:srgbClr val="E9E6FA"/>
          </a:solidFill>
          <a:ln w="7620">
            <a:solidFill>
              <a:srgbClr val="BDB8DF"/>
            </a:solidFill>
            <a:prstDash val="solid"/>
          </a:ln>
        </p:spPr>
      </p:sp>
      <p:sp>
        <p:nvSpPr>
          <p:cNvPr id="7" name="Text 4"/>
          <p:cNvSpPr/>
          <p:nvPr/>
        </p:nvSpPr>
        <p:spPr>
          <a:xfrm>
            <a:off x="946130" y="2138243"/>
            <a:ext cx="117634" cy="301585"/>
          </a:xfrm>
          <a:prstGeom prst="rect">
            <a:avLst/>
          </a:prstGeom>
          <a:noFill/>
          <a:ln/>
        </p:spPr>
        <p:txBody>
          <a:bodyPr wrap="none" lIns="0" tIns="0" rIns="0" bIns="0" rtlCol="0" anchor="t"/>
          <a:lstStyle/>
          <a:p>
            <a:pPr marL="0" indent="0" algn="ctr">
              <a:lnSpc>
                <a:spcPts val="2350"/>
              </a:lnSpc>
              <a:buNone/>
            </a:pPr>
            <a:r>
              <a:rPr lang="en-US" sz="2350" b="1" dirty="0">
                <a:solidFill>
                  <a:srgbClr val="2A2742"/>
                </a:solidFill>
                <a:latin typeface="Outfit Extra Bold" pitchFamily="34" charset="0"/>
                <a:ea typeface="Outfit Extra Bold" pitchFamily="34" charset="-122"/>
                <a:cs typeface="Outfit Extra Bold" pitchFamily="34" charset="-120"/>
              </a:rPr>
              <a:t>1</a:t>
            </a:r>
            <a:endParaRPr lang="en-US" sz="2350" dirty="0"/>
          </a:p>
        </p:txBody>
      </p:sp>
      <p:sp>
        <p:nvSpPr>
          <p:cNvPr id="8" name="Text 5"/>
          <p:cNvSpPr/>
          <p:nvPr/>
        </p:nvSpPr>
        <p:spPr>
          <a:xfrm>
            <a:off x="2110740" y="2037755"/>
            <a:ext cx="2918460" cy="314087"/>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Wine-Producing Country</a:t>
            </a:r>
            <a:endParaRPr lang="en-US" sz="1950" dirty="0"/>
          </a:p>
        </p:txBody>
      </p:sp>
      <p:sp>
        <p:nvSpPr>
          <p:cNvPr id="9" name="Text 6"/>
          <p:cNvSpPr/>
          <p:nvPr/>
        </p:nvSpPr>
        <p:spPr>
          <a:xfrm>
            <a:off x="2110740" y="2472452"/>
            <a:ext cx="6329720" cy="965121"/>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Greece is a long-standing wine-producing country with a rich cultural heritage that often incorporates alcohol into social events and celebrations.</a:t>
            </a:r>
            <a:endParaRPr lang="en-US" sz="1550" dirty="0"/>
          </a:p>
        </p:txBody>
      </p:sp>
      <p:sp>
        <p:nvSpPr>
          <p:cNvPr id="10" name="Shape 7"/>
          <p:cNvSpPr/>
          <p:nvPr/>
        </p:nvSpPr>
        <p:spPr>
          <a:xfrm>
            <a:off x="1208306" y="4280297"/>
            <a:ext cx="703540" cy="22860"/>
          </a:xfrm>
          <a:prstGeom prst="roundRect">
            <a:avLst>
              <a:gd name="adj" fmla="val 369372"/>
            </a:avLst>
          </a:prstGeom>
          <a:solidFill>
            <a:srgbClr val="BDB8DF"/>
          </a:solidFill>
          <a:ln/>
        </p:spPr>
      </p:sp>
      <p:sp>
        <p:nvSpPr>
          <p:cNvPr id="11" name="Shape 8"/>
          <p:cNvSpPr/>
          <p:nvPr/>
        </p:nvSpPr>
        <p:spPr>
          <a:xfrm>
            <a:off x="778847" y="4065627"/>
            <a:ext cx="452318" cy="452318"/>
          </a:xfrm>
          <a:prstGeom prst="roundRect">
            <a:avLst>
              <a:gd name="adj" fmla="val 18668"/>
            </a:avLst>
          </a:prstGeom>
          <a:solidFill>
            <a:srgbClr val="E9E6FA"/>
          </a:solidFill>
          <a:ln w="7620">
            <a:solidFill>
              <a:srgbClr val="BDB8DF"/>
            </a:solidFill>
            <a:prstDash val="solid"/>
          </a:ln>
        </p:spPr>
      </p:sp>
      <p:sp>
        <p:nvSpPr>
          <p:cNvPr id="12" name="Text 9"/>
          <p:cNvSpPr/>
          <p:nvPr/>
        </p:nvSpPr>
        <p:spPr>
          <a:xfrm>
            <a:off x="918150" y="4140994"/>
            <a:ext cx="173712" cy="301585"/>
          </a:xfrm>
          <a:prstGeom prst="rect">
            <a:avLst/>
          </a:prstGeom>
          <a:noFill/>
          <a:ln/>
        </p:spPr>
        <p:txBody>
          <a:bodyPr wrap="none" lIns="0" tIns="0" rIns="0" bIns="0" rtlCol="0" anchor="t"/>
          <a:lstStyle/>
          <a:p>
            <a:pPr marL="0" indent="0" algn="ctr">
              <a:lnSpc>
                <a:spcPts val="2350"/>
              </a:lnSpc>
              <a:buNone/>
            </a:pPr>
            <a:r>
              <a:rPr lang="en-US" sz="2350" b="1" dirty="0">
                <a:solidFill>
                  <a:srgbClr val="2A2742"/>
                </a:solidFill>
                <a:latin typeface="Outfit Extra Bold" pitchFamily="34" charset="0"/>
                <a:ea typeface="Outfit Extra Bold" pitchFamily="34" charset="-122"/>
                <a:cs typeface="Outfit Extra Bold" pitchFamily="34" charset="-120"/>
              </a:rPr>
              <a:t>2</a:t>
            </a:r>
            <a:endParaRPr lang="en-US" sz="2350" dirty="0"/>
          </a:p>
        </p:txBody>
      </p:sp>
      <p:sp>
        <p:nvSpPr>
          <p:cNvPr id="13" name="Text 10"/>
          <p:cNvSpPr/>
          <p:nvPr/>
        </p:nvSpPr>
        <p:spPr>
          <a:xfrm>
            <a:off x="2110740" y="4040505"/>
            <a:ext cx="2517577" cy="314087"/>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Preserving Traditions</a:t>
            </a:r>
            <a:endParaRPr lang="en-US" sz="1950" dirty="0"/>
          </a:p>
        </p:txBody>
      </p:sp>
      <p:sp>
        <p:nvSpPr>
          <p:cNvPr id="14" name="Text 11"/>
          <p:cNvSpPr/>
          <p:nvPr/>
        </p:nvSpPr>
        <p:spPr>
          <a:xfrm>
            <a:off x="2110740" y="4475202"/>
            <a:ext cx="6329720" cy="643414"/>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Balancing the preservation of these traditions with protecting the health and well-being of young people is a key challenge.</a:t>
            </a:r>
            <a:endParaRPr lang="en-US" sz="1550" dirty="0"/>
          </a:p>
        </p:txBody>
      </p:sp>
      <p:sp>
        <p:nvSpPr>
          <p:cNvPr id="15" name="Shape 12"/>
          <p:cNvSpPr/>
          <p:nvPr/>
        </p:nvSpPr>
        <p:spPr>
          <a:xfrm>
            <a:off x="1208306" y="5961340"/>
            <a:ext cx="703540" cy="22860"/>
          </a:xfrm>
          <a:prstGeom prst="roundRect">
            <a:avLst>
              <a:gd name="adj" fmla="val 369372"/>
            </a:avLst>
          </a:prstGeom>
          <a:solidFill>
            <a:srgbClr val="BDB8DF"/>
          </a:solidFill>
          <a:ln/>
        </p:spPr>
      </p:sp>
      <p:sp>
        <p:nvSpPr>
          <p:cNvPr id="16" name="Shape 13"/>
          <p:cNvSpPr/>
          <p:nvPr/>
        </p:nvSpPr>
        <p:spPr>
          <a:xfrm>
            <a:off x="778847" y="5746671"/>
            <a:ext cx="452318" cy="452318"/>
          </a:xfrm>
          <a:prstGeom prst="roundRect">
            <a:avLst>
              <a:gd name="adj" fmla="val 18668"/>
            </a:avLst>
          </a:prstGeom>
          <a:solidFill>
            <a:srgbClr val="E9E6FA"/>
          </a:solidFill>
          <a:ln w="7620">
            <a:solidFill>
              <a:srgbClr val="BDB8DF"/>
            </a:solidFill>
            <a:prstDash val="solid"/>
          </a:ln>
        </p:spPr>
      </p:sp>
      <p:sp>
        <p:nvSpPr>
          <p:cNvPr id="17" name="Text 14"/>
          <p:cNvSpPr/>
          <p:nvPr/>
        </p:nvSpPr>
        <p:spPr>
          <a:xfrm>
            <a:off x="919222" y="5822037"/>
            <a:ext cx="171569" cy="301585"/>
          </a:xfrm>
          <a:prstGeom prst="rect">
            <a:avLst/>
          </a:prstGeom>
          <a:noFill/>
          <a:ln/>
        </p:spPr>
        <p:txBody>
          <a:bodyPr wrap="none" lIns="0" tIns="0" rIns="0" bIns="0" rtlCol="0" anchor="t"/>
          <a:lstStyle/>
          <a:p>
            <a:pPr marL="0" indent="0" algn="ctr">
              <a:lnSpc>
                <a:spcPts val="2350"/>
              </a:lnSpc>
              <a:buNone/>
            </a:pPr>
            <a:r>
              <a:rPr lang="en-US" sz="2350" b="1" dirty="0">
                <a:solidFill>
                  <a:srgbClr val="2A2742"/>
                </a:solidFill>
                <a:latin typeface="Outfit Extra Bold" pitchFamily="34" charset="0"/>
                <a:ea typeface="Outfit Extra Bold" pitchFamily="34" charset="-122"/>
                <a:cs typeface="Outfit Extra Bold" pitchFamily="34" charset="-120"/>
              </a:rPr>
              <a:t>3</a:t>
            </a:r>
            <a:endParaRPr lang="en-US" sz="2350" dirty="0"/>
          </a:p>
        </p:txBody>
      </p:sp>
      <p:sp>
        <p:nvSpPr>
          <p:cNvPr id="18" name="Text 15"/>
          <p:cNvSpPr/>
          <p:nvPr/>
        </p:nvSpPr>
        <p:spPr>
          <a:xfrm>
            <a:off x="2110740" y="5721548"/>
            <a:ext cx="2512933" cy="314087"/>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Modern Challenges</a:t>
            </a:r>
            <a:endParaRPr lang="en-US" sz="1950" dirty="0"/>
          </a:p>
        </p:txBody>
      </p:sp>
      <p:sp>
        <p:nvSpPr>
          <p:cNvPr id="19" name="Text 16"/>
          <p:cNvSpPr/>
          <p:nvPr/>
        </p:nvSpPr>
        <p:spPr>
          <a:xfrm>
            <a:off x="2110740" y="6156246"/>
            <a:ext cx="6329720" cy="965121"/>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The accessibility of alcohol, the rise of "alcopops," and the normalization of drinking among teenagers present new challenges for maintaining a healthy relationship with alcohol.</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4108" y="929759"/>
            <a:ext cx="7633930" cy="631865"/>
          </a:xfrm>
          <a:prstGeom prst="rect">
            <a:avLst/>
          </a:prstGeom>
          <a:noFill/>
          <a:ln/>
        </p:spPr>
        <p:txBody>
          <a:bodyPr wrap="none" lIns="0" tIns="0" rIns="0" bIns="0" rtlCol="0" anchor="t"/>
          <a:lstStyle/>
          <a:p>
            <a:pPr marL="0" indent="0">
              <a:lnSpc>
                <a:spcPts val="4950"/>
              </a:lnSpc>
              <a:buNone/>
            </a:pPr>
            <a:r>
              <a:rPr lang="en-US" sz="3950" b="1" dirty="0">
                <a:solidFill>
                  <a:srgbClr val="231971"/>
                </a:solidFill>
                <a:latin typeface="Outfit Extra Bold" pitchFamily="34" charset="0"/>
                <a:ea typeface="Outfit Extra Bold" pitchFamily="34" charset="-122"/>
                <a:cs typeface="Outfit Extra Bold" pitchFamily="34" charset="-120"/>
              </a:rPr>
              <a:t>The Importance of Parental Role</a:t>
            </a:r>
            <a:endParaRPr lang="en-US" sz="3950" dirty="0"/>
          </a:p>
        </p:txBody>
      </p:sp>
      <p:pic>
        <p:nvPicPr>
          <p:cNvPr id="4" name="Image 1" descr="preencoded.png"/>
          <p:cNvPicPr>
            <a:picLocks noChangeAspect="1"/>
          </p:cNvPicPr>
          <p:nvPr/>
        </p:nvPicPr>
        <p:blipFill>
          <a:blip r:embed="rId4"/>
          <a:stretch>
            <a:fillRect/>
          </a:stretch>
        </p:blipFill>
        <p:spPr>
          <a:xfrm>
            <a:off x="6194108" y="1864876"/>
            <a:ext cx="1010960" cy="1811655"/>
          </a:xfrm>
          <a:prstGeom prst="rect">
            <a:avLst/>
          </a:prstGeom>
        </p:spPr>
      </p:pic>
      <p:sp>
        <p:nvSpPr>
          <p:cNvPr id="5" name="Text 1"/>
          <p:cNvSpPr/>
          <p:nvPr/>
        </p:nvSpPr>
        <p:spPr>
          <a:xfrm>
            <a:off x="7508319" y="2067044"/>
            <a:ext cx="2554129" cy="31587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Open Communication</a:t>
            </a:r>
            <a:endParaRPr lang="en-US" sz="1950" dirty="0"/>
          </a:p>
        </p:txBody>
      </p:sp>
      <p:sp>
        <p:nvSpPr>
          <p:cNvPr id="6" name="Text 2"/>
          <p:cNvSpPr/>
          <p:nvPr/>
        </p:nvSpPr>
        <p:spPr>
          <a:xfrm>
            <a:off x="7508319" y="2504242"/>
            <a:ext cx="6414373" cy="970121"/>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Parents should openly communicate with their children about alcohol, addressing their concerns and providing factual information about the risks.</a:t>
            </a:r>
            <a:endParaRPr lang="en-US" sz="1550" dirty="0"/>
          </a:p>
        </p:txBody>
      </p:sp>
      <p:pic>
        <p:nvPicPr>
          <p:cNvPr id="7" name="Image 2" descr="preencoded.png"/>
          <p:cNvPicPr>
            <a:picLocks noChangeAspect="1"/>
          </p:cNvPicPr>
          <p:nvPr/>
        </p:nvPicPr>
        <p:blipFill>
          <a:blip r:embed="rId5"/>
          <a:stretch>
            <a:fillRect/>
          </a:stretch>
        </p:blipFill>
        <p:spPr>
          <a:xfrm>
            <a:off x="6194108" y="3676531"/>
            <a:ext cx="1010960" cy="1811655"/>
          </a:xfrm>
          <a:prstGeom prst="rect">
            <a:avLst/>
          </a:prstGeom>
        </p:spPr>
      </p:pic>
      <p:sp>
        <p:nvSpPr>
          <p:cNvPr id="8" name="Text 3"/>
          <p:cNvSpPr/>
          <p:nvPr/>
        </p:nvSpPr>
        <p:spPr>
          <a:xfrm>
            <a:off x="7508319" y="3878699"/>
            <a:ext cx="2527578" cy="31587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Setting Limits</a:t>
            </a:r>
            <a:endParaRPr lang="en-US" sz="1950" dirty="0"/>
          </a:p>
        </p:txBody>
      </p:sp>
      <p:sp>
        <p:nvSpPr>
          <p:cNvPr id="9" name="Text 4"/>
          <p:cNvSpPr/>
          <p:nvPr/>
        </p:nvSpPr>
        <p:spPr>
          <a:xfrm>
            <a:off x="7508319" y="4315897"/>
            <a:ext cx="6414373" cy="970121"/>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Setting clear expectations and boundaries regarding alcohol consumption is essential. This includes establishing rules about drinking age, drinking limits, and consequences for breaking rules.</a:t>
            </a:r>
            <a:endParaRPr lang="en-US" sz="1550" dirty="0"/>
          </a:p>
        </p:txBody>
      </p:sp>
      <p:pic>
        <p:nvPicPr>
          <p:cNvPr id="10" name="Image 3" descr="preencoded.png"/>
          <p:cNvPicPr>
            <a:picLocks noChangeAspect="1"/>
          </p:cNvPicPr>
          <p:nvPr/>
        </p:nvPicPr>
        <p:blipFill>
          <a:blip r:embed="rId6"/>
          <a:stretch>
            <a:fillRect/>
          </a:stretch>
        </p:blipFill>
        <p:spPr>
          <a:xfrm>
            <a:off x="6194108" y="5488186"/>
            <a:ext cx="1010960" cy="1811655"/>
          </a:xfrm>
          <a:prstGeom prst="rect">
            <a:avLst/>
          </a:prstGeom>
        </p:spPr>
      </p:pic>
      <p:sp>
        <p:nvSpPr>
          <p:cNvPr id="11" name="Text 5"/>
          <p:cNvSpPr/>
          <p:nvPr/>
        </p:nvSpPr>
        <p:spPr>
          <a:xfrm>
            <a:off x="7508319" y="5690354"/>
            <a:ext cx="2646521" cy="31587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Positive Role Modeling</a:t>
            </a:r>
            <a:endParaRPr lang="en-US" sz="1950" dirty="0"/>
          </a:p>
        </p:txBody>
      </p:sp>
      <p:sp>
        <p:nvSpPr>
          <p:cNvPr id="12" name="Text 6"/>
          <p:cNvSpPr/>
          <p:nvPr/>
        </p:nvSpPr>
        <p:spPr>
          <a:xfrm>
            <a:off x="7508319" y="6127552"/>
            <a:ext cx="6414373" cy="970121"/>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Parents should model responsible drinking behavior by consuming alcohol in moderation and avoiding binge drinking. Children learn by example, and positive role modeling is crucial.</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5683" y="554593"/>
            <a:ext cx="5040511" cy="630079"/>
          </a:xfrm>
          <a:prstGeom prst="rect">
            <a:avLst/>
          </a:prstGeom>
          <a:noFill/>
          <a:ln/>
        </p:spPr>
        <p:txBody>
          <a:bodyPr wrap="none" lIns="0" tIns="0" rIns="0" bIns="0" rtlCol="0" anchor="t"/>
          <a:lstStyle/>
          <a:p>
            <a:pPr marL="0" indent="0">
              <a:lnSpc>
                <a:spcPts val="4950"/>
              </a:lnSpc>
              <a:buNone/>
            </a:pPr>
            <a:r>
              <a:rPr lang="en-US" sz="3950" b="1" dirty="0">
                <a:solidFill>
                  <a:srgbClr val="231971"/>
                </a:solidFill>
                <a:latin typeface="Outfit Extra Bold" pitchFamily="34" charset="0"/>
                <a:ea typeface="Outfit Extra Bold" pitchFamily="34" charset="-122"/>
                <a:cs typeface="Outfit Extra Bold" pitchFamily="34" charset="-120"/>
              </a:rPr>
              <a:t>Moving Forward</a:t>
            </a:r>
            <a:endParaRPr lang="en-US" sz="3950" dirty="0"/>
          </a:p>
        </p:txBody>
      </p:sp>
      <p:pic>
        <p:nvPicPr>
          <p:cNvPr id="3" name="Image 0" descr="preencoded.png"/>
          <p:cNvPicPr>
            <a:picLocks noChangeAspect="1"/>
          </p:cNvPicPr>
          <p:nvPr/>
        </p:nvPicPr>
        <p:blipFill>
          <a:blip r:embed="rId3"/>
          <a:stretch>
            <a:fillRect/>
          </a:stretch>
        </p:blipFill>
        <p:spPr>
          <a:xfrm>
            <a:off x="3192423" y="1587818"/>
            <a:ext cx="1635800" cy="1483995"/>
          </a:xfrm>
          <a:prstGeom prst="rect">
            <a:avLst/>
          </a:prstGeom>
        </p:spPr>
      </p:pic>
      <p:sp>
        <p:nvSpPr>
          <p:cNvPr id="4" name="Text 1"/>
          <p:cNvSpPr/>
          <p:nvPr/>
        </p:nvSpPr>
        <p:spPr>
          <a:xfrm>
            <a:off x="3961090" y="2320409"/>
            <a:ext cx="98346" cy="403265"/>
          </a:xfrm>
          <a:prstGeom prst="rect">
            <a:avLst/>
          </a:prstGeom>
          <a:noFill/>
          <a:ln/>
        </p:spPr>
        <p:txBody>
          <a:bodyPr wrap="none" lIns="0" tIns="0" rIns="0" bIns="0" rtlCol="0" anchor="t"/>
          <a:lstStyle/>
          <a:p>
            <a:pPr marL="0" indent="0" algn="ctr">
              <a:lnSpc>
                <a:spcPts val="3150"/>
              </a:lnSpc>
              <a:buNone/>
            </a:pPr>
            <a:r>
              <a:rPr lang="en-US" sz="1950" b="1" dirty="0">
                <a:solidFill>
                  <a:srgbClr val="2A2742"/>
                </a:solidFill>
                <a:latin typeface="Outfit Extra Bold" pitchFamily="34" charset="0"/>
                <a:ea typeface="Outfit Extra Bold" pitchFamily="34" charset="-122"/>
                <a:cs typeface="Outfit Extra Bold" pitchFamily="34" charset="-120"/>
              </a:rPr>
              <a:t>1</a:t>
            </a:r>
            <a:endParaRPr lang="en-US" sz="1950" dirty="0"/>
          </a:p>
        </p:txBody>
      </p:sp>
      <p:sp>
        <p:nvSpPr>
          <p:cNvPr id="5" name="Text 2"/>
          <p:cNvSpPr/>
          <p:nvPr/>
        </p:nvSpPr>
        <p:spPr>
          <a:xfrm>
            <a:off x="5029795" y="2172295"/>
            <a:ext cx="1188958" cy="315039"/>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Education</a:t>
            </a:r>
            <a:endParaRPr lang="en-US" sz="1950" dirty="0"/>
          </a:p>
        </p:txBody>
      </p:sp>
      <p:sp>
        <p:nvSpPr>
          <p:cNvPr id="6" name="Shape 3"/>
          <p:cNvSpPr/>
          <p:nvPr/>
        </p:nvSpPr>
        <p:spPr>
          <a:xfrm>
            <a:off x="4878586" y="3087410"/>
            <a:ext cx="8995767" cy="11430"/>
          </a:xfrm>
          <a:prstGeom prst="roundRect">
            <a:avLst>
              <a:gd name="adj" fmla="val 740878"/>
            </a:avLst>
          </a:prstGeom>
          <a:solidFill>
            <a:srgbClr val="BDB8DF"/>
          </a:solidFill>
          <a:ln/>
        </p:spPr>
      </p:sp>
      <p:pic>
        <p:nvPicPr>
          <p:cNvPr id="7" name="Image 1" descr="preencoded.png"/>
          <p:cNvPicPr>
            <a:picLocks noChangeAspect="1"/>
          </p:cNvPicPr>
          <p:nvPr/>
        </p:nvPicPr>
        <p:blipFill>
          <a:blip r:embed="rId4"/>
          <a:stretch>
            <a:fillRect/>
          </a:stretch>
        </p:blipFill>
        <p:spPr>
          <a:xfrm>
            <a:off x="2374583" y="3122176"/>
            <a:ext cx="3271599" cy="1483995"/>
          </a:xfrm>
          <a:prstGeom prst="rect">
            <a:avLst/>
          </a:prstGeom>
        </p:spPr>
      </p:pic>
      <p:sp>
        <p:nvSpPr>
          <p:cNvPr id="8" name="Text 4"/>
          <p:cNvSpPr/>
          <p:nvPr/>
        </p:nvSpPr>
        <p:spPr>
          <a:xfrm>
            <a:off x="3937754" y="3662482"/>
            <a:ext cx="145137" cy="403265"/>
          </a:xfrm>
          <a:prstGeom prst="rect">
            <a:avLst/>
          </a:prstGeom>
          <a:noFill/>
          <a:ln/>
        </p:spPr>
        <p:txBody>
          <a:bodyPr wrap="none" lIns="0" tIns="0" rIns="0" bIns="0" rtlCol="0" anchor="t"/>
          <a:lstStyle/>
          <a:p>
            <a:pPr marL="0" indent="0" algn="ctr">
              <a:lnSpc>
                <a:spcPts val="3150"/>
              </a:lnSpc>
              <a:buNone/>
            </a:pPr>
            <a:r>
              <a:rPr lang="en-US" sz="1950" b="1" dirty="0">
                <a:solidFill>
                  <a:srgbClr val="2A2742"/>
                </a:solidFill>
                <a:latin typeface="Outfit Extra Bold" pitchFamily="34" charset="0"/>
                <a:ea typeface="Outfit Extra Bold" pitchFamily="34" charset="-122"/>
                <a:cs typeface="Outfit Extra Bold" pitchFamily="34" charset="-120"/>
              </a:rPr>
              <a:t>2</a:t>
            </a:r>
            <a:endParaRPr lang="en-US" sz="1950" dirty="0"/>
          </a:p>
        </p:txBody>
      </p:sp>
      <p:sp>
        <p:nvSpPr>
          <p:cNvPr id="9" name="Text 5"/>
          <p:cNvSpPr/>
          <p:nvPr/>
        </p:nvSpPr>
        <p:spPr>
          <a:xfrm>
            <a:off x="5847755" y="3484959"/>
            <a:ext cx="2520196" cy="315039"/>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Awareness</a:t>
            </a:r>
            <a:endParaRPr lang="en-US" sz="1950" dirty="0"/>
          </a:p>
        </p:txBody>
      </p:sp>
      <p:sp>
        <p:nvSpPr>
          <p:cNvPr id="10" name="Text 6"/>
          <p:cNvSpPr/>
          <p:nvPr/>
        </p:nvSpPr>
        <p:spPr>
          <a:xfrm>
            <a:off x="5847755" y="3920966"/>
            <a:ext cx="6886813" cy="322421"/>
          </a:xfrm>
          <a:prstGeom prst="rect">
            <a:avLst/>
          </a:prstGeom>
          <a:noFill/>
          <a:ln/>
        </p:spPr>
        <p:txBody>
          <a:bodyPr wrap="non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Public campaigns, school programs, and parent education initiatives are vital.</a:t>
            </a:r>
            <a:endParaRPr lang="en-US" sz="1550" dirty="0"/>
          </a:p>
        </p:txBody>
      </p:sp>
      <p:sp>
        <p:nvSpPr>
          <p:cNvPr id="11" name="Shape 7"/>
          <p:cNvSpPr/>
          <p:nvPr/>
        </p:nvSpPr>
        <p:spPr>
          <a:xfrm>
            <a:off x="5696545" y="4621768"/>
            <a:ext cx="8177808" cy="11430"/>
          </a:xfrm>
          <a:prstGeom prst="roundRect">
            <a:avLst>
              <a:gd name="adj" fmla="val 740878"/>
            </a:avLst>
          </a:prstGeom>
          <a:solidFill>
            <a:srgbClr val="BDB8DF"/>
          </a:solidFill>
          <a:ln/>
        </p:spPr>
      </p:sp>
      <p:pic>
        <p:nvPicPr>
          <p:cNvPr id="12" name="Image 2" descr="preencoded.png"/>
          <p:cNvPicPr>
            <a:picLocks noChangeAspect="1"/>
          </p:cNvPicPr>
          <p:nvPr/>
        </p:nvPicPr>
        <p:blipFill>
          <a:blip r:embed="rId5"/>
          <a:stretch>
            <a:fillRect/>
          </a:stretch>
        </p:blipFill>
        <p:spPr>
          <a:xfrm>
            <a:off x="1556623" y="4656534"/>
            <a:ext cx="4907518" cy="1483995"/>
          </a:xfrm>
          <a:prstGeom prst="rect">
            <a:avLst/>
          </a:prstGeom>
        </p:spPr>
      </p:pic>
      <p:sp>
        <p:nvSpPr>
          <p:cNvPr id="13" name="Text 8"/>
          <p:cNvSpPr/>
          <p:nvPr/>
        </p:nvSpPr>
        <p:spPr>
          <a:xfrm>
            <a:off x="3938588" y="5196840"/>
            <a:ext cx="143470" cy="403265"/>
          </a:xfrm>
          <a:prstGeom prst="rect">
            <a:avLst/>
          </a:prstGeom>
          <a:noFill/>
          <a:ln/>
        </p:spPr>
        <p:txBody>
          <a:bodyPr wrap="none" lIns="0" tIns="0" rIns="0" bIns="0" rtlCol="0" anchor="t"/>
          <a:lstStyle/>
          <a:p>
            <a:pPr marL="0" indent="0" algn="ctr">
              <a:lnSpc>
                <a:spcPts val="3150"/>
              </a:lnSpc>
              <a:buNone/>
            </a:pPr>
            <a:r>
              <a:rPr lang="en-US" sz="1950" b="1" dirty="0">
                <a:solidFill>
                  <a:srgbClr val="2A2742"/>
                </a:solidFill>
                <a:latin typeface="Outfit Extra Bold" pitchFamily="34" charset="0"/>
                <a:ea typeface="Outfit Extra Bold" pitchFamily="34" charset="-122"/>
                <a:cs typeface="Outfit Extra Bold" pitchFamily="34" charset="-120"/>
              </a:rPr>
              <a:t>3</a:t>
            </a:r>
            <a:endParaRPr lang="en-US" sz="1950" dirty="0"/>
          </a:p>
        </p:txBody>
      </p:sp>
      <p:sp>
        <p:nvSpPr>
          <p:cNvPr id="14" name="Text 9"/>
          <p:cNvSpPr/>
          <p:nvPr/>
        </p:nvSpPr>
        <p:spPr>
          <a:xfrm>
            <a:off x="6665714" y="5019318"/>
            <a:ext cx="2520196" cy="315039"/>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Enforcement</a:t>
            </a:r>
            <a:endParaRPr lang="en-US" sz="1950" dirty="0"/>
          </a:p>
        </p:txBody>
      </p:sp>
      <p:sp>
        <p:nvSpPr>
          <p:cNvPr id="15" name="Text 10"/>
          <p:cNvSpPr/>
          <p:nvPr/>
        </p:nvSpPr>
        <p:spPr>
          <a:xfrm>
            <a:off x="6665714" y="5455325"/>
            <a:ext cx="6248162" cy="322421"/>
          </a:xfrm>
          <a:prstGeom prst="rect">
            <a:avLst/>
          </a:prstGeom>
          <a:noFill/>
          <a:ln/>
        </p:spPr>
        <p:txBody>
          <a:bodyPr wrap="non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Stricter enforcement of existing laws, including penalties for violations.</a:t>
            </a:r>
            <a:endParaRPr lang="en-US" sz="1550" dirty="0"/>
          </a:p>
        </p:txBody>
      </p:sp>
      <p:sp>
        <p:nvSpPr>
          <p:cNvPr id="16" name="Shape 11"/>
          <p:cNvSpPr/>
          <p:nvPr/>
        </p:nvSpPr>
        <p:spPr>
          <a:xfrm>
            <a:off x="6514505" y="6156127"/>
            <a:ext cx="7359848" cy="11430"/>
          </a:xfrm>
          <a:prstGeom prst="roundRect">
            <a:avLst>
              <a:gd name="adj" fmla="val 740878"/>
            </a:avLst>
          </a:prstGeom>
          <a:solidFill>
            <a:srgbClr val="BDB8DF"/>
          </a:solidFill>
          <a:ln/>
        </p:spPr>
      </p:sp>
      <p:pic>
        <p:nvPicPr>
          <p:cNvPr id="17" name="Image 3" descr="preencoded.png"/>
          <p:cNvPicPr>
            <a:picLocks noChangeAspect="1"/>
          </p:cNvPicPr>
          <p:nvPr/>
        </p:nvPicPr>
        <p:blipFill>
          <a:blip r:embed="rId6"/>
          <a:stretch>
            <a:fillRect/>
          </a:stretch>
        </p:blipFill>
        <p:spPr>
          <a:xfrm>
            <a:off x="738664" y="6190893"/>
            <a:ext cx="6543318" cy="1483995"/>
          </a:xfrm>
          <a:prstGeom prst="rect">
            <a:avLst/>
          </a:prstGeom>
        </p:spPr>
      </p:pic>
      <p:sp>
        <p:nvSpPr>
          <p:cNvPr id="18" name="Text 12"/>
          <p:cNvSpPr/>
          <p:nvPr/>
        </p:nvSpPr>
        <p:spPr>
          <a:xfrm>
            <a:off x="3932992" y="6731198"/>
            <a:ext cx="154543" cy="403265"/>
          </a:xfrm>
          <a:prstGeom prst="rect">
            <a:avLst/>
          </a:prstGeom>
          <a:noFill/>
          <a:ln/>
        </p:spPr>
        <p:txBody>
          <a:bodyPr wrap="none" lIns="0" tIns="0" rIns="0" bIns="0" rtlCol="0" anchor="t"/>
          <a:lstStyle/>
          <a:p>
            <a:pPr marL="0" indent="0" algn="ctr">
              <a:lnSpc>
                <a:spcPts val="3150"/>
              </a:lnSpc>
              <a:buNone/>
            </a:pPr>
            <a:r>
              <a:rPr lang="en-US" sz="1950" b="1" dirty="0">
                <a:solidFill>
                  <a:srgbClr val="2A2742"/>
                </a:solidFill>
                <a:latin typeface="Outfit Extra Bold" pitchFamily="34" charset="0"/>
                <a:ea typeface="Outfit Extra Bold" pitchFamily="34" charset="-122"/>
                <a:cs typeface="Outfit Extra Bold" pitchFamily="34" charset="-120"/>
              </a:rPr>
              <a:t>4</a:t>
            </a:r>
            <a:endParaRPr lang="en-US" sz="1950" dirty="0"/>
          </a:p>
        </p:txBody>
      </p:sp>
      <p:sp>
        <p:nvSpPr>
          <p:cNvPr id="19" name="Text 13"/>
          <p:cNvSpPr/>
          <p:nvPr/>
        </p:nvSpPr>
        <p:spPr>
          <a:xfrm>
            <a:off x="7483554" y="6392466"/>
            <a:ext cx="2520196" cy="315039"/>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Prevention</a:t>
            </a:r>
            <a:endParaRPr lang="en-US" sz="1950" dirty="0"/>
          </a:p>
        </p:txBody>
      </p:sp>
      <p:sp>
        <p:nvSpPr>
          <p:cNvPr id="20" name="Text 14"/>
          <p:cNvSpPr/>
          <p:nvPr/>
        </p:nvSpPr>
        <p:spPr>
          <a:xfrm>
            <a:off x="7483554" y="6828473"/>
            <a:ext cx="6239589" cy="644843"/>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Tackling the root causes of alcohol consumption, such as cultural attitudes and accessibility.</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864525"/>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A Collective Effort</a:t>
            </a:r>
            <a:endParaRPr lang="en-US" sz="4450" dirty="0"/>
          </a:p>
        </p:txBody>
      </p:sp>
      <p:sp>
        <p:nvSpPr>
          <p:cNvPr id="4" name="Text 1"/>
          <p:cNvSpPr/>
          <p:nvPr/>
        </p:nvSpPr>
        <p:spPr>
          <a:xfrm>
            <a:off x="62801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Addressing the issue of alcohol consumption among Greek teenagers requires a collective effort. By working together, families, schools, communities, and government agencies can create a safer and healthier environment for young people.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Custom</PresentationFormat>
  <Paragraphs>61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Outfit Extra Bold</vt:lpstr>
      <vt:lpstr>Arial</vt:lpstr>
      <vt:lpstr>Arimo Bold</vt:lpstr>
      <vt:lpstr>Arimo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cp:lastModifiedBy>
  <cp:revision>1</cp:revision>
  <dcterms:created xsi:type="dcterms:W3CDTF">2025-02-03T19:23:53Z</dcterms:created>
  <dcterms:modified xsi:type="dcterms:W3CDTF">2025-02-03T19:25:15Z</dcterms:modified>
</cp:coreProperties>
</file>