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1" r:id="rId5"/>
    <p:sldId id="263" r:id="rId6"/>
    <p:sldId id="262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tonia Vacharakidou" initials="AV" lastIdx="4" clrIdx="0">
    <p:extLst>
      <p:ext uri="{19B8F6BF-5375-455C-9EA6-DF929625EA0E}">
        <p15:presenceInfo xmlns:p15="http://schemas.microsoft.com/office/powerpoint/2012/main" userId="85689145e9bd759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6F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08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- Ευθεία γραμμή σύνδεσης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28 - Τίτλος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9" name="8 - Υπότιτλος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l-GR" smtClean="0"/>
              <a:t>Κάντε κλικ για να επεξεργαστείτε τον υπότιτλο του υποδείγματος</a:t>
            </a:r>
            <a:endParaRPr kumimoji="0" lang="en-US"/>
          </a:p>
        </p:txBody>
      </p:sp>
      <p:sp>
        <p:nvSpPr>
          <p:cNvPr id="16" name="15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53A14-2545-4566-A791-794523BA43F9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2" name="1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14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598130B7-F490-4AA9-9B08-625D2C274EC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27" name="26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25" name="2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53A14-2545-4566-A791-794523BA43F9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19" name="18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15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598130B7-F490-4AA9-9B08-625D2C274EC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Κεφαλίδα ενότητας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- Ευθεία γραμμή σύνδεσης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5 - Θέση κειμένου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19" name="18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53A14-2545-4566-A791-794523BA43F9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11" name="10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1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130B7-F490-4AA9-9B08-625D2C274EC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7 - Τίτλος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19 - Τίτλος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14" name="13 - Θέση περιεχομένου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13" name="12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21" name="20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53A14-2545-4566-A791-794523BA43F9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10" name="9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30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130B7-F490-4AA9-9B08-625D2C274EC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28 - Τίτλος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13" name="12 - Θέση κειμένου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25" name="24 - Θέση κειμένου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28" name="27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10" name="9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53A14-2545-4566-A791-794523BA43F9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598130B7-F490-4AA9-9B08-625D2C274EC1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10 - Ευθεία γραμμή σύνδεσης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29 - Τίτλος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12" name="1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53A14-2545-4566-A791-794523BA43F9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21" name="20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130B7-F490-4AA9-9B08-625D2C274EC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53A14-2545-4566-A791-794523BA43F9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24" name="2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130B7-F490-4AA9-9B08-625D2C274EC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- Ευθεία γραμμή σύνδεσης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- Τίτλος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26" name="25 - Θέση κειμένου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14" name="13 - Θέση περιεχομένου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25" name="2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53A14-2545-4566-A791-794523BA43F9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29" name="28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130B7-F490-4AA9-9B08-625D2C274EC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- Θέση εικόνας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l-GR" smtClean="0"/>
              <a:t>Κάντε κλικ στο εικονίδιο για να προσθέσετε μια εικόνα</a:t>
            </a:r>
            <a:endParaRPr kumimoji="0" lang="en-US" dirty="0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53A14-2545-4566-A791-794523BA43F9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30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130B7-F490-4AA9-9B08-625D2C274EC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16 - Τίτλος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26" name="25 - Θέση κειμένου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53A14-2545-4566-A791-794523BA43F9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130B7-F490-4AA9-9B08-625D2C274EC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53A14-2545-4566-A791-794523BA43F9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130B7-F490-4AA9-9B08-625D2C274EC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- Ευθεία γραμμή σύνδεσης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7 - Θέση κειμένου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kumimoji="0" lang="el-GR" smtClean="0"/>
              <a:t>Δεύτερου επιπέδου</a:t>
            </a:r>
          </a:p>
          <a:p>
            <a:pPr lvl="2" eaLnBrk="1" latinLnBrk="0" hangingPunct="1"/>
            <a:r>
              <a:rPr kumimoji="0" lang="el-GR" smtClean="0"/>
              <a:t>Τρίτου επιπέδου</a:t>
            </a:r>
          </a:p>
          <a:p>
            <a:pPr lvl="3" eaLnBrk="1" latinLnBrk="0" hangingPunct="1"/>
            <a:r>
              <a:rPr kumimoji="0" lang="el-GR" smtClean="0"/>
              <a:t>Τέταρτου επιπέδου</a:t>
            </a:r>
          </a:p>
          <a:p>
            <a:pPr lvl="4" eaLnBrk="1" latinLnBrk="0" hangingPunct="1"/>
            <a:r>
              <a:rPr kumimoji="0" lang="el-GR" smtClean="0"/>
              <a:t>Πέμπτου επιπέδου</a:t>
            </a:r>
            <a:endParaRPr kumimoji="0" lang="en-US"/>
          </a:p>
        </p:txBody>
      </p:sp>
      <p:sp>
        <p:nvSpPr>
          <p:cNvPr id="11" name="10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4C953A14-2545-4566-A791-794523BA43F9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28" name="27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98130B7-F490-4AA9-9B08-625D2C274EC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9 - Θέση τίτλου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9" name="8 - Ευθεία γραμμή σύνδεσης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- Ευθεία γραμμή σύνδεσης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251520" y="2996952"/>
            <a:ext cx="8458200" cy="1296143"/>
          </a:xfrm>
        </p:spPr>
        <p:txBody>
          <a:bodyPr>
            <a:normAutofit/>
          </a:bodyPr>
          <a:lstStyle/>
          <a:p>
            <a:r>
              <a:rPr lang="en-US" dirty="0" smtClean="0"/>
              <a:t>European Union Agency on Human Rights</a:t>
            </a:r>
            <a:endParaRPr lang="en-US" dirty="0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381000" y="5373216"/>
            <a:ext cx="8458200" cy="914400"/>
          </a:xfrm>
        </p:spPr>
        <p:txBody>
          <a:bodyPr>
            <a:normAutofit/>
          </a:bodyPr>
          <a:lstStyle/>
          <a:p>
            <a:r>
              <a:rPr lang="en-US" sz="1600" dirty="0" smtClean="0">
                <a:solidFill>
                  <a:schemeClr val="tx1"/>
                </a:solidFill>
              </a:rPr>
              <a:t>Writers: Christy A.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smtClean="0">
                <a:solidFill>
                  <a:schemeClr val="tx1"/>
                </a:solidFill>
              </a:rPr>
              <a:t>&amp; </a:t>
            </a:r>
            <a:r>
              <a:rPr lang="en-US" sz="1600" dirty="0" smtClean="0">
                <a:solidFill>
                  <a:schemeClr val="tx1"/>
                </a:solidFill>
              </a:rPr>
              <a:t>Katia Al.</a:t>
            </a:r>
          </a:p>
          <a:p>
            <a:r>
              <a:rPr lang="en-US" sz="1600" dirty="0" smtClean="0">
                <a:solidFill>
                  <a:schemeClr val="tx1"/>
                </a:solidFill>
              </a:rPr>
              <a:t>Class: 3</a:t>
            </a:r>
            <a:r>
              <a:rPr lang="en-US" sz="1600" baseline="30000" dirty="0" smtClean="0">
                <a:solidFill>
                  <a:schemeClr val="tx1"/>
                </a:solidFill>
              </a:rPr>
              <a:t>rd</a:t>
            </a:r>
            <a:r>
              <a:rPr lang="en-US" sz="1600" dirty="0" smtClean="0">
                <a:solidFill>
                  <a:schemeClr val="tx1"/>
                </a:solidFill>
              </a:rPr>
              <a:t> grade 2026</a:t>
            </a:r>
            <a:endParaRPr lang="en-US" sz="1600" dirty="0">
              <a:solidFill>
                <a:schemeClr val="tx1"/>
              </a:solidFill>
            </a:endParaRPr>
          </a:p>
        </p:txBody>
      </p:sp>
      <p:pic>
        <p:nvPicPr>
          <p:cNvPr id="4" name="3 - Εικόνα" descr="downloa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54649" y="620688"/>
            <a:ext cx="3884551" cy="15780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955576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FRA:  Role and establishment in the </a:t>
            </a:r>
            <a:r>
              <a:rPr lang="en-US" dirty="0" err="1" smtClean="0"/>
              <a:t>european</a:t>
            </a:r>
            <a:r>
              <a:rPr lang="en-US" dirty="0" smtClean="0"/>
              <a:t> union </a:t>
            </a:r>
            <a:endParaRPr lang="en-US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04800" y="2060848"/>
            <a:ext cx="8515672" cy="401927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The European Union Agency for Fundamental Rights:</a:t>
            </a:r>
          </a:p>
          <a:p>
            <a:pPr marL="0" indent="0">
              <a:buNone/>
            </a:pPr>
            <a:endParaRPr lang="en-US" dirty="0" smtClean="0"/>
          </a:p>
          <a:p>
            <a:pPr>
              <a:buFont typeface="Wingdings" pitchFamily="2" charset="2"/>
              <a:buChar char="§"/>
            </a:pPr>
            <a:r>
              <a:rPr lang="en-US" sz="3000" dirty="0" smtClean="0"/>
              <a:t>is </a:t>
            </a:r>
            <a:r>
              <a:rPr lang="en-US" sz="3000" dirty="0" smtClean="0"/>
              <a:t>known as the Fundamental Rights Agency (FRA</a:t>
            </a:r>
            <a:r>
              <a:rPr lang="en-US" sz="3000" dirty="0" smtClean="0"/>
              <a:t>)</a:t>
            </a:r>
          </a:p>
          <a:p>
            <a:pPr>
              <a:buFont typeface="Wingdings" pitchFamily="2" charset="2"/>
              <a:buChar char="§"/>
            </a:pPr>
            <a:r>
              <a:rPr lang="en-US" sz="3000" dirty="0" smtClean="0"/>
              <a:t>is </a:t>
            </a:r>
            <a:r>
              <a:rPr lang="en-US" sz="3000" dirty="0" smtClean="0"/>
              <a:t>based in </a:t>
            </a:r>
            <a:r>
              <a:rPr lang="en-US" sz="3000" dirty="0" smtClean="0"/>
              <a:t>Vienna </a:t>
            </a:r>
            <a:endParaRPr lang="en-US" sz="3000" dirty="0" smtClean="0"/>
          </a:p>
          <a:p>
            <a:pPr>
              <a:buFont typeface="Wingdings" pitchFamily="2" charset="2"/>
              <a:buChar char="§"/>
            </a:pPr>
            <a:r>
              <a:rPr lang="en-US" sz="3000" dirty="0" smtClean="0"/>
              <a:t>is </a:t>
            </a:r>
            <a:r>
              <a:rPr lang="en-US" sz="3000" dirty="0" smtClean="0"/>
              <a:t>established in 2007</a:t>
            </a:r>
          </a:p>
          <a:p>
            <a:pPr>
              <a:buFont typeface="Wingdings" pitchFamily="2" charset="2"/>
              <a:buChar char="§"/>
            </a:pPr>
            <a:r>
              <a:rPr lang="en-US" sz="3000" dirty="0" smtClean="0"/>
              <a:t>is </a:t>
            </a:r>
            <a:r>
              <a:rPr lang="en-US" sz="3000" dirty="0" smtClean="0"/>
              <a:t>based on the earlier European Monitoring Centre on Racism and </a:t>
            </a:r>
            <a:r>
              <a:rPr lang="en-US" sz="3000" dirty="0" smtClean="0"/>
              <a:t>Xenophobia</a:t>
            </a:r>
            <a:endParaRPr lang="en-US" sz="30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323528" y="908720"/>
            <a:ext cx="3600400" cy="648072"/>
          </a:xfrm>
        </p:spPr>
        <p:txBody>
          <a:bodyPr>
            <a:normAutofit/>
          </a:bodyPr>
          <a:lstStyle/>
          <a:p>
            <a:pPr algn="ctr"/>
            <a:r>
              <a:rPr lang="en-US" sz="2400" dirty="0" smtClean="0"/>
              <a:t>MAIN</a:t>
            </a:r>
            <a:r>
              <a:rPr lang="en-US" sz="2800" dirty="0" smtClean="0"/>
              <a:t> </a:t>
            </a:r>
            <a:r>
              <a:rPr lang="en-US" sz="2800" dirty="0" smtClean="0"/>
              <a:t>ACTIVITIES:</a:t>
            </a:r>
            <a:endParaRPr lang="en-US" sz="2800" dirty="0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3"/>
          </p:nvPr>
        </p:nvSpPr>
        <p:spPr>
          <a:xfrm>
            <a:off x="5076056" y="1052736"/>
            <a:ext cx="3861210" cy="504056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sz="2400" dirty="0" smtClean="0"/>
              <a:t>Key</a:t>
            </a:r>
            <a:r>
              <a:rPr lang="en-US" sz="2800" dirty="0" smtClean="0"/>
              <a:t> areas of </a:t>
            </a:r>
            <a:r>
              <a:rPr lang="en-US" sz="2800" dirty="0" smtClean="0"/>
              <a:t>focus:</a:t>
            </a:r>
            <a:endParaRPr lang="en-US" sz="2800" dirty="0" smtClean="0"/>
          </a:p>
          <a:p>
            <a:endParaRPr lang="en-US" dirty="0"/>
          </a:p>
        </p:txBody>
      </p:sp>
      <p:sp>
        <p:nvSpPr>
          <p:cNvPr id="5" name="4 - Θέση περιεχομένου"/>
          <p:cNvSpPr>
            <a:spLocks noGrp="1"/>
          </p:cNvSpPr>
          <p:nvPr>
            <p:ph sz="quarter" idx="2"/>
          </p:nvPr>
        </p:nvSpPr>
        <p:spPr>
          <a:xfrm>
            <a:off x="251520" y="1556792"/>
            <a:ext cx="4290556" cy="4968552"/>
          </a:xfrm>
        </p:spPr>
        <p:txBody>
          <a:bodyPr>
            <a:noAutofit/>
          </a:bodyPr>
          <a:lstStyle/>
          <a:p>
            <a:pPr>
              <a:buFontTx/>
              <a:buChar char="-"/>
            </a:pPr>
            <a:r>
              <a:rPr lang="en-US" sz="2000" dirty="0" smtClean="0"/>
              <a:t>d</a:t>
            </a:r>
            <a:r>
              <a:rPr lang="en-US" sz="2000" dirty="0" smtClean="0"/>
              <a:t>oes not </a:t>
            </a:r>
            <a:r>
              <a:rPr lang="en-US" sz="2000" dirty="0" smtClean="0"/>
              <a:t>enforce laws</a:t>
            </a:r>
          </a:p>
          <a:p>
            <a:pPr>
              <a:buFontTx/>
              <a:buChar char="-"/>
            </a:pPr>
            <a:r>
              <a:rPr lang="en-US" sz="2000" dirty="0" smtClean="0"/>
              <a:t>provides independent, </a:t>
            </a: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evidence-based </a:t>
            </a:r>
            <a:r>
              <a:rPr lang="en-US" sz="2000" dirty="0" smtClean="0"/>
              <a:t>advice to EU institutions and national governments. </a:t>
            </a:r>
            <a:endParaRPr lang="en-US" sz="2000" dirty="0" smtClean="0"/>
          </a:p>
          <a:p>
            <a:pPr>
              <a:buFontTx/>
              <a:buChar char="-"/>
            </a:pPr>
            <a:endParaRPr lang="en-US" sz="2000" dirty="0"/>
          </a:p>
          <a:p>
            <a:pPr>
              <a:buFont typeface="Wingdings" pitchFamily="2" charset="2"/>
              <a:buChar char="§"/>
            </a:pPr>
            <a:r>
              <a:rPr lang="en-US" sz="2000" b="1" dirty="0" smtClean="0"/>
              <a:t>Research </a:t>
            </a:r>
            <a:r>
              <a:rPr lang="en-US" sz="2000" b="1" dirty="0" smtClean="0"/>
              <a:t>&amp; data collection</a:t>
            </a:r>
            <a:r>
              <a:rPr lang="en-US" sz="2000" dirty="0" smtClean="0"/>
              <a:t> </a:t>
            </a:r>
          </a:p>
          <a:p>
            <a:pPr marL="0" indent="0">
              <a:buNone/>
            </a:pPr>
            <a:endParaRPr lang="en-US" sz="2000" dirty="0" smtClean="0"/>
          </a:p>
          <a:p>
            <a:pPr>
              <a:buFont typeface="Wingdings" pitchFamily="2" charset="2"/>
              <a:buChar char="§"/>
            </a:pPr>
            <a:r>
              <a:rPr lang="en-US" sz="2000" b="1" dirty="0" smtClean="0"/>
              <a:t>Publishing reports and surveys</a:t>
            </a:r>
            <a:r>
              <a:rPr lang="en-US" sz="2000" dirty="0" smtClean="0"/>
              <a:t> </a:t>
            </a:r>
            <a:r>
              <a:rPr lang="en-US" sz="2000" dirty="0" smtClean="0"/>
              <a:t>on the state of fundamental rights in EU country members</a:t>
            </a:r>
            <a:endParaRPr lang="en-US" sz="2000" dirty="0" smtClean="0"/>
          </a:p>
          <a:p>
            <a:pPr marL="0" indent="0">
              <a:buNone/>
            </a:pPr>
            <a:endParaRPr lang="en-US" sz="2000" dirty="0" smtClean="0"/>
          </a:p>
          <a:p>
            <a:pPr>
              <a:buFont typeface="Wingdings" pitchFamily="2" charset="2"/>
              <a:buChar char="§"/>
            </a:pPr>
            <a:r>
              <a:rPr lang="en-US" sz="2000" b="1" dirty="0" smtClean="0"/>
              <a:t>Raising </a:t>
            </a:r>
            <a:r>
              <a:rPr lang="en-US" sz="2000" b="1" dirty="0" smtClean="0"/>
              <a:t>awareness </a:t>
            </a:r>
            <a:r>
              <a:rPr lang="en-US" sz="2000" dirty="0" smtClean="0"/>
              <a:t>through campaigns &amp; cooperation with</a:t>
            </a:r>
            <a:r>
              <a:rPr lang="en-US" sz="1800" dirty="0"/>
              <a:t> </a:t>
            </a:r>
            <a:r>
              <a:rPr lang="en-US" sz="1800" dirty="0" smtClean="0"/>
              <a:t>civil society</a:t>
            </a:r>
            <a:endParaRPr lang="en-US" sz="2000" dirty="0" smtClean="0"/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8730" y="1556792"/>
            <a:ext cx="4288536" cy="4968552"/>
          </a:xfrm>
        </p:spPr>
        <p:txBody>
          <a:bodyPr>
            <a:normAutofit fontScale="32500" lnSpcReduction="20000"/>
          </a:bodyPr>
          <a:lstStyle/>
          <a:p>
            <a:pPr>
              <a:buFont typeface="Wingdings" pitchFamily="2" charset="2"/>
              <a:buChar char="§"/>
            </a:pPr>
            <a:r>
              <a:rPr lang="en-US" sz="6200" dirty="0" smtClean="0"/>
              <a:t>a </a:t>
            </a:r>
            <a:r>
              <a:rPr lang="en-US" sz="6200" dirty="0" smtClean="0"/>
              <a:t>wide range of rights protected under the Charter of Fundamental Rights of the European Union </a:t>
            </a:r>
            <a:r>
              <a:rPr lang="en-US" sz="6200" dirty="0" smtClean="0"/>
              <a:t>including</a:t>
            </a:r>
            <a:r>
              <a:rPr lang="en-US" sz="6200" dirty="0" smtClean="0"/>
              <a:t>:</a:t>
            </a:r>
          </a:p>
          <a:p>
            <a:pPr marL="0" indent="0">
              <a:buNone/>
            </a:pPr>
            <a:endParaRPr lang="en-US" sz="6200" dirty="0" smtClean="0"/>
          </a:p>
          <a:p>
            <a:pPr>
              <a:buFont typeface="Wingdings" pitchFamily="2" charset="2"/>
              <a:buChar char="§"/>
            </a:pPr>
            <a:r>
              <a:rPr lang="en-US" sz="6200" b="1" dirty="0" smtClean="0"/>
              <a:t>Equality and </a:t>
            </a:r>
            <a:endParaRPr lang="en-US" sz="6200" b="1" dirty="0" smtClean="0"/>
          </a:p>
          <a:p>
            <a:pPr marL="0" indent="0">
              <a:buNone/>
            </a:pPr>
            <a:r>
              <a:rPr lang="en-US" sz="6200" b="1" dirty="0" smtClean="0"/>
              <a:t>non-discrimination </a:t>
            </a:r>
            <a:endParaRPr lang="en-US" sz="6200" b="1" dirty="0" smtClean="0"/>
          </a:p>
          <a:p>
            <a:pPr>
              <a:buFont typeface="Wingdings" pitchFamily="2" charset="2"/>
              <a:buChar char="§"/>
            </a:pPr>
            <a:r>
              <a:rPr lang="en-US" sz="6200" b="1" dirty="0" smtClean="0"/>
              <a:t>Racism and xenophobia </a:t>
            </a:r>
          </a:p>
          <a:p>
            <a:pPr>
              <a:buFont typeface="Wingdings" pitchFamily="2" charset="2"/>
              <a:buChar char="§"/>
            </a:pPr>
            <a:r>
              <a:rPr lang="en-US" sz="6200" b="1" dirty="0" smtClean="0"/>
              <a:t>Data protection and </a:t>
            </a:r>
            <a:endParaRPr lang="en-US" sz="6200" b="1" dirty="0" smtClean="0"/>
          </a:p>
          <a:p>
            <a:pPr marL="0" indent="0">
              <a:buNone/>
            </a:pPr>
            <a:r>
              <a:rPr lang="en-US" sz="6200" b="1" dirty="0" smtClean="0"/>
              <a:t>digital </a:t>
            </a:r>
            <a:r>
              <a:rPr lang="en-US" sz="6200" b="1" dirty="0" smtClean="0"/>
              <a:t>rights </a:t>
            </a:r>
          </a:p>
          <a:p>
            <a:pPr>
              <a:buFont typeface="Wingdings" pitchFamily="2" charset="2"/>
              <a:buChar char="§"/>
            </a:pPr>
            <a:r>
              <a:rPr lang="en-US" sz="6200" b="1" dirty="0" smtClean="0"/>
              <a:t>Rights of migrants, </a:t>
            </a:r>
            <a:r>
              <a:rPr lang="en-US" sz="6200" b="1" dirty="0" smtClean="0"/>
              <a:t>refugees,</a:t>
            </a:r>
          </a:p>
          <a:p>
            <a:pPr marL="0" indent="0">
              <a:buNone/>
            </a:pPr>
            <a:r>
              <a:rPr lang="en-US" sz="6200" b="1" dirty="0" smtClean="0"/>
              <a:t>and </a:t>
            </a:r>
            <a:r>
              <a:rPr lang="en-US" sz="6200" b="1" dirty="0" smtClean="0"/>
              <a:t>minorities </a:t>
            </a:r>
          </a:p>
          <a:p>
            <a:pPr>
              <a:buFont typeface="Wingdings" pitchFamily="2" charset="2"/>
              <a:buChar char="§"/>
            </a:pPr>
            <a:r>
              <a:rPr lang="en-US" sz="6200" b="1" dirty="0" smtClean="0"/>
              <a:t>Access to justice </a:t>
            </a:r>
          </a:p>
          <a:p>
            <a:pPr>
              <a:buFont typeface="Wingdings" pitchFamily="2" charset="2"/>
              <a:buChar char="§"/>
            </a:pPr>
            <a:r>
              <a:rPr lang="en-US" sz="6200" b="1" dirty="0" smtClean="0"/>
              <a:t>Children’s rights</a:t>
            </a:r>
          </a:p>
          <a:p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2921896" y="556818"/>
            <a:ext cx="3240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</a:rPr>
              <a:t>THE FRA</a:t>
            </a:r>
            <a:endParaRPr lang="en-US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281444" y="980728"/>
            <a:ext cx="3570476" cy="576064"/>
          </a:xfrm>
        </p:spPr>
        <p:txBody>
          <a:bodyPr/>
          <a:lstStyle/>
          <a:p>
            <a:pPr algn="ctr"/>
            <a:r>
              <a:rPr lang="en-US" sz="2400" dirty="0" smtClean="0"/>
              <a:t>Who </a:t>
            </a:r>
            <a:r>
              <a:rPr lang="en-US" sz="2400" dirty="0" smtClean="0"/>
              <a:t>benefits:</a:t>
            </a:r>
            <a:endParaRPr lang="en-US" sz="2400" dirty="0" smtClean="0"/>
          </a:p>
          <a:p>
            <a:endParaRPr lang="en-US" dirty="0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3"/>
          </p:nvPr>
        </p:nvSpPr>
        <p:spPr>
          <a:xfrm>
            <a:off x="5148064" y="1916832"/>
            <a:ext cx="3789202" cy="576064"/>
          </a:xfrm>
        </p:spPr>
        <p:txBody>
          <a:bodyPr/>
          <a:lstStyle/>
          <a:p>
            <a:pPr algn="ctr"/>
            <a:r>
              <a:rPr lang="en-US" sz="2800" dirty="0" smtClean="0"/>
              <a:t>EXAMPLE:</a:t>
            </a:r>
            <a:endParaRPr lang="en-US" sz="2800" dirty="0"/>
          </a:p>
        </p:txBody>
      </p:sp>
      <p:sp>
        <p:nvSpPr>
          <p:cNvPr id="5" name="4 - Θέση περιεχομένου"/>
          <p:cNvSpPr>
            <a:spLocks noGrp="1"/>
          </p:cNvSpPr>
          <p:nvPr>
            <p:ph sz="quarter" idx="2"/>
          </p:nvPr>
        </p:nvSpPr>
        <p:spPr>
          <a:xfrm>
            <a:off x="323528" y="1556792"/>
            <a:ext cx="4290556" cy="4464496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§"/>
            </a:pPr>
            <a:r>
              <a:rPr lang="en-US" dirty="0" smtClean="0"/>
              <a:t>an</a:t>
            </a:r>
            <a:r>
              <a:rPr lang="en-US" dirty="0" smtClean="0"/>
              <a:t> </a:t>
            </a:r>
            <a:r>
              <a:rPr lang="en-US" dirty="0" smtClean="0"/>
              <a:t>ongoing cooperation with EU institutions and </a:t>
            </a:r>
            <a:r>
              <a:rPr lang="en-US" dirty="0" smtClean="0"/>
              <a:t>governments to provide </a:t>
            </a:r>
            <a:r>
              <a:rPr lang="en-US" dirty="0" smtClean="0"/>
              <a:t>independent expert advice and fundamental rights analysis. 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s</a:t>
            </a:r>
            <a:r>
              <a:rPr lang="en-US" dirty="0" smtClean="0"/>
              <a:t>etting up</a:t>
            </a:r>
            <a:r>
              <a:rPr lang="en-US" dirty="0" smtClean="0"/>
              <a:t> </a:t>
            </a:r>
            <a:r>
              <a:rPr lang="en-US" dirty="0" smtClean="0"/>
              <a:t>networks and established links with partners at all </a:t>
            </a:r>
            <a:r>
              <a:rPr lang="en-US" dirty="0" smtClean="0"/>
              <a:t>levels </a:t>
            </a:r>
          </a:p>
          <a:p>
            <a:pPr marL="0" indent="0">
              <a:buNone/>
            </a:pPr>
            <a:r>
              <a:rPr lang="en-US" dirty="0" smtClean="0"/>
              <a:t>(the governments and the EU)</a:t>
            </a:r>
            <a:endParaRPr lang="en-US" dirty="0"/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14084" y="2708920"/>
            <a:ext cx="4288536" cy="2717627"/>
          </a:xfrm>
        </p:spPr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en-US" dirty="0" smtClean="0"/>
              <a:t>One of its most well-known outputs is large-scale surveys on discrimination and minorities, which are often used by governments and NGOs to shape policy.</a:t>
            </a:r>
            <a:endParaRPr lang="en-US" dirty="0"/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619672" y="457200"/>
            <a:ext cx="5832648" cy="838200"/>
          </a:xfrm>
        </p:spPr>
        <p:txBody>
          <a:bodyPr/>
          <a:lstStyle/>
          <a:p>
            <a:pPr algn="ctr"/>
            <a:r>
              <a:rPr lang="en-US" dirty="0" smtClean="0"/>
              <a:t>BIBLIOGRAPHY</a:t>
            </a:r>
            <a:endParaRPr lang="en-US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04800" y="3284984"/>
            <a:ext cx="8686800" cy="2795141"/>
          </a:xfrm>
          <a:solidFill>
            <a:schemeClr val="bg2"/>
          </a:solidFill>
          <a:ln>
            <a:noFill/>
          </a:ln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1600" dirty="0"/>
              <a:t>https://european-union.europa.eu/institutions-law-budget/institutions-and-bodies/search-all-eu-institutions-and-bodies/european-union-agency-fundamental-rights-fra_en</a:t>
            </a:r>
          </a:p>
          <a:p>
            <a:pPr>
              <a:buFont typeface="Wingdings" pitchFamily="2" charset="2"/>
              <a:buChar char="§"/>
            </a:pPr>
            <a:r>
              <a:rPr lang="en-US" sz="1600" dirty="0"/>
              <a:t>https://en.wikipedia.org/wiki/Fundamental_Rights_Agency</a:t>
            </a:r>
          </a:p>
          <a:p>
            <a:pPr>
              <a:buFont typeface="Wingdings" pitchFamily="2" charset="2"/>
              <a:buChar char="§"/>
            </a:pPr>
            <a:r>
              <a:rPr lang="en-US" sz="1600" dirty="0"/>
              <a:t>https://chatgpt.com/?utm_source=google&amp;utm_medium=paid_search&amp;utm_campaign=GOOG_C_SEM_GBR_Core_CHT_BAU_ACQ_PER_MIX_ALL_EMEA_GR_EL_050925&amp;c_id=22531262559&amp;c_agid=178185529381&amp;c_crid=759499226824&amp;c_kwid=kwd-1927227100722&amp;c_ims=&amp;c_pms=9198763&amp;c_nw=g&amp;c_dvc=c&amp;gad_source=1&amp;gad_campaignid=22531262559&amp;gbraid=0AAAAA-I0E5db4is0TDNytkUqm4shWx73E&amp;gclid=Cj0KCQjwpv7NBhCzARIsADkIfWyXwit6uSKjjzZx6hZ9YBYoHLzYHNj1TXKpyDz0xml8ZVr8z6Ov77caAlx2EALw_wcB</a:t>
            </a:r>
          </a:p>
          <a:p>
            <a:endParaRPr lang="en-US" dirty="0" smtClean="0">
              <a:solidFill>
                <a:srgbClr val="00B0F0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251520" y="3645024"/>
            <a:ext cx="8686800" cy="27257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2400" dirty="0" smtClean="0">
                <a:latin typeface="Bookman Old Style" pitchFamily="18" charset="0"/>
              </a:rPr>
              <a:t>Thank you very much</a:t>
            </a:r>
          </a:p>
          <a:p>
            <a:pPr algn="ctr">
              <a:buNone/>
            </a:pPr>
            <a:r>
              <a:rPr lang="en-US" sz="2400" dirty="0">
                <a:latin typeface="Bookman Old Style" pitchFamily="18" charset="0"/>
              </a:rPr>
              <a:t>f</a:t>
            </a:r>
            <a:r>
              <a:rPr lang="en-US" sz="2400" dirty="0" smtClean="0">
                <a:latin typeface="Bookman Old Style" pitchFamily="18" charset="0"/>
              </a:rPr>
              <a:t>or your attention!</a:t>
            </a:r>
            <a:endParaRPr lang="en-US" sz="2400" dirty="0">
              <a:latin typeface="Bookman Old Style" pitchFamily="18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Διαστημικό">
  <a:themeElements>
    <a:clrScheme name="Ροή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Διαστημικό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Διαστημικό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192</TotalTime>
  <Words>214</Words>
  <Application>Microsoft Office PowerPoint</Application>
  <PresentationFormat>On-screen Show (4:3)</PresentationFormat>
  <Paragraphs>45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Bookman Old Style</vt:lpstr>
      <vt:lpstr>Franklin Gothic Book</vt:lpstr>
      <vt:lpstr>Franklin Gothic Medium</vt:lpstr>
      <vt:lpstr>Wingdings</vt:lpstr>
      <vt:lpstr>Wingdings 2</vt:lpstr>
      <vt:lpstr>Διαστημικό</vt:lpstr>
      <vt:lpstr>European Union Agency on Human Rights</vt:lpstr>
      <vt:lpstr>FRA:  Role and establishment in the european union </vt:lpstr>
      <vt:lpstr>PowerPoint Presentation</vt:lpstr>
      <vt:lpstr>PowerPoint Presentation</vt:lpstr>
      <vt:lpstr>BIBLIOGRAPHY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creator>xrysa1</dc:creator>
  <cp:lastModifiedBy>Antonia Vacharakidou</cp:lastModifiedBy>
  <cp:revision>20</cp:revision>
  <dcterms:created xsi:type="dcterms:W3CDTF">2026-03-22T09:13:16Z</dcterms:created>
  <dcterms:modified xsi:type="dcterms:W3CDTF">2026-03-26T14:04:46Z</dcterms:modified>
</cp:coreProperties>
</file>