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3"/>
  </p:notesMasterIdLst>
  <p:sldIdLst>
    <p:sldId id="257" r:id="rId3"/>
    <p:sldId id="256" r:id="rId4"/>
    <p:sldId id="259" r:id="rId5"/>
    <p:sldId id="258" r:id="rId6"/>
    <p:sldId id="263" r:id="rId7"/>
    <p:sldId id="261" r:id="rId8"/>
    <p:sldId id="262" r:id="rId9"/>
    <p:sldId id="265" r:id="rId10"/>
    <p:sldId id="264" r:id="rId11"/>
    <p:sldId id="297" r:id="rId12"/>
    <p:sldId id="267" r:id="rId13"/>
    <p:sldId id="298" r:id="rId14"/>
    <p:sldId id="270" r:id="rId15"/>
    <p:sldId id="269" r:id="rId16"/>
    <p:sldId id="271" r:id="rId17"/>
    <p:sldId id="272" r:id="rId18"/>
    <p:sldId id="273" r:id="rId19"/>
    <p:sldId id="275" r:id="rId20"/>
    <p:sldId id="277" r:id="rId21"/>
    <p:sldId id="300" r:id="rId22"/>
    <p:sldId id="279" r:id="rId23"/>
    <p:sldId id="280" r:id="rId24"/>
    <p:sldId id="282" r:id="rId25"/>
    <p:sldId id="284" r:id="rId26"/>
    <p:sldId id="281" r:id="rId27"/>
    <p:sldId id="283" r:id="rId28"/>
    <p:sldId id="276" r:id="rId29"/>
    <p:sldId id="286" r:id="rId30"/>
    <p:sldId id="287" r:id="rId31"/>
    <p:sldId id="288" r:id="rId32"/>
    <p:sldId id="285" r:id="rId33"/>
    <p:sldId id="289" r:id="rId34"/>
    <p:sldId id="290" r:id="rId35"/>
    <p:sldId id="291" r:id="rId36"/>
    <p:sldId id="260" r:id="rId37"/>
    <p:sldId id="292" r:id="rId38"/>
    <p:sldId id="293" r:id="rId39"/>
    <p:sldId id="294" r:id="rId40"/>
    <p:sldId id="296" r:id="rId41"/>
    <p:sldId id="301" r:id="rId4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1CE3B"/>
    <a:srgbClr val="680000"/>
    <a:srgbClr val="4C0000"/>
    <a:srgbClr val="990000"/>
    <a:srgbClr val="993300"/>
    <a:srgbClr val="FFFF99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19" d="100"/>
          <a:sy n="19" d="100"/>
        </p:scale>
        <p:origin x="323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86816DB8-E646-4052-954B-7FBDED60F6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833859C-A969-498A-AF27-3101AC1096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1600D9-68B0-4169-8623-AA509D009144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4" name="Θέση εικόνας διαφάνειας 3">
            <a:extLst>
              <a:ext uri="{FF2B5EF4-FFF2-40B4-BE49-F238E27FC236}">
                <a16:creationId xmlns:a16="http://schemas.microsoft.com/office/drawing/2014/main" id="{03F3504C-FBBA-418B-9199-70FE2F9466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>
            <a:extLst>
              <a:ext uri="{FF2B5EF4-FFF2-40B4-BE49-F238E27FC236}">
                <a16:creationId xmlns:a16="http://schemas.microsoft.com/office/drawing/2014/main" id="{3BDB8A96-153C-4B0C-ADA1-998090E41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/>
              <a:t>Στυλ υποδείγματος κειμένου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6E6D413-D113-4636-A652-B2C4E42BF3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F91FF97-CFC5-4189-B201-A916A0DF7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B6BE5C6-089F-46EC-A5D6-9219543F0A13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2414F6C-B422-4D9E-84E8-C28748454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C4D00-056F-4CCD-B9EC-937458271918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23A93DF-62E0-45E9-BB28-41A69532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6EDC65-5C91-46FC-98B5-D23D6C4C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49CC4-5A7F-41F1-ABCB-EF1B63847CC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9510694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3D6997E-EC9C-45AB-9E27-55CE1767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B754E-1110-475C-AB92-B9263DD5E7CD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38C427D-F47E-4516-8717-21F3FC3F9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4B3CC5-E883-4E6F-A46E-65582A4B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C390D-FF72-4C87-AE40-BBDBFC78563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6090617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3FA2593-E937-4F9A-9516-A0661492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A178-B255-4B8A-9D6D-6920F6FFA3EB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1A4E26-E45A-4A39-A968-02B980E5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CDD11A4-7DF4-47A3-A45F-88A6E433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A6B03-76E6-46C4-A81B-2D0E51D99CB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0096251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>
            <a:extLst>
              <a:ext uri="{FF2B5EF4-FFF2-40B4-BE49-F238E27FC236}">
                <a16:creationId xmlns:a16="http://schemas.microsoft.com/office/drawing/2014/main" id="{0E8ACCB9-0675-4F29-9633-15253BEB9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υποσέλιδου">
            <a:extLst>
              <a:ext uri="{FF2B5EF4-FFF2-40B4-BE49-F238E27FC236}">
                <a16:creationId xmlns:a16="http://schemas.microsoft.com/office/drawing/2014/main" id="{737366D8-92CF-42CC-82F0-A8F9A524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>
            <a:extLst>
              <a:ext uri="{FF2B5EF4-FFF2-40B4-BE49-F238E27FC236}">
                <a16:creationId xmlns:a16="http://schemas.microsoft.com/office/drawing/2014/main" id="{A641389B-B029-45EB-9BE1-6B216182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5BA5E-C7F2-4CB6-84DE-DAE6BA250D5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4194440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2E375A99-8455-4B2C-815A-9AC9A6013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DC0F1750-0832-457B-859E-147EAF25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2EA3093B-D3C9-4CAB-BFE6-ADA3D128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A2CCA-64F4-4FEA-8973-51A68987BE0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8322227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CFA5D22C-8256-41D2-9BB9-6FAB6322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E7D0E22D-3987-458C-9066-F5364635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F2715459-E97B-4AE2-9D6D-AA8E6E9F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646D6-AE1D-401A-B4B2-23944EACE29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71179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3E49E947-EC9C-426A-8326-B4A635AE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B1DDAAFA-02FC-4AA7-9265-49D22DDB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8C9B651F-2146-4767-801E-0D1AA96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F9063-87CE-4215-9D87-F753A6A50D0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617121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F64BFD9F-223D-4EFF-A637-713F6BFE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DCADEC96-8B66-4D90-8C37-3AA48816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51C85454-D550-41CA-9BEC-A16ACA8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FABE8-2E39-41B0-BA61-A940043A897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36397524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>
            <a:extLst>
              <a:ext uri="{FF2B5EF4-FFF2-40B4-BE49-F238E27FC236}">
                <a16:creationId xmlns:a16="http://schemas.microsoft.com/office/drawing/2014/main" id="{5FDE5E57-9B8B-41FC-A0AF-0B403A98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υποσέλιδου">
            <a:extLst>
              <a:ext uri="{FF2B5EF4-FFF2-40B4-BE49-F238E27FC236}">
                <a16:creationId xmlns:a16="http://schemas.microsoft.com/office/drawing/2014/main" id="{9960AC5B-97D8-45F1-A837-E6F80D28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>
            <a:extLst>
              <a:ext uri="{FF2B5EF4-FFF2-40B4-BE49-F238E27FC236}">
                <a16:creationId xmlns:a16="http://schemas.microsoft.com/office/drawing/2014/main" id="{0C359EC4-8C42-4780-9079-2F163713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49AAB-9D6A-43D6-8A0D-EDDF178890E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902245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41C67342-5BD0-4669-9917-B7706B037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υποσέλιδου">
            <a:extLst>
              <a:ext uri="{FF2B5EF4-FFF2-40B4-BE49-F238E27FC236}">
                <a16:creationId xmlns:a16="http://schemas.microsoft.com/office/drawing/2014/main" id="{3E9DB6FC-2521-47CD-AEAF-257EAF14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>
            <a:extLst>
              <a:ext uri="{FF2B5EF4-FFF2-40B4-BE49-F238E27FC236}">
                <a16:creationId xmlns:a16="http://schemas.microsoft.com/office/drawing/2014/main" id="{B7E9FDF8-6E9E-40A5-8FFD-7D59C650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84574-BAB2-429E-A6CB-45FE3805A33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137872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>
            <a:extLst>
              <a:ext uri="{FF2B5EF4-FFF2-40B4-BE49-F238E27FC236}">
                <a16:creationId xmlns:a16="http://schemas.microsoft.com/office/drawing/2014/main" id="{F8C7005C-980D-4B14-835C-C48F0F27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E976F05D-9D7F-446E-96A7-497641D2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C83FA170-623D-4E5C-B23C-51872F97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50534-6F27-48D9-80DE-F94CA97E149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1465922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ADCA5EC-E3CF-41A7-8901-78A097A4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F7829-6FCB-4515-9EFE-3B816010AFB1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F3B2D97-AB2F-44BF-923C-1E9E2825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67D1C7D-C217-47AF-BA5D-01BD516D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90440-5E30-4A92-B3CD-270865F6307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1145497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CD7236F3-DCA0-4943-AF00-D8EE8D6C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0CE32C54-12FF-48E7-AA79-7161A619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4DFF3F51-38DB-4C8F-AE93-AB19E930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F760B-A8A1-4D6A-84B2-48A01D85E30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044567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28547B78-F7D7-43E8-9773-2F8B93CA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4A5865E2-5B4A-47A2-B9D3-FE79B589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BA64276F-832A-4954-A880-C10FCA92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71204-EF53-4DD2-81D8-A718868A63E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531234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C10C384F-F6F9-4F6F-AA82-A31273D4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668BB6C0-F8B5-412F-B02F-C3023881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DFF194E3-96D7-41D0-828C-92C11E4C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9490B-D6B7-4631-9EB5-4CC5A149D8F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4383336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D00C3E42-8972-484D-A8AF-BD5B9E75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CCE7D9FB-8919-47C4-9C14-78F161D6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85F25D7A-8BEB-41B7-B00E-4500F1B6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F7FDD-1230-44C8-98E3-CE5C2A79CA7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229296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>
            <a:extLst>
              <a:ext uri="{FF2B5EF4-FFF2-40B4-BE49-F238E27FC236}">
                <a16:creationId xmlns:a16="http://schemas.microsoft.com/office/drawing/2014/main" id="{4D207856-026B-4C23-B5B7-70CE3EF2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υποσέλιδου">
            <a:extLst>
              <a:ext uri="{FF2B5EF4-FFF2-40B4-BE49-F238E27FC236}">
                <a16:creationId xmlns:a16="http://schemas.microsoft.com/office/drawing/2014/main" id="{9DE4526A-FD0E-41A0-AF98-E98E976D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>
            <a:extLst>
              <a:ext uri="{FF2B5EF4-FFF2-40B4-BE49-F238E27FC236}">
                <a16:creationId xmlns:a16="http://schemas.microsoft.com/office/drawing/2014/main" id="{7EEFB4D8-1428-4510-A1C6-C7634B38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44D95-D85C-4E9C-B61E-CE682300DDF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0634409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5D805C31-88D9-4FA1-A14F-EC3227C5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C5F99CCA-9854-46E9-80F3-5BFCB4EB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BA7CB537-76F2-410A-98CA-A79015C9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5F3A8-1D71-4080-BBF6-5C5F3F9892A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514520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B12636A5-0A9F-4AC8-B972-BB5EF82DA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υποσέλιδου">
            <a:extLst>
              <a:ext uri="{FF2B5EF4-FFF2-40B4-BE49-F238E27FC236}">
                <a16:creationId xmlns:a16="http://schemas.microsoft.com/office/drawing/2014/main" id="{11C6257B-BF69-46CD-8994-E9AA48F3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>
            <a:extLst>
              <a:ext uri="{FF2B5EF4-FFF2-40B4-BE49-F238E27FC236}">
                <a16:creationId xmlns:a16="http://schemas.microsoft.com/office/drawing/2014/main" id="{E065C7BC-76B7-4E7C-BECE-14A6F6D1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CA7D6-5D01-4440-BB2C-A1E9CB22493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387203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05F7E5E-82C0-4E01-BF21-7612E8B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6DB31-4DFC-424F-90D6-5EACBD9B4A1B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E79D14C-94EA-4A62-B734-9B4BA0C2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D92CC06-70A4-463E-81FD-5FF1502F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BCDE0-64DE-4A1B-95DA-D958D6CC932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5563922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E2627BBD-B60F-4459-9733-893AA867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A4572-3518-4F2D-873A-288D393EAB8F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33409AFF-69E9-446E-A1E0-23E55EDA0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91EB2456-9546-4E90-9B9B-A200AC65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8F4AB-E125-46D9-89F6-537F9AA2AFD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0057669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F2195560-B8EA-4970-867A-D0AF9C3F2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6AA89-DCA7-408F-A913-03E3F0EB3EBA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E986AFBA-210C-4E07-AFC9-24167373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B6AB45E2-C06D-4148-AD76-420DBE63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2B230-55B5-4759-87F2-E5D6A6E0304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5116348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8A820536-34A3-46A9-9C8E-997C0771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AEE71-FE65-450E-AA66-FE3DF6180BF2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C5C90552-3E20-4819-89A2-E8D998DE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6AC66F30-F6D2-4A12-ADFE-4DC22286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EE6BA-339A-4E99-AACF-AA1DA9F57E3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412938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6320994B-0C08-4A6A-9921-12705C604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6DC7-AD52-4AFE-8FE2-89B64E575AE1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41FDCD8D-8AFF-42A7-B576-7C399786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2647233D-CB0B-462D-A639-EE8AE06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7E96A-8670-406E-8BA0-E0EC117B1D9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7651844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7526BDC4-59CE-4AC0-BF59-249A1CEF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E2F6C-885F-4785-B8D2-353754C1DB05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E1232ACB-D4E6-4BB9-A7EB-3DECD810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75F3909F-EF89-4570-B948-01A0A177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F5C8-8B0C-4B29-B723-F75DB5098A4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3024076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B47DCB57-88AB-42F1-BD19-4FCB9E466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B24A1-5AAA-4888-BC68-D684100CFDD0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5B116D76-BD4C-4C08-B07F-05D924DF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4ECB3154-0B1E-4131-B93C-A37C0F40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92670-4C4F-4391-B294-C0A84320599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6565405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>
            <a:extLst>
              <a:ext uri="{FF2B5EF4-FFF2-40B4-BE49-F238E27FC236}">
                <a16:creationId xmlns:a16="http://schemas.microsoft.com/office/drawing/2014/main" id="{F7F0A075-D589-47C2-88D1-C6008E5C1C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Στυλ κύριου τίτλου</a:t>
            </a:r>
          </a:p>
        </p:txBody>
      </p:sp>
      <p:sp>
        <p:nvSpPr>
          <p:cNvPr id="1027" name="Θέση κειμένου 2">
            <a:extLst>
              <a:ext uri="{FF2B5EF4-FFF2-40B4-BE49-F238E27FC236}">
                <a16:creationId xmlns:a16="http://schemas.microsoft.com/office/drawing/2014/main" id="{914E8CC3-E4A8-415B-946F-05F66D7674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Στυλ υποδείγματος κειμένου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889C72E-51FC-4FCA-AA68-8E8878FA6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73841-B554-4D26-B2DF-92C9C5F33C0F}" type="datetimeFigureOut">
              <a:rPr lang="el-GR"/>
              <a:pPr>
                <a:defRPr/>
              </a:pPr>
              <a:t>22/1/2021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B74777B-88E6-4D5E-A6A9-7428B0AA7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B155D6D-A264-4FF9-A8E0-BEF809A62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0E573F1-BFC7-4273-AC6D-4D9AF19B7B79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C2226F3-0A78-4710-9EDE-FED27B21E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τον τίτλο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A0CBD49-870B-4CBF-BD31-5BE7B67F0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9AC25C-259F-4257-BD42-B5D3BF74E5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33B488-0B5F-4590-B151-AA74DB5B55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32743-27BB-4C8C-84E2-9BA120FF87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1C27191-8EE2-4DDE-A65E-B47B0D74B094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www.google.com/url?sa=i&amp;rct=j&amp;q=&amp;esrc=s&amp;source=images&amp;cd=&amp;cad=rja&amp;uact=8&amp;ved=2ahUKEwiSvpWD5-PfAhUDsqQKHbhwCTYQjRx6BAgBEAU&amp;url=http%3A%2F%2Fwww.emepne.gr%2Fmy%2520files%2Fistoriko.htm&amp;psig=AOvVaw2r5q5e2KQ8CrU7TyHpRUVu&amp;ust=1547229835190740" TargetMode="External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E:\ierarxes\border.jpg">
            <a:extLst>
              <a:ext uri="{FF2B5EF4-FFF2-40B4-BE49-F238E27FC236}">
                <a16:creationId xmlns:a16="http://schemas.microsoft.com/office/drawing/2014/main" id="{B529F57D-796F-44CA-AF28-B94471A64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2" descr="Αποτέλεσμα εικόνας για star vintage">
            <a:extLst>
              <a:ext uri="{FF2B5EF4-FFF2-40B4-BE49-F238E27FC236}">
                <a16:creationId xmlns:a16="http://schemas.microsoft.com/office/drawing/2014/main" id="{44CE069C-D6EB-40A5-9293-1A2B15F0C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" name="4 - TextBox">
            <a:extLst>
              <a:ext uri="{FF2B5EF4-FFF2-40B4-BE49-F238E27FC236}">
                <a16:creationId xmlns:a16="http://schemas.microsoft.com/office/drawing/2014/main" id="{8149F119-FA8E-4288-A41F-859A1F1269F5}"/>
              </a:ext>
            </a:extLst>
          </p:cNvPr>
          <p:cNvSpPr txBox="1"/>
          <p:nvPr/>
        </p:nvSpPr>
        <p:spPr>
          <a:xfrm>
            <a:off x="1857375" y="1785938"/>
            <a:ext cx="5786438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8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Οι Τρεις Ιεράρχες</a:t>
            </a:r>
          </a:p>
          <a:p>
            <a:pPr algn="ctr">
              <a:defRPr/>
            </a:pPr>
            <a:endParaRPr lang="el-GR" sz="4000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l-GR" sz="40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Τρία φωτεινά αστέρια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E:\ierarxes\border.jpg">
            <a:extLst>
              <a:ext uri="{FF2B5EF4-FFF2-40B4-BE49-F238E27FC236}">
                <a16:creationId xmlns:a16="http://schemas.microsoft.com/office/drawing/2014/main" id="{116D1050-759E-4A16-955B-AFC22962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:\ierarxes\vasilios.jpg">
            <a:extLst>
              <a:ext uri="{FF2B5EF4-FFF2-40B4-BE49-F238E27FC236}">
                <a16:creationId xmlns:a16="http://schemas.microsoft.com/office/drawing/2014/main" id="{D49957C0-0EFD-472B-BF16-3CDB5BEB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214290"/>
            <a:ext cx="3289912" cy="64091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http://1.bp.blogspot.com/-qFQ-ie7cCHw/UOR2_F8cwLI/AAAAAAAABDw/FzyjVEYrH40/s1600/uanatos.jpg">
            <a:extLst>
              <a:ext uri="{FF2B5EF4-FFF2-40B4-BE49-F238E27FC236}">
                <a16:creationId xmlns:a16="http://schemas.microsoft.com/office/drawing/2014/main" id="{70742D6A-D5AE-4DAA-B9C5-20DF68A6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785794"/>
            <a:ext cx="4950548" cy="396043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4 - Ορθογώνιο">
            <a:extLst>
              <a:ext uri="{FF2B5EF4-FFF2-40B4-BE49-F238E27FC236}">
                <a16:creationId xmlns:a16="http://schemas.microsoft.com/office/drawing/2014/main" id="{081A8CB1-2BB4-46D4-B594-5E91397054A2}"/>
              </a:ext>
            </a:extLst>
          </p:cNvPr>
          <p:cNvSpPr/>
          <p:nvPr/>
        </p:nvSpPr>
        <p:spPr>
          <a:xfrm>
            <a:off x="4027716" y="4786322"/>
            <a:ext cx="4902002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49 ετών…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eistorias.files.wordpress.com/2012/09/42cf83ceb9ceb2cf81ceb9cf83ceb9cf87ceaccf81-ceae-cf83cebfcf85ceb2cf81ceaccf83ceb1cf81-cf84cebf-cebbceb1cebeceb5cf85cf84cf8c-cf87cf89.jpg">
            <a:extLst>
              <a:ext uri="{FF2B5EF4-FFF2-40B4-BE49-F238E27FC236}">
                <a16:creationId xmlns:a16="http://schemas.microsoft.com/office/drawing/2014/main" id="{CDD74BD9-ECF6-47C8-A63D-FCE0ACBD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15" name="Picture 3" descr="I:\ierarxes\GRIGORIOS THEOL.1 03.jpg">
            <a:extLst>
              <a:ext uri="{FF2B5EF4-FFF2-40B4-BE49-F238E27FC236}">
                <a16:creationId xmlns:a16="http://schemas.microsoft.com/office/drawing/2014/main" id="{FDA090AB-F256-4EE0-BD72-3FC223DF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1B1612"/>
              </a:clrFrom>
              <a:clrTo>
                <a:srgbClr val="1B16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113" y="-252413"/>
            <a:ext cx="4895851" cy="736282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22BAFC6-8FE1-46EC-AC15-C0FC359787F6}"/>
              </a:ext>
            </a:extLst>
          </p:cNvPr>
          <p:cNvSpPr/>
          <p:nvPr/>
        </p:nvSpPr>
        <p:spPr>
          <a:xfrm>
            <a:off x="3203848" y="2276872"/>
            <a:ext cx="5475089" cy="39653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Γεννήθηκε το 329 </a:t>
            </a:r>
            <a:r>
              <a:rPr lang="el-GR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μ.Χ</a:t>
            </a: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.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στην </a:t>
            </a:r>
            <a:r>
              <a:rPr lang="el-GR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Αριανζό</a:t>
            </a: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της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Καππαδοκίας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Pictures\f679742d883907c03ea4b70212e03dea_XL.jpg">
            <a:extLst>
              <a:ext uri="{FF2B5EF4-FFF2-40B4-BE49-F238E27FC236}">
                <a16:creationId xmlns:a16="http://schemas.microsoft.com/office/drawing/2014/main" id="{1C773F50-93C5-4517-88E6-C8D21767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7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E:\1. TΡΕΙΣ ΙΕΡΑΡΧΕΣ\TREIS IERARXAIS.jpg">
            <a:extLst>
              <a:ext uri="{FF2B5EF4-FFF2-40B4-BE49-F238E27FC236}">
                <a16:creationId xmlns:a16="http://schemas.microsoft.com/office/drawing/2014/main" id="{7E1544CF-22D4-4867-A4A3-0BC10539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2285992"/>
            <a:ext cx="1802417" cy="480696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3" descr="E:\1. TΡΕΙΣ ΙΕΡΑΡΧΕΣ\TREIS IERARXAIS.jpg">
            <a:extLst>
              <a:ext uri="{FF2B5EF4-FFF2-40B4-BE49-F238E27FC236}">
                <a16:creationId xmlns:a16="http://schemas.microsoft.com/office/drawing/2014/main" id="{033791BC-4F2A-4B49-A7C7-8DCCB20B5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357430"/>
            <a:ext cx="1857388" cy="467360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>
            <a:extLst>
              <a:ext uri="{FF2B5EF4-FFF2-40B4-BE49-F238E27FC236}">
                <a16:creationId xmlns:a16="http://schemas.microsoft.com/office/drawing/2014/main" id="{18DF40C7-6F5C-48D7-9291-A09FCAC84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9395" name="Picture 4" descr="Ag;ia Σοφία">
            <a:extLst>
              <a:ext uri="{FF2B5EF4-FFF2-40B4-BE49-F238E27FC236}">
                <a16:creationId xmlns:a16="http://schemas.microsoft.com/office/drawing/2014/main" id="{9EBF1354-CFD0-45B4-BD10-7555499CF8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854700" cy="6858000"/>
          </a:xfrm>
          <a:effectLst>
            <a:softEdge rad="63500"/>
          </a:effectLst>
        </p:spPr>
      </p:pic>
      <p:pic>
        <p:nvPicPr>
          <p:cNvPr id="59396" name="Picture 7" descr="Αγ">
            <a:extLst>
              <a:ext uri="{FF2B5EF4-FFF2-40B4-BE49-F238E27FC236}">
                <a16:creationId xmlns:a16="http://schemas.microsoft.com/office/drawing/2014/main" id="{06C462E3-5A36-4E54-958A-AD83AB6540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501" y="0"/>
            <a:ext cx="3492500" cy="6884988"/>
          </a:xfrm>
          <a:effectLst>
            <a:softEdge rad="63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8286DAD-9532-4352-A3D9-4071DE10A27F}"/>
              </a:ext>
            </a:extLst>
          </p:cNvPr>
          <p:cNvSpPr/>
          <p:nvPr/>
        </p:nvSpPr>
        <p:spPr>
          <a:xfrm>
            <a:off x="210205" y="2857496"/>
            <a:ext cx="8723607" cy="1323439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softEdge rad="317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663300"/>
                  </a:outerShdw>
                </a:effectLst>
                <a:latin typeface="+mn-lt"/>
                <a:cs typeface="+mn-cs"/>
              </a:rPr>
              <a:t>Πατριάρχης στην Κωνσταντινούπολη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663300"/>
                  </a:outerShdw>
                </a:effectLst>
                <a:latin typeface="+mn-lt"/>
                <a:cs typeface="+mn-cs"/>
              </a:rPr>
              <a:t>υπερασπίστηκε την Ορθοδοξία</a:t>
            </a:r>
          </a:p>
        </p:txBody>
      </p:sp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Αποτέλεσμα εικόνας">
            <a:extLst>
              <a:ext uri="{FF2B5EF4-FFF2-40B4-BE49-F238E27FC236}">
                <a16:creationId xmlns:a16="http://schemas.microsoft.com/office/drawing/2014/main" id="{D69473EB-7464-48B4-9CDF-49FE8B8BF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12" y="0"/>
            <a:ext cx="5935164" cy="685799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338" name="Picture 2" descr="I:\ierarxes\grigorios.jpg">
            <a:extLst>
              <a:ext uri="{FF2B5EF4-FFF2-40B4-BE49-F238E27FC236}">
                <a16:creationId xmlns:a16="http://schemas.microsoft.com/office/drawing/2014/main" id="{0BDBB71B-A153-4135-B230-F8AD0E72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747" y="0"/>
            <a:ext cx="3490253" cy="685799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D28E1AC-A111-4120-A608-F2EB1B35E245}"/>
              </a:ext>
            </a:extLst>
          </p:cNvPr>
          <p:cNvSpPr/>
          <p:nvPr/>
        </p:nvSpPr>
        <p:spPr>
          <a:xfrm>
            <a:off x="78384" y="117693"/>
            <a:ext cx="3629520" cy="67403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ποιητικό</a:t>
            </a:r>
            <a:br>
              <a:rPr lang="el-G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el-G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ταλέντο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407 ποιήματα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tatic.panoramio.com/photos/original/5407354.jpg">
            <a:extLst>
              <a:ext uri="{FF2B5EF4-FFF2-40B4-BE49-F238E27FC236}">
                <a16:creationId xmlns:a16="http://schemas.microsoft.com/office/drawing/2014/main" id="{C7B0CC44-82DE-49F0-A932-86B801FAE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"/>
            <a:ext cx="7956376" cy="6858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7411" name="Picture 3" descr="I:\ierarxes\grigorios 2.jpg">
            <a:extLst>
              <a:ext uri="{FF2B5EF4-FFF2-40B4-BE49-F238E27FC236}">
                <a16:creationId xmlns:a16="http://schemas.microsoft.com/office/drawing/2014/main" id="{4ED0B941-B043-4D10-9727-55DB23656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2856657" cy="6858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1E67652-095D-4091-86FA-374B12403843}"/>
              </a:ext>
            </a:extLst>
          </p:cNvPr>
          <p:cNvSpPr/>
          <p:nvPr/>
        </p:nvSpPr>
        <p:spPr>
          <a:xfrm rot="983837">
            <a:off x="6185626" y="361937"/>
            <a:ext cx="267509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90 χρονών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2/22/Ancient_Roman_road_of_Tall_Aqibrin.jpg">
            <a:extLst>
              <a:ext uri="{FF2B5EF4-FFF2-40B4-BE49-F238E27FC236}">
                <a16:creationId xmlns:a16="http://schemas.microsoft.com/office/drawing/2014/main" id="{1AD77795-D88B-4B64-941E-14340C672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5" name="Picture 3" descr="I:\ierarxes\XRISOSTOMOS 1 03.jpg">
            <a:extLst>
              <a:ext uri="{FF2B5EF4-FFF2-40B4-BE49-F238E27FC236}">
                <a16:creationId xmlns:a16="http://schemas.microsoft.com/office/drawing/2014/main" id="{16C99CB7-55E0-4B75-A52A-8FCEA0819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1D1512"/>
              </a:clrFrom>
              <a:clrTo>
                <a:srgbClr val="1D15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779" y="252248"/>
            <a:ext cx="3058511" cy="660575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4FB50A9-E2ED-4630-B94E-DF65BC84AA01}"/>
              </a:ext>
            </a:extLst>
          </p:cNvPr>
          <p:cNvSpPr/>
          <p:nvPr/>
        </p:nvSpPr>
        <p:spPr>
          <a:xfrm>
            <a:off x="3318383" y="4725079"/>
            <a:ext cx="523341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Αντιόχεια Συρίας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345 </a:t>
            </a:r>
            <a:r>
              <a:rPr lang="el-GR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μ.Χ</a:t>
            </a:r>
            <a:r>
              <a:rPr lang="el-G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E:\ierarxes\border.jpg">
            <a:extLst>
              <a:ext uri="{FF2B5EF4-FFF2-40B4-BE49-F238E27FC236}">
                <a16:creationId xmlns:a16="http://schemas.microsoft.com/office/drawing/2014/main" id="{390B8338-C766-49D3-98AA-42EC9E67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54B87CC5-A1E3-46F2-98F3-6100BA47A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1" y="196850"/>
            <a:ext cx="4914900" cy="63182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E181D2B-2EFA-4297-8417-3D5640AF88EF}"/>
              </a:ext>
            </a:extLst>
          </p:cNvPr>
          <p:cNvSpPr/>
          <p:nvPr/>
        </p:nvSpPr>
        <p:spPr>
          <a:xfrm>
            <a:off x="1785918" y="4786322"/>
            <a:ext cx="59875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9600" dirty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Χρυσόστομος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7" name="Picture 13" descr="11">
            <a:extLst>
              <a:ext uri="{FF2B5EF4-FFF2-40B4-BE49-F238E27FC236}">
                <a16:creationId xmlns:a16="http://schemas.microsoft.com/office/drawing/2014/main" id="{E34FC2FC-2563-45FB-8F63-42A2930E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9" name="WordArt 15">
            <a:extLst>
              <a:ext uri="{FF2B5EF4-FFF2-40B4-BE49-F238E27FC236}">
                <a16:creationId xmlns:a16="http://schemas.microsoft.com/office/drawing/2014/main" id="{0EA54038-F63F-4DCF-BE19-C9B3C44B58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6325" y="4581525"/>
            <a:ext cx="2428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l-GR" sz="36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 pitchFamily="66" charset="0"/>
                <a:cs typeface="Times New Roman"/>
              </a:rPr>
              <a:t>7000</a:t>
            </a:r>
            <a:r>
              <a:rPr lang="el-GR" sz="3600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l-GR" sz="36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 pitchFamily="66" charset="0"/>
                <a:cs typeface="Times New Roman"/>
              </a:rPr>
              <a:t>ορφανά</a:t>
            </a:r>
          </a:p>
        </p:txBody>
      </p:sp>
      <p:sp>
        <p:nvSpPr>
          <p:cNvPr id="113680" name="WordArt 16">
            <a:extLst>
              <a:ext uri="{FF2B5EF4-FFF2-40B4-BE49-F238E27FC236}">
                <a16:creationId xmlns:a16="http://schemas.microsoft.com/office/drawing/2014/main" id="{DA55BC41-CDA6-4FE9-BC71-CDB7963AD6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4388" y="5373688"/>
            <a:ext cx="17430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l-GR" sz="3600" b="1" kern="10" dirty="0">
                <a:ln w="317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 pitchFamily="66" charset="0"/>
                <a:cs typeface="Times New Roman"/>
              </a:rPr>
              <a:t>και</a:t>
            </a:r>
            <a:r>
              <a:rPr lang="el-GR" sz="3600" kern="10" dirty="0">
                <a:ln w="317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l-GR" sz="3600" b="1" kern="10" dirty="0">
                <a:ln w="317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 pitchFamily="66" charset="0"/>
                <a:cs typeface="Times New Roman"/>
              </a:rPr>
              <a:t>χήρες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:\ierarxes\border.jpg">
            <a:extLst>
              <a:ext uri="{FF2B5EF4-FFF2-40B4-BE49-F238E27FC236}">
                <a16:creationId xmlns:a16="http://schemas.microsoft.com/office/drawing/2014/main" id="{6E6D9FCA-86EC-4915-9F79-938DF187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http://www.apostoliki-diakonia.gr/gr_main/catehism/theologia_zoi/ecclesia_history/Xrysostomos/pics/chrysostom40.jpg">
            <a:extLst>
              <a:ext uri="{FF2B5EF4-FFF2-40B4-BE49-F238E27FC236}">
                <a16:creationId xmlns:a16="http://schemas.microsoft.com/office/drawing/2014/main" id="{B9F5DC15-ABB2-43FE-8C3C-ECAD25788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5645" y="30482"/>
            <a:ext cx="4152710" cy="679703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-media-cache-ak0.pinimg.com/originals/81/f0/9c/81f09c5030f8578036855638e43bdd3d.jpg">
            <a:extLst>
              <a:ext uri="{FF2B5EF4-FFF2-40B4-BE49-F238E27FC236}">
                <a16:creationId xmlns:a16="http://schemas.microsoft.com/office/drawing/2014/main" id="{68C0A96A-F517-48CA-ABC7-F67750FB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00" y="0"/>
            <a:ext cx="957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Τρούλος">
            <a:extLst>
              <a:ext uri="{FF2B5EF4-FFF2-40B4-BE49-F238E27FC236}">
                <a16:creationId xmlns:a16="http://schemas.microsoft.com/office/drawing/2014/main" id="{734EE8D5-3EF1-4CF1-B4D1-B03ADD2D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5900"/>
            <a:ext cx="9144000" cy="73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- Ορθογώνιο">
            <a:extLst>
              <a:ext uri="{FF2B5EF4-FFF2-40B4-BE49-F238E27FC236}">
                <a16:creationId xmlns:a16="http://schemas.microsoft.com/office/drawing/2014/main" id="{3CAA62A2-B608-4FF7-A958-FA8E4FDE9F3E}"/>
              </a:ext>
            </a:extLst>
          </p:cNvPr>
          <p:cNvSpPr/>
          <p:nvPr/>
        </p:nvSpPr>
        <p:spPr>
          <a:xfrm>
            <a:off x="357158" y="1000108"/>
            <a:ext cx="1571636" cy="178595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7" name="7 - Ορθογώνιο">
            <a:extLst>
              <a:ext uri="{FF2B5EF4-FFF2-40B4-BE49-F238E27FC236}">
                <a16:creationId xmlns:a16="http://schemas.microsoft.com/office/drawing/2014/main" id="{D3CF223A-C990-403A-A718-FC19F1F9EACC}"/>
              </a:ext>
            </a:extLst>
          </p:cNvPr>
          <p:cNvSpPr/>
          <p:nvPr/>
        </p:nvSpPr>
        <p:spPr>
          <a:xfrm>
            <a:off x="500034" y="3000372"/>
            <a:ext cx="1571636" cy="178595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8" name="8 - Ορθογώνιο">
            <a:extLst>
              <a:ext uri="{FF2B5EF4-FFF2-40B4-BE49-F238E27FC236}">
                <a16:creationId xmlns:a16="http://schemas.microsoft.com/office/drawing/2014/main" id="{125EF1C7-9BE6-4A96-9599-64AA13C55CD7}"/>
              </a:ext>
            </a:extLst>
          </p:cNvPr>
          <p:cNvSpPr/>
          <p:nvPr/>
        </p:nvSpPr>
        <p:spPr>
          <a:xfrm>
            <a:off x="2000232" y="-142900"/>
            <a:ext cx="1571636" cy="178595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9" name="9 - Ορθογώνιο">
            <a:extLst>
              <a:ext uri="{FF2B5EF4-FFF2-40B4-BE49-F238E27FC236}">
                <a16:creationId xmlns:a16="http://schemas.microsoft.com/office/drawing/2014/main" id="{976963E2-3120-4A11-A168-65B26492EAD8}"/>
              </a:ext>
            </a:extLst>
          </p:cNvPr>
          <p:cNvSpPr/>
          <p:nvPr/>
        </p:nvSpPr>
        <p:spPr>
          <a:xfrm>
            <a:off x="1000100" y="4929198"/>
            <a:ext cx="1571636" cy="178595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0" name="10 - Ορθογώνιο">
            <a:extLst>
              <a:ext uri="{FF2B5EF4-FFF2-40B4-BE49-F238E27FC236}">
                <a16:creationId xmlns:a16="http://schemas.microsoft.com/office/drawing/2014/main" id="{65CB0151-8F70-4C30-AB93-10C0612EAAE7}"/>
              </a:ext>
            </a:extLst>
          </p:cNvPr>
          <p:cNvSpPr/>
          <p:nvPr/>
        </p:nvSpPr>
        <p:spPr>
          <a:xfrm>
            <a:off x="6143636" y="4929198"/>
            <a:ext cx="1571636" cy="1785950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1" name="11 - Ορθογώνιο">
            <a:extLst>
              <a:ext uri="{FF2B5EF4-FFF2-40B4-BE49-F238E27FC236}">
                <a16:creationId xmlns:a16="http://schemas.microsoft.com/office/drawing/2014/main" id="{2A80E325-E845-40E3-9011-1B1489D8CD43}"/>
              </a:ext>
            </a:extLst>
          </p:cNvPr>
          <p:cNvSpPr/>
          <p:nvPr/>
        </p:nvSpPr>
        <p:spPr>
          <a:xfrm>
            <a:off x="4429124" y="5286388"/>
            <a:ext cx="1571636" cy="1785950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2" name="12 - Ορθογώνιο">
            <a:extLst>
              <a:ext uri="{FF2B5EF4-FFF2-40B4-BE49-F238E27FC236}">
                <a16:creationId xmlns:a16="http://schemas.microsoft.com/office/drawing/2014/main" id="{57B8EB2D-5AB8-4EEE-B6E1-B883F9770DD0}"/>
              </a:ext>
            </a:extLst>
          </p:cNvPr>
          <p:cNvSpPr/>
          <p:nvPr/>
        </p:nvSpPr>
        <p:spPr>
          <a:xfrm>
            <a:off x="3786182" y="-142900"/>
            <a:ext cx="1571636" cy="1785950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3" name="15 - Ορθογώνιο">
            <a:extLst>
              <a:ext uri="{FF2B5EF4-FFF2-40B4-BE49-F238E27FC236}">
                <a16:creationId xmlns:a16="http://schemas.microsoft.com/office/drawing/2014/main" id="{824FCE08-7A53-438E-BF1B-B96EFB11A74B}"/>
              </a:ext>
            </a:extLst>
          </p:cNvPr>
          <p:cNvSpPr/>
          <p:nvPr/>
        </p:nvSpPr>
        <p:spPr>
          <a:xfrm>
            <a:off x="5429256" y="71414"/>
            <a:ext cx="1571636" cy="1785950"/>
          </a:xfrm>
          <a:prstGeom prst="ellipse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4" name="16 - Ορθογώνιο">
            <a:extLst>
              <a:ext uri="{FF2B5EF4-FFF2-40B4-BE49-F238E27FC236}">
                <a16:creationId xmlns:a16="http://schemas.microsoft.com/office/drawing/2014/main" id="{F3A1756C-09E0-4C74-B00B-8440634D5604}"/>
              </a:ext>
            </a:extLst>
          </p:cNvPr>
          <p:cNvSpPr/>
          <p:nvPr/>
        </p:nvSpPr>
        <p:spPr>
          <a:xfrm>
            <a:off x="7143768" y="3286124"/>
            <a:ext cx="1571636" cy="1785950"/>
          </a:xfrm>
          <a:prstGeom prst="ellipse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5" name="17 - Ορθογώνιο">
            <a:extLst>
              <a:ext uri="{FF2B5EF4-FFF2-40B4-BE49-F238E27FC236}">
                <a16:creationId xmlns:a16="http://schemas.microsoft.com/office/drawing/2014/main" id="{3C7A3278-6481-4D70-8E54-F0BDFFC8BB9A}"/>
              </a:ext>
            </a:extLst>
          </p:cNvPr>
          <p:cNvSpPr/>
          <p:nvPr/>
        </p:nvSpPr>
        <p:spPr>
          <a:xfrm>
            <a:off x="7000892" y="1071546"/>
            <a:ext cx="1571636" cy="1785950"/>
          </a:xfrm>
          <a:prstGeom prst="ellipse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6" name="19 - Ψαλίδισμα διαγώνιας γωνίας του ορθογωνίου">
            <a:extLst>
              <a:ext uri="{FF2B5EF4-FFF2-40B4-BE49-F238E27FC236}">
                <a16:creationId xmlns:a16="http://schemas.microsoft.com/office/drawing/2014/main" id="{A65E9206-0379-4A76-A2B7-49036907ADF3}"/>
              </a:ext>
            </a:extLst>
          </p:cNvPr>
          <p:cNvSpPr/>
          <p:nvPr/>
        </p:nvSpPr>
        <p:spPr>
          <a:xfrm>
            <a:off x="2714612" y="5214950"/>
            <a:ext cx="1571636" cy="1785950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  <a:ln>
            <a:solidFill>
              <a:srgbClr val="FF0000">
                <a:alpha val="23000"/>
              </a:srgb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Pictures\Aρτεμιος%20002.jpg">
            <a:extLst>
              <a:ext uri="{FF2B5EF4-FFF2-40B4-BE49-F238E27FC236}">
                <a16:creationId xmlns:a16="http://schemas.microsoft.com/office/drawing/2014/main" id="{6E550107-A3E0-4C60-A3B7-E241E456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Αποτέλεσμα εικόνας">
            <a:extLst>
              <a:ext uri="{FF2B5EF4-FFF2-40B4-BE49-F238E27FC236}">
                <a16:creationId xmlns:a16="http://schemas.microsoft.com/office/drawing/2014/main" id="{5B31A678-AFFE-40F3-810A-9F74C7B3D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050" y="357188"/>
            <a:ext cx="31559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:\ierarxes\ierarxes.jpg">
            <a:extLst>
              <a:ext uri="{FF2B5EF4-FFF2-40B4-BE49-F238E27FC236}">
                <a16:creationId xmlns:a16="http://schemas.microsoft.com/office/drawing/2014/main" id="{F66BE5BB-8EF6-46BD-9436-B04C0FCE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450056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I:\ierarxes\ierarxes.jpg">
            <a:extLst>
              <a:ext uri="{FF2B5EF4-FFF2-40B4-BE49-F238E27FC236}">
                <a16:creationId xmlns:a16="http://schemas.microsoft.com/office/drawing/2014/main" id="{1C37E36E-968F-4033-9D7D-2AAE7BB3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-26988"/>
            <a:ext cx="744061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E0F7EE2-1CCD-4701-8B42-FAEA8C535356}"/>
              </a:ext>
            </a:extLst>
          </p:cNvPr>
          <p:cNvSpPr/>
          <p:nvPr/>
        </p:nvSpPr>
        <p:spPr>
          <a:xfrm>
            <a:off x="1726142" y="980728"/>
            <a:ext cx="2582758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  <a:cs typeface="+mn-cs"/>
              </a:rPr>
              <a:t>μόρφωση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  <a:cs typeface="+mn-cs"/>
              </a:rPr>
              <a:t>πίστη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Αποτέλεσμα εικόνας">
            <a:extLst>
              <a:ext uri="{FF2B5EF4-FFF2-40B4-BE49-F238E27FC236}">
                <a16:creationId xmlns:a16="http://schemas.microsoft.com/office/drawing/2014/main" id="{A8797801-1A00-4925-A70C-9A01D4FC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953" y="71964"/>
            <a:ext cx="8952094" cy="67140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Μάκης\Desktop\κείμενο 2016\candlecopy.jpg">
            <a:extLst>
              <a:ext uri="{FF2B5EF4-FFF2-40B4-BE49-F238E27FC236}">
                <a16:creationId xmlns:a16="http://schemas.microsoft.com/office/drawing/2014/main" id="{23A8F5F1-D2A1-48E7-AA2A-A275A205C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6622"/>
            <a:ext cx="9073008" cy="6804756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Picture 3" descr="I:\ierarxes\XRISOSTOMOS 1 03.jpg">
            <a:extLst>
              <a:ext uri="{FF2B5EF4-FFF2-40B4-BE49-F238E27FC236}">
                <a16:creationId xmlns:a16="http://schemas.microsoft.com/office/drawing/2014/main" id="{140C5B85-9D85-4C1A-9A40-91192BF5B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1D1512"/>
              </a:clrFrom>
              <a:clrTo>
                <a:srgbClr val="1D15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2757260"/>
            <a:ext cx="1896545" cy="40961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Picture 3" descr="I:\ierarxes\GRIGORIOS THEOL.1 03.jpg">
            <a:extLst>
              <a:ext uri="{FF2B5EF4-FFF2-40B4-BE49-F238E27FC236}">
                <a16:creationId xmlns:a16="http://schemas.microsoft.com/office/drawing/2014/main" id="{7CEB07B5-B6D9-41E2-96B5-987F22302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1B1612"/>
              </a:clrFrom>
              <a:clrTo>
                <a:srgbClr val="1B16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537292"/>
            <a:ext cx="3036286" cy="456629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3" descr="I:\ierarxes\BASILIOS IER. 1 03.jpg">
            <a:extLst>
              <a:ext uri="{FF2B5EF4-FFF2-40B4-BE49-F238E27FC236}">
                <a16:creationId xmlns:a16="http://schemas.microsoft.com/office/drawing/2014/main" id="{4F3A1344-D979-43D3-8E8B-6B826E9F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191411"/>
              </a:clrFrom>
              <a:clrTo>
                <a:srgbClr val="1914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576456"/>
            <a:ext cx="2984204" cy="448796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Μάκης\Desktop\κείμενο 2016\img_3491.jpg">
            <a:extLst>
              <a:ext uri="{FF2B5EF4-FFF2-40B4-BE49-F238E27FC236}">
                <a16:creationId xmlns:a16="http://schemas.microsoft.com/office/drawing/2014/main" id="{35080D3E-1FF3-4378-B94E-90148579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erarxes\invitation 3 ierarxes 2010.jpg">
            <a:extLst>
              <a:ext uri="{FF2B5EF4-FFF2-40B4-BE49-F238E27FC236}">
                <a16:creationId xmlns:a16="http://schemas.microsoft.com/office/drawing/2014/main" id="{532EF2F5-2578-4E87-B64E-7EC7487BA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62423" cy="685800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8DDAE0B-76F3-41A8-A7A0-35D6768EAD46}"/>
              </a:ext>
            </a:extLst>
          </p:cNvPr>
          <p:cNvSpPr/>
          <p:nvPr/>
        </p:nvSpPr>
        <p:spPr>
          <a:xfrm>
            <a:off x="260956" y="620688"/>
            <a:ext cx="86405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έγραψαν σπουδαία συγγράμματα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ierarxes\ierarxes 2006.jpg">
            <a:extLst>
              <a:ext uri="{FF2B5EF4-FFF2-40B4-BE49-F238E27FC236}">
                <a16:creationId xmlns:a16="http://schemas.microsoft.com/office/drawing/2014/main" id="{3EB842D5-B794-49C3-A01C-2F456103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6" y="-2344"/>
            <a:ext cx="9128868" cy="686268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48B43C6-9001-44BF-8072-03FEEF87424D}"/>
              </a:ext>
            </a:extLst>
          </p:cNvPr>
          <p:cNvSpPr/>
          <p:nvPr/>
        </p:nvSpPr>
        <p:spPr>
          <a:xfrm>
            <a:off x="216868" y="692696"/>
            <a:ext cx="4413388" cy="5078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Ελάτε </a:t>
            </a:r>
            <a:br>
              <a:rPr lang="el-G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να διαλέξουμε…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πολύτιμα </a:t>
            </a:r>
            <a:br>
              <a:rPr lang="el-G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πετράδια!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E:\ierarxes\border.jpg">
            <a:extLst>
              <a:ext uri="{FF2B5EF4-FFF2-40B4-BE49-F238E27FC236}">
                <a16:creationId xmlns:a16="http://schemas.microsoft.com/office/drawing/2014/main" id="{7BE907D0-BEDE-48B6-B724-DE013A39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:\ierarxes\20.jpg">
            <a:extLst>
              <a:ext uri="{FF2B5EF4-FFF2-40B4-BE49-F238E27FC236}">
                <a16:creationId xmlns:a16="http://schemas.microsoft.com/office/drawing/2014/main" id="{EE39B5C7-70A5-4816-AB89-DE85B241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2253" y="2381"/>
            <a:ext cx="4899494" cy="6853239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E:\ierarxes\border.jpg">
            <a:extLst>
              <a:ext uri="{FF2B5EF4-FFF2-40B4-BE49-F238E27FC236}">
                <a16:creationId xmlns:a16="http://schemas.microsoft.com/office/drawing/2014/main" id="{793F7D63-C220-4D10-88F9-371EE821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362923C-C632-43E0-B8D4-33D72FDD9A61}"/>
              </a:ext>
            </a:extLst>
          </p:cNvPr>
          <p:cNvSpPr/>
          <p:nvPr/>
        </p:nvSpPr>
        <p:spPr>
          <a:xfrm>
            <a:off x="6300" y="1500174"/>
            <a:ext cx="9055684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200" b="1" spc="50" dirty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Όταν ένας άνθρωπος</a:t>
            </a:r>
            <a:br>
              <a:rPr lang="el-GR" sz="5200" b="1" spc="50" dirty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5200" b="1" spc="50" dirty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συνηθίσει ν’ ακούει άσχημα λόγια,</a:t>
            </a:r>
            <a:br>
              <a:rPr lang="el-GR" sz="5200" b="1" spc="50" dirty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5200" b="1" spc="50" dirty="0">
                <a:ln w="11430"/>
                <a:solidFill>
                  <a:srgbClr val="66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θα φτάσει και σε άσχημα έργα.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Αποτέλεσμα εικόνας">
            <a:extLst>
              <a:ext uri="{FF2B5EF4-FFF2-40B4-BE49-F238E27FC236}">
                <a16:creationId xmlns:a16="http://schemas.microsoft.com/office/drawing/2014/main" id="{268754F8-2C92-4B76-80F9-98870507F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224" y="1510040"/>
            <a:ext cx="7215238" cy="534796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221A76F-7F5A-4ACF-9BF6-58EA2E8FBDB1}"/>
              </a:ext>
            </a:extLst>
          </p:cNvPr>
          <p:cNvSpPr/>
          <p:nvPr/>
        </p:nvSpPr>
        <p:spPr>
          <a:xfrm>
            <a:off x="-1" y="194241"/>
            <a:ext cx="9108505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Απ’ όλους τους θησαυρούς, τα πλούτη και τα αγαθά </a:t>
            </a:r>
            <a:b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που αποκτά ο άνθρωπος στη ζήση του,</a:t>
            </a:r>
            <a:b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μονάχα η </a:t>
            </a: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αρετή</a:t>
            </a: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 δεν σβήνει με τα χρόνια.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antwrp.gsfc.nasa.gov/apod/image/0812/coathanger_parker_big.jpg">
            <a:extLst>
              <a:ext uri="{FF2B5EF4-FFF2-40B4-BE49-F238E27FC236}">
                <a16:creationId xmlns:a16="http://schemas.microsoft.com/office/drawing/2014/main" id="{0F650855-CBB5-4CC6-A02B-5F01807E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ΜΗΤΣΟΠΟΥΛΟΣ\Desktop\Εικόνα2.jpg">
            <a:extLst>
              <a:ext uri="{FF2B5EF4-FFF2-40B4-BE49-F238E27FC236}">
                <a16:creationId xmlns:a16="http://schemas.microsoft.com/office/drawing/2014/main" id="{F0053621-CF20-406C-A4A5-6C96F7811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59"/>
          <a:stretch/>
        </p:blipFill>
        <p:spPr bwMode="auto">
          <a:xfrm>
            <a:off x="5910946" y="410818"/>
            <a:ext cx="2510153" cy="2891812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C:\Users\ΜΗΤΣΟΠΟΥΛΟΣ\Desktop\Εικόνα3.jpg">
            <a:extLst>
              <a:ext uri="{FF2B5EF4-FFF2-40B4-BE49-F238E27FC236}">
                <a16:creationId xmlns:a16="http://schemas.microsoft.com/office/drawing/2014/main" id="{CF79EFA6-B517-4365-B778-DF5B1A937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8"/>
          <a:stretch/>
        </p:blipFill>
        <p:spPr bwMode="auto">
          <a:xfrm>
            <a:off x="3335478" y="2996952"/>
            <a:ext cx="2473044" cy="3090701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1028" name="Picture 4" descr="C:\Users\ΜΗΤΣΟΠΟΥΛΟΣ\Desktop\Εικόνα1.jpg">
            <a:extLst>
              <a:ext uri="{FF2B5EF4-FFF2-40B4-BE49-F238E27FC236}">
                <a16:creationId xmlns:a16="http://schemas.microsoft.com/office/drawing/2014/main" id="{A74FB192-2832-4C5F-B97A-A7058905A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10"/>
          <a:stretch/>
        </p:blipFill>
        <p:spPr bwMode="auto">
          <a:xfrm>
            <a:off x="658229" y="461311"/>
            <a:ext cx="2376264" cy="2790825"/>
          </a:xfrm>
          <a:prstGeom prst="ellipse">
            <a:avLst/>
          </a:prstGeom>
          <a:noFill/>
          <a:effectLst>
            <a:softEdge rad="317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408880C-F509-4E55-9821-A82593AAC2A0}"/>
              </a:ext>
            </a:extLst>
          </p:cNvPr>
          <p:cNvSpPr/>
          <p:nvPr/>
        </p:nvSpPr>
        <p:spPr>
          <a:xfrm>
            <a:off x="44425" y="2713836"/>
            <a:ext cx="3603871" cy="646331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Γρηγόριος Θεολόγος</a:t>
            </a: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8B65AEE5-3CB5-414D-8D2A-406DD0C94461}"/>
              </a:ext>
            </a:extLst>
          </p:cNvPr>
          <p:cNvSpPr/>
          <p:nvPr/>
        </p:nvSpPr>
        <p:spPr>
          <a:xfrm>
            <a:off x="5364088" y="2713836"/>
            <a:ext cx="3603871" cy="646331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Ιωάννης Χρυσόστομος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6E5F8F63-558C-4030-B9B5-C49847C4A87E}"/>
              </a:ext>
            </a:extLst>
          </p:cNvPr>
          <p:cNvSpPr/>
          <p:nvPr/>
        </p:nvSpPr>
        <p:spPr>
          <a:xfrm>
            <a:off x="2770064" y="5517232"/>
            <a:ext cx="3603871" cy="646331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Μέγας Βασίλειος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Αποτέλεσμα εικόνας">
            <a:extLst>
              <a:ext uri="{FF2B5EF4-FFF2-40B4-BE49-F238E27FC236}">
                <a16:creationId xmlns:a16="http://schemas.microsoft.com/office/drawing/2014/main" id="{F9ABB5E8-2F04-44E1-ACF3-20E437C6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3E8050C-2D2C-4C2D-9DE0-5C6452F49A2B}"/>
              </a:ext>
            </a:extLst>
          </p:cNvPr>
          <p:cNvSpPr/>
          <p:nvPr/>
        </p:nvSpPr>
        <p:spPr>
          <a:xfrm>
            <a:off x="107504" y="3500438"/>
            <a:ext cx="9139040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600" b="1" dirty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Όπως οι μέλισσες διαλέγουν από τα άνθη,</a:t>
            </a:r>
            <a:br>
              <a:rPr lang="el-GR" sz="4600" b="1" dirty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600" b="1" dirty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έτσι κι εσείς να διαλέγετε</a:t>
            </a:r>
            <a:br>
              <a:rPr lang="el-GR" sz="4600" b="1" dirty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600" b="1" dirty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απ’ αυτά που διαβάζετε </a:t>
            </a:r>
            <a:br>
              <a:rPr lang="el-GR" sz="4600" b="1" dirty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600" b="1" dirty="0" err="1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ό,τι</a:t>
            </a:r>
            <a:r>
              <a:rPr lang="el-GR" sz="4600" b="1" dirty="0">
                <a:ln w="1905"/>
                <a:solidFill>
                  <a:srgbClr val="66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 σας είναι χρήσιμο και ωφέλιμο!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E:\ierarxes\border.jpg">
            <a:extLst>
              <a:ext uri="{FF2B5EF4-FFF2-40B4-BE49-F238E27FC236}">
                <a16:creationId xmlns:a16="http://schemas.microsoft.com/office/drawing/2014/main" id="{160F87D8-5165-4AEE-8176-D29180F89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E:\ierarxes\22.jpg">
            <a:extLst>
              <a:ext uri="{FF2B5EF4-FFF2-40B4-BE49-F238E27FC236}">
                <a16:creationId xmlns:a16="http://schemas.microsoft.com/office/drawing/2014/main" id="{F854D202-B399-4F7C-A09D-E3B3CD8F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9384"/>
            <a:ext cx="4608512" cy="681923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Μάκης\Desktop\κείμενο 2016\380767-9425_1055768293268_1797672678_117086_1033786_n.jpg">
            <a:extLst>
              <a:ext uri="{FF2B5EF4-FFF2-40B4-BE49-F238E27FC236}">
                <a16:creationId xmlns:a16="http://schemas.microsoft.com/office/drawing/2014/main" id="{0EC4A7CA-E780-42D7-9A30-BF30769E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567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59A8806-D9FF-437C-9369-75A14ED9EAE8}"/>
              </a:ext>
            </a:extLst>
          </p:cNvPr>
          <p:cNvSpPr/>
          <p:nvPr/>
        </p:nvSpPr>
        <p:spPr>
          <a:xfrm>
            <a:off x="395536" y="260648"/>
            <a:ext cx="5993949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Πιο πολύ να θυμάσαι τον Θεό,</a:t>
            </a:r>
            <a:br>
              <a:rPr lang="el-GR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δηλαδή να προσεύχεσαι,</a:t>
            </a:r>
            <a:br>
              <a:rPr lang="el-GR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παρά να αναπνέεις…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Αποτέλεσμα εικόνας">
            <a:extLst>
              <a:ext uri="{FF2B5EF4-FFF2-40B4-BE49-F238E27FC236}">
                <a16:creationId xmlns:a16="http://schemas.microsoft.com/office/drawing/2014/main" id="{5784C83B-1FE5-459F-A550-A77D9D09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28886DF-E1D6-4497-B2F0-D38E568FEAF0}"/>
              </a:ext>
            </a:extLst>
          </p:cNvPr>
          <p:cNvSpPr/>
          <p:nvPr/>
        </p:nvSpPr>
        <p:spPr>
          <a:xfrm>
            <a:off x="0" y="3214686"/>
            <a:ext cx="9213655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600" b="1" spc="50" dirty="0">
                <a:ln w="12700" cmpd="sng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Το πιο γλυκό πράγμα και όνομα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600" b="1" spc="50" dirty="0">
                <a:ln w="12700" cmpd="sng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είναι η ειρήνη,</a:t>
            </a:r>
            <a:br>
              <a:rPr lang="el-GR" sz="4600" b="1" spc="50" dirty="0">
                <a:ln w="12700" cmpd="sng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600" b="1" spc="50" dirty="0">
                <a:ln w="12700" cmpd="sng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που ενώ όλοι την επαινούν</a:t>
            </a:r>
            <a:br>
              <a:rPr lang="el-GR" sz="4600" b="1" spc="50" dirty="0">
                <a:ln w="12700" cmpd="sng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600" b="1" spc="50" dirty="0">
                <a:ln w="12700" cmpd="sng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μόνο λίγοι την στηρίζουν.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Αποτέλεσμα εικόνας">
            <a:extLst>
              <a:ext uri="{FF2B5EF4-FFF2-40B4-BE49-F238E27FC236}">
                <a16:creationId xmlns:a16="http://schemas.microsoft.com/office/drawing/2014/main" id="{1F4C9C8D-7B6C-4668-933B-273624C5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Αποτέλεσμα εικόνας">
            <a:extLst>
              <a:ext uri="{FF2B5EF4-FFF2-40B4-BE49-F238E27FC236}">
                <a16:creationId xmlns:a16="http://schemas.microsoft.com/office/drawing/2014/main" id="{F60D0811-A86F-4D49-95A5-75F3E72DA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4000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93A3DC8-1299-4EEE-B36D-72704FE4F52A}"/>
              </a:ext>
            </a:extLst>
          </p:cNvPr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Σπουδαία αρετή η φιλανθρωπία,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η φροντίδα των φτωχών,</a:t>
            </a:r>
            <a:br>
              <a:rPr lang="el-G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η ανακούφιση του ανθρώπινου πόνου…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E:\ierarxes\border.jpg">
            <a:extLst>
              <a:ext uri="{FF2B5EF4-FFF2-40B4-BE49-F238E27FC236}">
                <a16:creationId xmlns:a16="http://schemas.microsoft.com/office/drawing/2014/main" id="{035AD41E-1BF1-4095-9504-8DE8684F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:\ierarxes\21.jpg">
            <a:extLst>
              <a:ext uri="{FF2B5EF4-FFF2-40B4-BE49-F238E27FC236}">
                <a16:creationId xmlns:a16="http://schemas.microsoft.com/office/drawing/2014/main" id="{8E8EFC3C-A441-4782-806E-F51A1053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7724" y="-4275"/>
            <a:ext cx="4968552" cy="686655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Αποτέλεσμα εικόνας">
            <a:extLst>
              <a:ext uri="{FF2B5EF4-FFF2-40B4-BE49-F238E27FC236}">
                <a16:creationId xmlns:a16="http://schemas.microsoft.com/office/drawing/2014/main" id="{EAE7018D-47F9-47C6-B1A6-371FE30F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DE1F859-223C-4E84-B76C-46A2034C4421}"/>
              </a:ext>
            </a:extLst>
          </p:cNvPr>
          <p:cNvSpPr/>
          <p:nvPr/>
        </p:nvSpPr>
        <p:spPr>
          <a:xfrm>
            <a:off x="1" y="3286124"/>
            <a:ext cx="9144000" cy="1938992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0"/>
          </a:effectLst>
          <a:scene3d>
            <a:camera prst="orthographicFront">
              <a:rot lat="0" lon="0" rev="6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Θα πω για κάποιον ότι με αγαπάει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όχι μόνο όταν με επαινεί,</a:t>
            </a:r>
            <a:br>
              <a:rPr lang="el-G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αλλά κι όταν με ελέγχει, για να με διορθώσει.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803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https://s-media-cache-ak0.pinimg.com/736x/b1/ab/ae/b1abae5e2eefaedaecb4d1fc884d8c6e.jpg">
            <a:extLst>
              <a:ext uri="{FF2B5EF4-FFF2-40B4-BE49-F238E27FC236}">
                <a16:creationId xmlns:a16="http://schemas.microsoft.com/office/drawing/2014/main" id="{D9D4195C-C482-4F9E-8F4E-7C7BB522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-52388"/>
            <a:ext cx="9140825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5BDAAA1-6E4C-416F-A943-087B67E8366D}"/>
              </a:ext>
            </a:extLst>
          </p:cNvPr>
          <p:cNvSpPr/>
          <p:nvPr/>
        </p:nvSpPr>
        <p:spPr>
          <a:xfrm>
            <a:off x="152361" y="508970"/>
            <a:ext cx="8777357" cy="5806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Όπως ένα χρυσοΰφαντο ένδυμα </a:t>
            </a:r>
            <a:b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είναι ωραίο να το βλέπει κανείς,</a:t>
            </a:r>
            <a:b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πολύ καλύτερο όμως του φαίνεται,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όταν το φορεί,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έτσι και οι εντολές του Θεού </a:t>
            </a:r>
            <a:b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φαίνονται πολύ καλύτερες,</a:t>
            </a:r>
            <a:b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l-GR" sz="3600" b="1" i="1" dirty="0">
                <a:solidFill>
                  <a:srgbClr val="66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όταν κανείς τις εφαρμόζει.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nelsonmcbs.files.wordpress.com/2016/05/boy-praying.jpg">
            <a:extLst>
              <a:ext uri="{FF2B5EF4-FFF2-40B4-BE49-F238E27FC236}">
                <a16:creationId xmlns:a16="http://schemas.microsoft.com/office/drawing/2014/main" id="{E7FDCFC6-6BCF-49C3-9E21-014840986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88153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976CC88-7AC6-412D-83E0-34C7137579B8}"/>
              </a:ext>
            </a:extLst>
          </p:cNvPr>
          <p:cNvSpPr/>
          <p:nvPr/>
        </p:nvSpPr>
        <p:spPr>
          <a:xfrm>
            <a:off x="4572000" y="548680"/>
            <a:ext cx="4395754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Ένα παιδί </a:t>
            </a:r>
            <a:b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με καρδιά πυρακτωμένη</a:t>
            </a:r>
            <a:b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από αγάπη για τον Θεό</a:t>
            </a:r>
            <a:b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μπορεί ν’ αλλάξει</a:t>
            </a:r>
            <a:b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</a:br>
            <a:r>
              <a:rPr lang="el-GR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  <a:cs typeface="+mn-cs"/>
              </a:rPr>
              <a:t>όλο το περιβάλλον του!</a:t>
            </a: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E:\ierarxes\border.jpg">
            <a:extLst>
              <a:ext uri="{FF2B5EF4-FFF2-40B4-BE49-F238E27FC236}">
                <a16:creationId xmlns:a16="http://schemas.microsoft.com/office/drawing/2014/main" id="{BAAA3EF7-B8FF-45DE-9CE1-23E07C43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E:\ierarxes\ierarxes.tif">
            <a:extLst>
              <a:ext uri="{FF2B5EF4-FFF2-40B4-BE49-F238E27FC236}">
                <a16:creationId xmlns:a16="http://schemas.microsoft.com/office/drawing/2014/main" id="{52FB7353-66FA-4D54-874F-59C3DF44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313371"/>
            <a:ext cx="4745637" cy="654462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A16FE75-91C4-4AE5-9991-7B7D7FAF263A}"/>
              </a:ext>
            </a:extLst>
          </p:cNvPr>
          <p:cNvSpPr/>
          <p:nvPr/>
        </p:nvSpPr>
        <p:spPr>
          <a:xfrm>
            <a:off x="504272" y="1305341"/>
            <a:ext cx="3347648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Ας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ζητήσουμε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την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πρεσβεία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τους…</a:t>
            </a:r>
          </a:p>
        </p:txBody>
      </p:sp>
      <p:sp>
        <p:nvSpPr>
          <p:cNvPr id="4" name="3 - Ορθογώνιο">
            <a:extLst>
              <a:ext uri="{FF2B5EF4-FFF2-40B4-BE49-F238E27FC236}">
                <a16:creationId xmlns:a16="http://schemas.microsoft.com/office/drawing/2014/main" id="{E4CD9E5F-C108-46D4-B48E-04E326C07AFB}"/>
              </a:ext>
            </a:extLst>
          </p:cNvPr>
          <p:cNvSpPr/>
          <p:nvPr/>
        </p:nvSpPr>
        <p:spPr>
          <a:xfrm>
            <a:off x="0" y="1000108"/>
            <a:ext cx="4143372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30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Ιανουαρίου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8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προστάτες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των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8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γραμμάτων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ierarxes\exo card.jpg">
            <a:extLst>
              <a:ext uri="{FF2B5EF4-FFF2-40B4-BE49-F238E27FC236}">
                <a16:creationId xmlns:a16="http://schemas.microsoft.com/office/drawing/2014/main" id="{0C208CE2-8C1F-4EB3-900E-3F740E6A4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63203"/>
            <a:ext cx="9144000" cy="57579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4" name="Picture 2" descr="I:\ierarxes\exo card.jpg">
            <a:extLst>
              <a:ext uri="{FF2B5EF4-FFF2-40B4-BE49-F238E27FC236}">
                <a16:creationId xmlns:a16="http://schemas.microsoft.com/office/drawing/2014/main" id="{F837ECA6-3912-42B0-827C-DA753B4DB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336217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714C073-EC26-4475-B4CE-AB00313E5664}"/>
              </a:ext>
            </a:extLst>
          </p:cNvPr>
          <p:cNvSpPr/>
          <p:nvPr/>
        </p:nvSpPr>
        <p:spPr>
          <a:xfrm>
            <a:off x="1938105" y="3573016"/>
            <a:ext cx="5267789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Προστάτες</a:t>
            </a:r>
            <a:br>
              <a:rPr lang="el-GR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el-GR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των γραμμάτων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E:\ierarxes\border.jpg">
            <a:extLst>
              <a:ext uri="{FF2B5EF4-FFF2-40B4-BE49-F238E27FC236}">
                <a16:creationId xmlns:a16="http://schemas.microsoft.com/office/drawing/2014/main" id="{5001A080-BEF5-46D3-94A8-A10F60B5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- TextBox">
            <a:extLst>
              <a:ext uri="{FF2B5EF4-FFF2-40B4-BE49-F238E27FC236}">
                <a16:creationId xmlns:a16="http://schemas.microsoft.com/office/drawing/2014/main" id="{7458CE8F-B130-4D4D-A9D1-A8B2B1584D49}"/>
              </a:ext>
            </a:extLst>
          </p:cNvPr>
          <p:cNvSpPr txBox="1"/>
          <p:nvPr/>
        </p:nvSpPr>
        <p:spPr>
          <a:xfrm>
            <a:off x="3143250" y="2286000"/>
            <a:ext cx="28575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  <a:cs typeface="Arial" charset="0"/>
              </a:rPr>
              <a:t>ΤΕΛΟΣ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4.bp.blogspot.com/-VE9DMk4wUSU/VoZHzuamffI/AAAAAAAAxEg/Sxs6V7TG_vs/s1600/226.jpg">
            <a:extLst>
              <a:ext uri="{FF2B5EF4-FFF2-40B4-BE49-F238E27FC236}">
                <a16:creationId xmlns:a16="http://schemas.microsoft.com/office/drawing/2014/main" id="{CBD2A7E4-330A-47AD-9ADF-4CC9D109D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019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F91EA67-0524-4A9E-9205-77F391C093F8}"/>
              </a:ext>
            </a:extLst>
          </p:cNvPr>
          <p:cNvSpPr/>
          <p:nvPr/>
        </p:nvSpPr>
        <p:spPr>
          <a:xfrm>
            <a:off x="899592" y="116632"/>
            <a:ext cx="281692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Γεννήθηκε</a:t>
            </a:r>
            <a:b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</a:b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το 330 </a:t>
            </a:r>
            <a:r>
              <a:rPr lang="el-GR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μ.Χ</a:t>
            </a:r>
            <a:r>
              <a:rPr lang="el-GR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polytrosis.gr/images/Oik-M-Basileiou-08-lept.png">
            <a:extLst>
              <a:ext uri="{FF2B5EF4-FFF2-40B4-BE49-F238E27FC236}">
                <a16:creationId xmlns:a16="http://schemas.microsoft.com/office/drawing/2014/main" id="{8E312487-57AA-486F-A28D-46DF4A91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50" y="0"/>
            <a:ext cx="699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4.bp.blogspot.com/-dklRGnIPZu4/UpdcCJKe7XI/AAAAAAAAG64/Ri47idKiJpQ/s1600/ancient-athens.jpg">
            <a:extLst>
              <a:ext uri="{FF2B5EF4-FFF2-40B4-BE49-F238E27FC236}">
                <a16:creationId xmlns:a16="http://schemas.microsoft.com/office/drawing/2014/main" id="{0B25FC13-748C-4B58-964D-FD3B7D8EC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219" name="Picture 3" descr="I:\ierarxes\BASILIOS IER. 1 03.jpg">
            <a:extLst>
              <a:ext uri="{FF2B5EF4-FFF2-40B4-BE49-F238E27FC236}">
                <a16:creationId xmlns:a16="http://schemas.microsoft.com/office/drawing/2014/main" id="{4965DCF6-F006-4EE2-832C-782BFC7F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191411"/>
              </a:clrFrom>
              <a:clrTo>
                <a:srgbClr val="1914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0438" y="-190500"/>
            <a:ext cx="4811713" cy="7239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2" descr="candle(Ani)">
            <a:extLst>
              <a:ext uri="{FF2B5EF4-FFF2-40B4-BE49-F238E27FC236}">
                <a16:creationId xmlns:a16="http://schemas.microsoft.com/office/drawing/2014/main" id="{BC159F6D-30DB-4D5C-98AA-3C1FB50BE3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8" y="3929063"/>
            <a:ext cx="1177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Σχετική εικόνα">
            <a:hlinkClick r:id="rId5"/>
            <a:extLst>
              <a:ext uri="{FF2B5EF4-FFF2-40B4-BE49-F238E27FC236}">
                <a16:creationId xmlns:a16="http://schemas.microsoft.com/office/drawing/2014/main" id="{1851B1B9-F9DA-4D8C-9AD7-F00D7DAE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99193">
            <a:off x="4943475" y="1462088"/>
            <a:ext cx="304482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A135809-09D3-4986-B00A-1545D0CFB168}"/>
              </a:ext>
            </a:extLst>
          </p:cNvPr>
          <p:cNvSpPr/>
          <p:nvPr/>
        </p:nvSpPr>
        <p:spPr>
          <a:xfrm rot="976398">
            <a:off x="5170843" y="2066444"/>
            <a:ext cx="2598784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Νομική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Αριθμητική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Φιλοσοφία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Ιατρική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Γεωμετρία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Ρητορική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Μουσική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Αποτέλεσμα εικόνας">
            <a:extLst>
              <a:ext uri="{FF2B5EF4-FFF2-40B4-BE49-F238E27FC236}">
                <a16:creationId xmlns:a16="http://schemas.microsoft.com/office/drawing/2014/main" id="{8A84EEA4-6DE1-4E7F-9119-9765DAF80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3.bp.blogspot.com/-haA1Zwiv2zY/UOR2TslUrkI/AAAAAAAABDo/T6ONw2KV3hg/s1600/Vasileios.jpeg">
            <a:extLst>
              <a:ext uri="{FF2B5EF4-FFF2-40B4-BE49-F238E27FC236}">
                <a16:creationId xmlns:a16="http://schemas.microsoft.com/office/drawing/2014/main" id="{A10236E6-F74B-495B-A4B2-89AB88956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9290" y="6767"/>
            <a:ext cx="4745421" cy="684446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Καππαδ">
            <a:extLst>
              <a:ext uri="{FF2B5EF4-FFF2-40B4-BE49-F238E27FC236}">
                <a16:creationId xmlns:a16="http://schemas.microsoft.com/office/drawing/2014/main" id="{DB390701-7874-4C92-B21D-EC99CDCE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WordArt 9">
            <a:extLst>
              <a:ext uri="{FF2B5EF4-FFF2-40B4-BE49-F238E27FC236}">
                <a16:creationId xmlns:a16="http://schemas.microsoft.com/office/drawing/2014/main" id="{CDE87132-1CC6-42EE-83B3-1D988D011D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282" y="3071810"/>
            <a:ext cx="38671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i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/>
                <a:cs typeface="+mn-cs"/>
              </a:rPr>
              <a:t>ορφανοτροφείο</a:t>
            </a:r>
          </a:p>
        </p:txBody>
      </p:sp>
      <p:sp>
        <p:nvSpPr>
          <p:cNvPr id="5" name="WordArt 10">
            <a:extLst>
              <a:ext uri="{FF2B5EF4-FFF2-40B4-BE49-F238E27FC236}">
                <a16:creationId xmlns:a16="http://schemas.microsoft.com/office/drawing/2014/main" id="{52F9852A-C5AC-42CD-942E-F24E26FA4A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5852" y="3786190"/>
            <a:ext cx="28479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i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/>
                <a:cs typeface="+mn-cs"/>
              </a:rPr>
              <a:t>νοσοκομείο</a:t>
            </a:r>
          </a:p>
        </p:txBody>
      </p:sp>
      <p:sp>
        <p:nvSpPr>
          <p:cNvPr id="6" name="WordArt 11">
            <a:extLst>
              <a:ext uri="{FF2B5EF4-FFF2-40B4-BE49-F238E27FC236}">
                <a16:creationId xmlns:a16="http://schemas.microsoft.com/office/drawing/2014/main" id="{1120280B-7D99-4AD8-9896-18C072C9C8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28794" y="4500570"/>
            <a:ext cx="2809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400" i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+mn-cs"/>
              </a:rPr>
              <a:t>γ</a:t>
            </a:r>
            <a:r>
              <a:rPr lang="el-GR" sz="3600" b="1" i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/>
                <a:cs typeface="+mn-cs"/>
              </a:rPr>
              <a:t>ηροκομείο</a:t>
            </a:r>
          </a:p>
        </p:txBody>
      </p:sp>
      <p:sp>
        <p:nvSpPr>
          <p:cNvPr id="7" name="WordArt 12">
            <a:extLst>
              <a:ext uri="{FF2B5EF4-FFF2-40B4-BE49-F238E27FC236}">
                <a16:creationId xmlns:a16="http://schemas.microsoft.com/office/drawing/2014/main" id="{3A0D8BC2-0366-47E9-9945-1269F111F0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1736" y="5143512"/>
            <a:ext cx="30765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i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/>
                <a:cs typeface="+mn-cs"/>
              </a:rPr>
              <a:t>λεπροκομείο</a:t>
            </a:r>
          </a:p>
        </p:txBody>
      </p:sp>
      <p:sp>
        <p:nvSpPr>
          <p:cNvPr id="8" name="WordArt 13">
            <a:extLst>
              <a:ext uri="{FF2B5EF4-FFF2-40B4-BE49-F238E27FC236}">
                <a16:creationId xmlns:a16="http://schemas.microsoft.com/office/drawing/2014/main" id="{2F2222D2-422D-4DC2-A1CC-8F18ACFDBB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9190" y="5857892"/>
            <a:ext cx="8953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i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/>
                <a:cs typeface="+mn-cs"/>
              </a:rPr>
              <a:t>ναό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A916723-78E2-4DFB-9D6D-A46C0C628C5B}"/>
              </a:ext>
            </a:extLst>
          </p:cNvPr>
          <p:cNvSpPr/>
          <p:nvPr/>
        </p:nvSpPr>
        <p:spPr>
          <a:xfrm>
            <a:off x="827584" y="260648"/>
            <a:ext cx="541205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9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Βασιλειάδα</a:t>
            </a:r>
            <a:endParaRPr lang="el-GR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10243" name="Picture 3" descr="I:\ierarxes\VAS.jpg">
            <a:extLst>
              <a:ext uri="{FF2B5EF4-FFF2-40B4-BE49-F238E27FC236}">
                <a16:creationId xmlns:a16="http://schemas.microsoft.com/office/drawing/2014/main" id="{3CF11BED-544D-449D-A590-273035D62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2435" y="98144"/>
            <a:ext cx="2041565" cy="6661712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327</Words>
  <Application>Microsoft Office PowerPoint</Application>
  <PresentationFormat>On-screen Show (4:3)</PresentationFormat>
  <Paragraphs>76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Times New Roman</vt:lpstr>
      <vt:lpstr>Book Antiqua</vt:lpstr>
      <vt:lpstr>Θέμα του Office</vt:lpstr>
      <vt:lpstr>Προεπιλεγμένη σχεδίαση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ΕΠΠtools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User4</dc:creator>
  <cp:lastModifiedBy>StrS</cp:lastModifiedBy>
  <cp:revision>83</cp:revision>
  <dcterms:created xsi:type="dcterms:W3CDTF">2016-10-05T14:22:02Z</dcterms:created>
  <dcterms:modified xsi:type="dcterms:W3CDTF">2021-01-22T13:35:29Z</dcterms:modified>
</cp:coreProperties>
</file>