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53"/>
  </p:notesMasterIdLst>
  <p:sldIdLst>
    <p:sldId id="256" r:id="rId2"/>
    <p:sldId id="318" r:id="rId3"/>
    <p:sldId id="317" r:id="rId4"/>
    <p:sldId id="319" r:id="rId5"/>
    <p:sldId id="320" r:id="rId6"/>
    <p:sldId id="321" r:id="rId7"/>
    <p:sldId id="322" r:id="rId8"/>
    <p:sldId id="323" r:id="rId9"/>
    <p:sldId id="324" r:id="rId10"/>
    <p:sldId id="325" r:id="rId11"/>
    <p:sldId id="326" r:id="rId12"/>
    <p:sldId id="327" r:id="rId13"/>
    <p:sldId id="328" r:id="rId14"/>
    <p:sldId id="329" r:id="rId15"/>
    <p:sldId id="330" r:id="rId16"/>
    <p:sldId id="331" r:id="rId17"/>
    <p:sldId id="332" r:id="rId18"/>
    <p:sldId id="333" r:id="rId19"/>
    <p:sldId id="334" r:id="rId20"/>
    <p:sldId id="335" r:id="rId21"/>
    <p:sldId id="336" r:id="rId22"/>
    <p:sldId id="337" r:id="rId23"/>
    <p:sldId id="338" r:id="rId24"/>
    <p:sldId id="339" r:id="rId25"/>
    <p:sldId id="340" r:id="rId26"/>
    <p:sldId id="341" r:id="rId27"/>
    <p:sldId id="342" r:id="rId28"/>
    <p:sldId id="343" r:id="rId29"/>
    <p:sldId id="344" r:id="rId30"/>
    <p:sldId id="345" r:id="rId31"/>
    <p:sldId id="346" r:id="rId32"/>
    <p:sldId id="347" r:id="rId33"/>
    <p:sldId id="348" r:id="rId34"/>
    <p:sldId id="349" r:id="rId35"/>
    <p:sldId id="350" r:id="rId36"/>
    <p:sldId id="351" r:id="rId37"/>
    <p:sldId id="352" r:id="rId38"/>
    <p:sldId id="353" r:id="rId39"/>
    <p:sldId id="354" r:id="rId40"/>
    <p:sldId id="355" r:id="rId41"/>
    <p:sldId id="356" r:id="rId42"/>
    <p:sldId id="357" r:id="rId43"/>
    <p:sldId id="358" r:id="rId44"/>
    <p:sldId id="359" r:id="rId45"/>
    <p:sldId id="360" r:id="rId46"/>
    <p:sldId id="361" r:id="rId47"/>
    <p:sldId id="362" r:id="rId48"/>
    <p:sldId id="363" r:id="rId49"/>
    <p:sldId id="364" r:id="rId50"/>
    <p:sldId id="365" r:id="rId51"/>
    <p:sldId id="366" r:id="rId5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8" d="100"/>
          <a:sy n="88" d="100"/>
        </p:scale>
        <p:origin x="130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BE6F92-444B-44A7-B0D5-C8BA3D1E969F}" type="datetimeFigureOut">
              <a:rPr lang="el-GR" smtClean="0"/>
              <a:t>9/12/2025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57F59C-27F9-47FC-97E5-19467C25F51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558698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57F59C-27F9-47FC-97E5-19467C25F517}" type="slidenum">
              <a:rPr lang="el-GR" smtClean="0"/>
              <a:t>46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695666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9625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1850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504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582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0359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6475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378200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378200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9269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113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5123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5BCAD085-E8A6-8845-BD4E-CB4CCA059FC4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656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5234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429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2365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9597" y="1076688"/>
            <a:ext cx="7772400" cy="1470025"/>
          </a:xfrm>
        </p:spPr>
        <p:txBody>
          <a:bodyPr>
            <a:noAutofit/>
          </a:bodyPr>
          <a:lstStyle/>
          <a:p>
            <a:r>
              <a:rPr sz="6600" b="1" dirty="0"/>
              <a:t>Greek-Origin Words </a:t>
            </a:r>
            <a:r>
              <a:rPr lang="el-GR" sz="6600" b="1" dirty="0" smtClean="0"/>
              <a:t/>
            </a:r>
            <a:br>
              <a:rPr lang="el-GR" sz="6600" b="1" dirty="0" smtClean="0"/>
            </a:br>
            <a:r>
              <a:rPr sz="6600" b="1" dirty="0" smtClean="0"/>
              <a:t>Related </a:t>
            </a:r>
            <a:r>
              <a:rPr sz="6600" b="1" dirty="0"/>
              <a:t>to Well-being</a:t>
            </a:r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4240" y="2653429"/>
            <a:ext cx="3983113" cy="345203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l-GR" sz="13800" dirty="0"/>
              <a:t>Ενέργεια</a:t>
            </a:r>
            <a:r>
              <a:rPr lang="en-US" dirty="0" smtClean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47300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13800" dirty="0"/>
              <a:t>Energy</a:t>
            </a:r>
            <a:r>
              <a:rPr lang="el-GR" sz="9600" dirty="0" smtClean="0"/>
              <a:t/>
            </a:r>
            <a:br>
              <a:rPr lang="el-GR" sz="9600" dirty="0" smtClean="0"/>
            </a:br>
            <a:endParaRPr lang="el-GR" sz="24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093573" y="4978229"/>
            <a:ext cx="6858000" cy="384604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MEANING: </a:t>
            </a:r>
            <a:r>
              <a:rPr lang="en-US" cap="none" dirty="0" smtClean="0"/>
              <a:t>the strength and vitality needed for activity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5127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l-GR" sz="13800" dirty="0" smtClean="0"/>
              <a:t>Ιδέα</a:t>
            </a:r>
            <a:r>
              <a:rPr lang="en-US" dirty="0" smtClean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29110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13800" dirty="0" smtClean="0"/>
              <a:t>Idea</a:t>
            </a:r>
            <a:r>
              <a:rPr lang="el-GR" sz="9600" dirty="0" smtClean="0"/>
              <a:t/>
            </a:r>
            <a:br>
              <a:rPr lang="el-GR" sz="9600" dirty="0" smtClean="0"/>
            </a:br>
            <a:endParaRPr lang="el-GR" sz="24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093573" y="4978229"/>
            <a:ext cx="6858000" cy="384604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MEANING: </a:t>
            </a:r>
            <a:r>
              <a:rPr lang="en-US" cap="none" dirty="0" smtClean="0"/>
              <a:t>a thought or suggestion</a:t>
            </a:r>
          </a:p>
          <a:p>
            <a:endParaRPr lang="en-US" cap="none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7643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l-GR" sz="13800" dirty="0" smtClean="0"/>
              <a:t>Γυμνάσιο</a:t>
            </a:r>
            <a:r>
              <a:rPr lang="en-US" dirty="0" smtClean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17951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426720" y="758952"/>
            <a:ext cx="7940040" cy="356616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13800" dirty="0"/>
              <a:t>Gymnasium (Gym)</a:t>
            </a:r>
            <a:r>
              <a:rPr lang="el-GR" sz="9600" dirty="0" smtClean="0"/>
              <a:t/>
            </a:r>
            <a:br>
              <a:rPr lang="el-GR" sz="9600" dirty="0" smtClean="0"/>
            </a:br>
            <a:endParaRPr lang="el-GR" sz="24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093573" y="4978229"/>
            <a:ext cx="6858000" cy="384604"/>
          </a:xfrm>
        </p:spPr>
        <p:txBody>
          <a:bodyPr>
            <a:normAutofit fontScale="92500" lnSpcReduction="20000"/>
          </a:bodyPr>
          <a:lstStyle/>
          <a:p>
            <a:pPr marL="91440" lvl="0" indent="-91440">
              <a:buClr>
                <a:srgbClr val="99CB38"/>
              </a:buClr>
              <a:buFont typeface="Calibri" panose="020F0502020204030204" pitchFamily="34" charset="0"/>
              <a:buChar char=" "/>
            </a:pPr>
            <a:r>
              <a:rPr lang="en-US" dirty="0" smtClean="0"/>
              <a:t>MEANING: </a:t>
            </a:r>
            <a:r>
              <a:rPr lang="en-US" cap="none" spc="0" dirty="0">
                <a:solidFill>
                  <a:prstClr val="black">
                    <a:lumMod val="75000"/>
                    <a:lumOff val="25000"/>
                  </a:prstClr>
                </a:solidFill>
              </a:rPr>
              <a:t>a place for physical exercise</a:t>
            </a:r>
          </a:p>
          <a:p>
            <a:endParaRPr lang="en-US" cap="none" dirty="0" smtClean="0"/>
          </a:p>
          <a:p>
            <a:endParaRPr lang="en-US" cap="none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7718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l-GR" sz="13800" dirty="0" smtClean="0"/>
              <a:t>Αθλητής</a:t>
            </a:r>
            <a:r>
              <a:rPr lang="en-US" dirty="0" smtClean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26779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426720" y="758952"/>
            <a:ext cx="7940040" cy="3566160"/>
          </a:xfrm>
        </p:spPr>
        <p:txBody>
          <a:bodyPr>
            <a:normAutofit/>
          </a:bodyPr>
          <a:lstStyle/>
          <a:p>
            <a:pPr algn="ctr"/>
            <a:r>
              <a:rPr lang="en-US" sz="13800" dirty="0"/>
              <a:t>Athlete</a:t>
            </a:r>
            <a:r>
              <a:rPr lang="el-GR" sz="9600" dirty="0" smtClean="0"/>
              <a:t/>
            </a:r>
            <a:br>
              <a:rPr lang="el-GR" sz="9600" dirty="0" smtClean="0"/>
            </a:br>
            <a:endParaRPr lang="el-GR" sz="24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093573" y="4978229"/>
            <a:ext cx="6858000" cy="384604"/>
          </a:xfrm>
        </p:spPr>
        <p:txBody>
          <a:bodyPr>
            <a:normAutofit fontScale="92500" lnSpcReduction="20000"/>
          </a:bodyPr>
          <a:lstStyle/>
          <a:p>
            <a:pPr marL="91440" lvl="0" indent="-91440">
              <a:buClr>
                <a:srgbClr val="99CB38"/>
              </a:buClr>
              <a:buFont typeface="Calibri" panose="020F0502020204030204" pitchFamily="34" charset="0"/>
              <a:buChar char=" "/>
            </a:pPr>
            <a:r>
              <a:rPr lang="en-US" dirty="0" smtClean="0"/>
              <a:t>MEANING: </a:t>
            </a:r>
            <a:r>
              <a:rPr lang="en-US" cap="none" spc="0" dirty="0">
                <a:solidFill>
                  <a:prstClr val="black">
                    <a:lumMod val="75000"/>
                    <a:lumOff val="25000"/>
                  </a:prstClr>
                </a:solidFill>
              </a:rPr>
              <a:t>a person skilled in physical activities</a:t>
            </a:r>
          </a:p>
          <a:p>
            <a:endParaRPr lang="en-US" cap="none" dirty="0" smtClean="0"/>
          </a:p>
          <a:p>
            <a:endParaRPr lang="en-US" cap="none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78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sz="13800" dirty="0" smtClean="0"/>
              <a:t>Φιλοσοφία</a:t>
            </a:r>
            <a:r>
              <a:rPr lang="en-US" dirty="0" smtClean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10114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426720" y="758952"/>
            <a:ext cx="7940040" cy="3566160"/>
          </a:xfrm>
        </p:spPr>
        <p:txBody>
          <a:bodyPr>
            <a:normAutofit/>
          </a:bodyPr>
          <a:lstStyle/>
          <a:p>
            <a:pPr algn="ctr"/>
            <a:r>
              <a:rPr lang="en-US" sz="13800" dirty="0"/>
              <a:t>Philosophy</a:t>
            </a:r>
            <a:r>
              <a:rPr lang="el-GR" sz="9600" dirty="0" smtClean="0"/>
              <a:t/>
            </a:r>
            <a:br>
              <a:rPr lang="el-GR" sz="9600" dirty="0" smtClean="0"/>
            </a:br>
            <a:endParaRPr lang="el-GR" sz="24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093573" y="4978229"/>
            <a:ext cx="6858000" cy="384604"/>
          </a:xfrm>
        </p:spPr>
        <p:txBody>
          <a:bodyPr>
            <a:normAutofit fontScale="92500" lnSpcReduction="20000"/>
          </a:bodyPr>
          <a:lstStyle/>
          <a:p>
            <a:pPr marL="91440" lvl="0" indent="-91440">
              <a:buClr>
                <a:srgbClr val="99CB38"/>
              </a:buClr>
              <a:buFont typeface="Calibri" panose="020F0502020204030204" pitchFamily="34" charset="0"/>
              <a:buChar char=" "/>
            </a:pPr>
            <a:r>
              <a:rPr lang="en-US" dirty="0" smtClean="0"/>
              <a:t>MEANING: </a:t>
            </a:r>
            <a:r>
              <a:rPr lang="en-US" cap="none" spc="0" dirty="0">
                <a:solidFill>
                  <a:prstClr val="black">
                    <a:lumMod val="75000"/>
                    <a:lumOff val="25000"/>
                  </a:prstClr>
                </a:solidFill>
              </a:rPr>
              <a:t>the study of fundamental truths of existence</a:t>
            </a:r>
          </a:p>
          <a:p>
            <a:pPr marL="91440" lvl="0" indent="-91440">
              <a:buClr>
                <a:srgbClr val="99CB38"/>
              </a:buClr>
              <a:buFont typeface="Calibri" panose="020F0502020204030204" pitchFamily="34" charset="0"/>
              <a:buChar char=" "/>
            </a:pPr>
            <a:endParaRPr lang="en-US" cap="none" spc="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endParaRPr lang="en-US" cap="none" dirty="0" smtClean="0"/>
          </a:p>
          <a:p>
            <a:endParaRPr lang="en-US" cap="none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16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sz="13800" dirty="0" smtClean="0"/>
              <a:t>E</a:t>
            </a:r>
            <a:r>
              <a:rPr lang="el-GR" sz="13800" dirty="0" err="1" smtClean="0"/>
              <a:t>υφορία</a:t>
            </a:r>
            <a:r>
              <a:rPr lang="en-US" dirty="0" smtClean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33813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452845" y="758952"/>
            <a:ext cx="8244840" cy="3566160"/>
          </a:xfrm>
        </p:spPr>
        <p:txBody>
          <a:bodyPr>
            <a:normAutofit/>
          </a:bodyPr>
          <a:lstStyle/>
          <a:p>
            <a:pPr algn="ctr"/>
            <a:r>
              <a:rPr lang="el-GR" sz="11500" dirty="0" smtClean="0"/>
              <a:t>Οικοσ</a:t>
            </a:r>
            <a:r>
              <a:rPr lang="el-GR" sz="11500" dirty="0"/>
              <a:t>ύ</a:t>
            </a:r>
            <a:r>
              <a:rPr lang="el-GR" sz="11500" dirty="0" smtClean="0"/>
              <a:t>στημα</a:t>
            </a:r>
            <a:r>
              <a:rPr lang="en-US" dirty="0" smtClean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41954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426720" y="758952"/>
            <a:ext cx="7940040" cy="3566160"/>
          </a:xfrm>
        </p:spPr>
        <p:txBody>
          <a:bodyPr>
            <a:normAutofit/>
          </a:bodyPr>
          <a:lstStyle/>
          <a:p>
            <a:pPr algn="ctr"/>
            <a:r>
              <a:rPr lang="en-US" sz="13800" dirty="0" smtClean="0"/>
              <a:t>Ecosystem</a:t>
            </a:r>
            <a:r>
              <a:rPr lang="el-GR" sz="9600" dirty="0" smtClean="0"/>
              <a:t/>
            </a:r>
            <a:br>
              <a:rPr lang="el-GR" sz="9600" dirty="0" smtClean="0"/>
            </a:br>
            <a:endParaRPr lang="el-GR" sz="24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093573" y="4978229"/>
            <a:ext cx="6858000" cy="384604"/>
          </a:xfrm>
        </p:spPr>
        <p:txBody>
          <a:bodyPr>
            <a:normAutofit fontScale="92500" lnSpcReduction="20000"/>
          </a:bodyPr>
          <a:lstStyle/>
          <a:p>
            <a:pPr marL="91440" lvl="0" indent="-91440">
              <a:buClr>
                <a:srgbClr val="99CB38"/>
              </a:buClr>
              <a:buFont typeface="Calibri" panose="020F0502020204030204" pitchFamily="34" charset="0"/>
              <a:buChar char=" "/>
            </a:pPr>
            <a:r>
              <a:rPr lang="en-US" dirty="0" smtClean="0"/>
              <a:t>MEANING: </a:t>
            </a:r>
            <a:r>
              <a:rPr lang="en-US" cap="none" spc="0" dirty="0">
                <a:solidFill>
                  <a:prstClr val="black">
                    <a:lumMod val="75000"/>
                    <a:lumOff val="25000"/>
                  </a:prstClr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 community of interacting organisms</a:t>
            </a:r>
          </a:p>
          <a:p>
            <a:pPr marL="91440" lvl="0" indent="-91440">
              <a:buClr>
                <a:srgbClr val="99CB38"/>
              </a:buClr>
              <a:buFont typeface="Calibri" panose="020F0502020204030204" pitchFamily="34" charset="0"/>
              <a:buChar char=" "/>
            </a:pPr>
            <a:endParaRPr lang="en-US" cap="none" spc="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91440" lvl="0" indent="-91440">
              <a:buClr>
                <a:srgbClr val="99CB38"/>
              </a:buClr>
              <a:buFont typeface="Calibri" panose="020F0502020204030204" pitchFamily="34" charset="0"/>
              <a:buChar char=" "/>
            </a:pPr>
            <a:endParaRPr lang="en-US" cap="none" spc="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endParaRPr lang="en-US" cap="none" dirty="0" smtClean="0"/>
          </a:p>
          <a:p>
            <a:endParaRPr lang="en-US" cap="none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3541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452845" y="758952"/>
            <a:ext cx="8244840" cy="3566160"/>
          </a:xfrm>
        </p:spPr>
        <p:txBody>
          <a:bodyPr>
            <a:normAutofit/>
          </a:bodyPr>
          <a:lstStyle/>
          <a:p>
            <a:pPr algn="ctr"/>
            <a:r>
              <a:rPr lang="el-GR" sz="13800" dirty="0" smtClean="0"/>
              <a:t>Δίαιτα</a:t>
            </a:r>
            <a:r>
              <a:rPr lang="en-US" dirty="0" smtClean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63974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426720" y="758952"/>
            <a:ext cx="7940040" cy="3566160"/>
          </a:xfrm>
        </p:spPr>
        <p:txBody>
          <a:bodyPr>
            <a:normAutofit/>
          </a:bodyPr>
          <a:lstStyle/>
          <a:p>
            <a:pPr algn="ctr"/>
            <a:r>
              <a:rPr lang="en-US" sz="13800" dirty="0" smtClean="0"/>
              <a:t>Diet</a:t>
            </a:r>
            <a:r>
              <a:rPr lang="el-GR" sz="9600" dirty="0" smtClean="0"/>
              <a:t/>
            </a:r>
            <a:br>
              <a:rPr lang="el-GR" sz="9600" dirty="0" smtClean="0"/>
            </a:br>
            <a:endParaRPr lang="el-GR" sz="24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093573" y="4978229"/>
            <a:ext cx="6858000" cy="384604"/>
          </a:xfrm>
        </p:spPr>
        <p:txBody>
          <a:bodyPr>
            <a:normAutofit fontScale="92500" lnSpcReduction="20000"/>
          </a:bodyPr>
          <a:lstStyle/>
          <a:p>
            <a:pPr marL="91440" lvl="0" indent="-91440">
              <a:buClr>
                <a:srgbClr val="99CB38"/>
              </a:buClr>
              <a:buFont typeface="Calibri" panose="020F0502020204030204" pitchFamily="34" charset="0"/>
              <a:buChar char=" "/>
            </a:pPr>
            <a:r>
              <a:rPr lang="en-US" dirty="0" smtClean="0"/>
              <a:t>MEANING: </a:t>
            </a:r>
            <a:r>
              <a:rPr lang="en-US" cap="none" spc="0" dirty="0">
                <a:solidFill>
                  <a:prstClr val="black">
                    <a:lumMod val="75000"/>
                    <a:lumOff val="25000"/>
                  </a:prstClr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 habitual way of eating</a:t>
            </a:r>
          </a:p>
          <a:p>
            <a:pPr marL="91440" lvl="0" indent="-91440">
              <a:buClr>
                <a:srgbClr val="99CB38"/>
              </a:buClr>
              <a:buFont typeface="Calibri" panose="020F0502020204030204" pitchFamily="34" charset="0"/>
              <a:buChar char=" "/>
            </a:pPr>
            <a:endParaRPr lang="en-US" cap="none" spc="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91440" lvl="0" indent="-91440">
              <a:buClr>
                <a:srgbClr val="99CB38"/>
              </a:buClr>
              <a:buFont typeface="Calibri" panose="020F0502020204030204" pitchFamily="34" charset="0"/>
              <a:buChar char=" "/>
            </a:pPr>
            <a:endParaRPr lang="en-US" cap="none" spc="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endParaRPr lang="en-US" cap="none" dirty="0" smtClean="0"/>
          </a:p>
          <a:p>
            <a:endParaRPr lang="en-US" cap="none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8348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452845" y="758952"/>
            <a:ext cx="8244840" cy="3566160"/>
          </a:xfrm>
        </p:spPr>
        <p:txBody>
          <a:bodyPr>
            <a:normAutofit/>
          </a:bodyPr>
          <a:lstStyle/>
          <a:p>
            <a:pPr algn="ctr"/>
            <a:r>
              <a:rPr lang="el-GR" sz="13800" dirty="0" smtClean="0"/>
              <a:t>Χρόνος</a:t>
            </a:r>
            <a:r>
              <a:rPr lang="en-US" dirty="0" smtClean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03001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426720" y="758952"/>
            <a:ext cx="7940040" cy="3566160"/>
          </a:xfrm>
        </p:spPr>
        <p:txBody>
          <a:bodyPr>
            <a:normAutofit/>
          </a:bodyPr>
          <a:lstStyle/>
          <a:p>
            <a:pPr algn="ctr"/>
            <a:r>
              <a:rPr lang="en-US" sz="13800" dirty="0" err="1" smtClean="0"/>
              <a:t>Chronos</a:t>
            </a:r>
            <a:r>
              <a:rPr lang="el-GR" sz="9600" dirty="0" smtClean="0"/>
              <a:t/>
            </a:r>
            <a:br>
              <a:rPr lang="el-GR" sz="9600" dirty="0" smtClean="0"/>
            </a:br>
            <a:endParaRPr lang="el-GR" sz="24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093573" y="4978229"/>
            <a:ext cx="6858000" cy="384604"/>
          </a:xfrm>
        </p:spPr>
        <p:txBody>
          <a:bodyPr>
            <a:normAutofit fontScale="92500" lnSpcReduction="20000"/>
          </a:bodyPr>
          <a:lstStyle/>
          <a:p>
            <a:pPr marL="91440" lvl="0" indent="-91440">
              <a:buClr>
                <a:srgbClr val="99CB38"/>
              </a:buClr>
              <a:buFont typeface="Calibri" panose="020F0502020204030204" pitchFamily="34" charset="0"/>
              <a:buChar char=" "/>
            </a:pPr>
            <a:r>
              <a:rPr lang="en-US" dirty="0" smtClean="0"/>
              <a:t>MEANING: </a:t>
            </a:r>
            <a:r>
              <a:rPr lang="en-US" cap="none" spc="0" dirty="0">
                <a:solidFill>
                  <a:prstClr val="black">
                    <a:lumMod val="75000"/>
                    <a:lumOff val="25000"/>
                  </a:prstClr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the order </a:t>
            </a:r>
            <a:r>
              <a:rPr lang="en-US" cap="none" spc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of </a:t>
            </a:r>
            <a:r>
              <a:rPr lang="en-US" cap="none" spc="0" dirty="0">
                <a:solidFill>
                  <a:prstClr val="black">
                    <a:lumMod val="75000"/>
                    <a:lumOff val="25000"/>
                  </a:prstClr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time</a:t>
            </a:r>
          </a:p>
          <a:p>
            <a:pPr marL="91440" lvl="0" indent="-91440">
              <a:buClr>
                <a:srgbClr val="99CB38"/>
              </a:buClr>
              <a:buFont typeface="Calibri" panose="020F0502020204030204" pitchFamily="34" charset="0"/>
              <a:buChar char=" "/>
            </a:pPr>
            <a:endParaRPr lang="en-US" cap="none" spc="0" dirty="0">
              <a:solidFill>
                <a:prstClr val="black">
                  <a:lumMod val="75000"/>
                  <a:lumOff val="25000"/>
                </a:prstClr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91440" lvl="0" indent="-91440">
              <a:buClr>
                <a:srgbClr val="99CB38"/>
              </a:buClr>
              <a:buFont typeface="Calibri" panose="020F0502020204030204" pitchFamily="34" charset="0"/>
              <a:buChar char=" "/>
            </a:pPr>
            <a:endParaRPr lang="en-US" cap="none" spc="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91440" lvl="0" indent="-91440">
              <a:buClr>
                <a:srgbClr val="99CB38"/>
              </a:buClr>
              <a:buFont typeface="Calibri" panose="020F0502020204030204" pitchFamily="34" charset="0"/>
              <a:buChar char=" "/>
            </a:pPr>
            <a:endParaRPr lang="en-US" cap="none" spc="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endParaRPr lang="en-US" cap="none" dirty="0" smtClean="0"/>
          </a:p>
          <a:p>
            <a:endParaRPr lang="en-US" cap="none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0875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452845" y="758952"/>
            <a:ext cx="8244840" cy="3566160"/>
          </a:xfrm>
        </p:spPr>
        <p:txBody>
          <a:bodyPr>
            <a:normAutofit/>
          </a:bodyPr>
          <a:lstStyle/>
          <a:p>
            <a:pPr algn="ctr"/>
            <a:r>
              <a:rPr lang="el-GR" sz="13800" dirty="0" smtClean="0"/>
              <a:t>Ήθος</a:t>
            </a:r>
            <a:r>
              <a:rPr lang="en-US" dirty="0" smtClean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57117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426720" y="758952"/>
            <a:ext cx="7940040" cy="3566160"/>
          </a:xfrm>
        </p:spPr>
        <p:txBody>
          <a:bodyPr>
            <a:normAutofit/>
          </a:bodyPr>
          <a:lstStyle/>
          <a:p>
            <a:pPr algn="ctr"/>
            <a:r>
              <a:rPr lang="en-US" sz="13800" dirty="0" smtClean="0"/>
              <a:t>Ethics</a:t>
            </a:r>
            <a:r>
              <a:rPr lang="el-GR" sz="9600" dirty="0" smtClean="0"/>
              <a:t/>
            </a:r>
            <a:br>
              <a:rPr lang="el-GR" sz="9600" dirty="0" smtClean="0"/>
            </a:br>
            <a:endParaRPr lang="el-GR" sz="24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093573" y="4978229"/>
            <a:ext cx="6858000" cy="384604"/>
          </a:xfrm>
        </p:spPr>
        <p:txBody>
          <a:bodyPr>
            <a:normAutofit fontScale="92500" lnSpcReduction="20000"/>
          </a:bodyPr>
          <a:lstStyle/>
          <a:p>
            <a:pPr marL="91440" lvl="0" indent="-91440">
              <a:buClr>
                <a:srgbClr val="99CB38"/>
              </a:buClr>
              <a:buFont typeface="Calibri" panose="020F0502020204030204" pitchFamily="34" charset="0"/>
              <a:buChar char=" "/>
            </a:pPr>
            <a:r>
              <a:rPr lang="en-US" dirty="0" smtClean="0"/>
              <a:t>MEANING: </a:t>
            </a:r>
            <a:r>
              <a:rPr lang="en-US" cap="none" spc="0" dirty="0">
                <a:solidFill>
                  <a:prstClr val="black">
                    <a:lumMod val="75000"/>
                    <a:lumOff val="25000"/>
                  </a:prstClr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moral principles guiding behavior</a:t>
            </a:r>
          </a:p>
          <a:p>
            <a:pPr marL="91440" lvl="0" indent="-91440">
              <a:buClr>
                <a:srgbClr val="99CB38"/>
              </a:buClr>
              <a:buFont typeface="Calibri" panose="020F0502020204030204" pitchFamily="34" charset="0"/>
              <a:buChar char=" "/>
            </a:pPr>
            <a:endParaRPr lang="en-US" cap="none" spc="0" dirty="0">
              <a:solidFill>
                <a:prstClr val="black">
                  <a:lumMod val="75000"/>
                  <a:lumOff val="25000"/>
                </a:prstClr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91440" lvl="0" indent="-91440">
              <a:buClr>
                <a:srgbClr val="99CB38"/>
              </a:buClr>
              <a:buFont typeface="Calibri" panose="020F0502020204030204" pitchFamily="34" charset="0"/>
              <a:buChar char=" "/>
            </a:pPr>
            <a:endParaRPr lang="en-US" cap="none" spc="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91440" lvl="0" indent="-91440">
              <a:buClr>
                <a:srgbClr val="99CB38"/>
              </a:buClr>
              <a:buFont typeface="Calibri" panose="020F0502020204030204" pitchFamily="34" charset="0"/>
              <a:buChar char=" "/>
            </a:pPr>
            <a:endParaRPr lang="en-US" cap="none" spc="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endParaRPr lang="en-US" cap="none" dirty="0" smtClean="0"/>
          </a:p>
          <a:p>
            <a:endParaRPr lang="en-US" cap="none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613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452845" y="758952"/>
            <a:ext cx="8244840" cy="3566160"/>
          </a:xfrm>
        </p:spPr>
        <p:txBody>
          <a:bodyPr>
            <a:normAutofit/>
          </a:bodyPr>
          <a:lstStyle/>
          <a:p>
            <a:pPr algn="ctr"/>
            <a:r>
              <a:rPr lang="el-GR" sz="13800" dirty="0" smtClean="0"/>
              <a:t>Κόσμος</a:t>
            </a:r>
            <a:r>
              <a:rPr lang="en-US" dirty="0" smtClean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08845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426720" y="758952"/>
            <a:ext cx="7940040" cy="3566160"/>
          </a:xfrm>
        </p:spPr>
        <p:txBody>
          <a:bodyPr>
            <a:normAutofit/>
          </a:bodyPr>
          <a:lstStyle/>
          <a:p>
            <a:pPr algn="ctr"/>
            <a:r>
              <a:rPr lang="en-US" sz="13800" dirty="0" smtClean="0"/>
              <a:t>Cosmos</a:t>
            </a:r>
            <a:r>
              <a:rPr lang="el-GR" sz="9600" dirty="0" smtClean="0"/>
              <a:t/>
            </a:r>
            <a:br>
              <a:rPr lang="el-GR" sz="9600" dirty="0" smtClean="0"/>
            </a:br>
            <a:endParaRPr lang="el-GR" sz="24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093573" y="4978229"/>
            <a:ext cx="6858000" cy="384604"/>
          </a:xfrm>
        </p:spPr>
        <p:txBody>
          <a:bodyPr>
            <a:normAutofit fontScale="92500" lnSpcReduction="20000"/>
          </a:bodyPr>
          <a:lstStyle/>
          <a:p>
            <a:pPr marL="91440" lvl="0" indent="-91440">
              <a:buClr>
                <a:srgbClr val="99CB38"/>
              </a:buClr>
              <a:buFont typeface="Calibri" panose="020F0502020204030204" pitchFamily="34" charset="0"/>
              <a:buChar char=" "/>
            </a:pPr>
            <a:r>
              <a:rPr lang="en-US" dirty="0" smtClean="0"/>
              <a:t>MEANING: </a:t>
            </a:r>
            <a:r>
              <a:rPr lang="en-US" cap="none" spc="0" dirty="0">
                <a:solidFill>
                  <a:prstClr val="black">
                    <a:lumMod val="75000"/>
                    <a:lumOff val="25000"/>
                  </a:prstClr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the universe regarded as an ordered system</a:t>
            </a:r>
          </a:p>
          <a:p>
            <a:pPr marL="91440" lvl="0" indent="-91440">
              <a:buClr>
                <a:srgbClr val="99CB38"/>
              </a:buClr>
              <a:buFont typeface="Calibri" panose="020F0502020204030204" pitchFamily="34" charset="0"/>
              <a:buChar char=" "/>
            </a:pPr>
            <a:endParaRPr lang="en-US" cap="none" spc="0" dirty="0">
              <a:solidFill>
                <a:prstClr val="black">
                  <a:lumMod val="75000"/>
                  <a:lumOff val="25000"/>
                </a:prstClr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91440" lvl="0" indent="-91440">
              <a:buClr>
                <a:srgbClr val="99CB38"/>
              </a:buClr>
              <a:buFont typeface="Calibri" panose="020F0502020204030204" pitchFamily="34" charset="0"/>
              <a:buChar char=" "/>
            </a:pPr>
            <a:endParaRPr lang="en-US" cap="none" spc="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91440" lvl="0" indent="-91440">
              <a:buClr>
                <a:srgbClr val="99CB38"/>
              </a:buClr>
              <a:buFont typeface="Calibri" panose="020F0502020204030204" pitchFamily="34" charset="0"/>
              <a:buChar char=" "/>
            </a:pPr>
            <a:endParaRPr lang="en-US" cap="none" spc="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endParaRPr lang="en-US" cap="none" dirty="0" smtClean="0"/>
          </a:p>
          <a:p>
            <a:endParaRPr lang="en-US" cap="none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1384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sz="13800" dirty="0"/>
              <a:t>Euphoria</a:t>
            </a:r>
            <a:r>
              <a:rPr lang="en-US" dirty="0" smtClean="0"/>
              <a:t> 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093573" y="4978229"/>
            <a:ext cx="6858000" cy="384604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MEANING: </a:t>
            </a:r>
            <a:r>
              <a:rPr lang="en-US" cap="none" dirty="0" smtClean="0"/>
              <a:t>a feeling of intense happiness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2697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452845" y="758952"/>
            <a:ext cx="8244840" cy="3566160"/>
          </a:xfrm>
        </p:spPr>
        <p:txBody>
          <a:bodyPr>
            <a:normAutofit/>
          </a:bodyPr>
          <a:lstStyle/>
          <a:p>
            <a:pPr algn="ctr"/>
            <a:r>
              <a:rPr lang="el-GR" sz="13800" dirty="0" smtClean="0"/>
              <a:t>Ρυθμός</a:t>
            </a:r>
            <a:r>
              <a:rPr lang="en-US" dirty="0" smtClean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93610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426720" y="758952"/>
            <a:ext cx="7940040" cy="3566160"/>
          </a:xfrm>
        </p:spPr>
        <p:txBody>
          <a:bodyPr>
            <a:normAutofit/>
          </a:bodyPr>
          <a:lstStyle/>
          <a:p>
            <a:pPr algn="ctr"/>
            <a:r>
              <a:rPr lang="en-US" sz="13800" dirty="0" smtClean="0"/>
              <a:t>Rhythm</a:t>
            </a:r>
            <a:r>
              <a:rPr lang="el-GR" sz="9600" dirty="0" smtClean="0"/>
              <a:t/>
            </a:r>
            <a:br>
              <a:rPr lang="el-GR" sz="9600" dirty="0" smtClean="0"/>
            </a:br>
            <a:endParaRPr lang="el-GR" sz="24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093573" y="4978229"/>
            <a:ext cx="6858000" cy="384604"/>
          </a:xfrm>
        </p:spPr>
        <p:txBody>
          <a:bodyPr>
            <a:normAutofit fontScale="85000" lnSpcReduction="10000"/>
          </a:bodyPr>
          <a:lstStyle/>
          <a:p>
            <a:pPr marL="91440" lvl="0" indent="-91440">
              <a:buClr>
                <a:srgbClr val="99CB38"/>
              </a:buClr>
              <a:buFont typeface="Calibri" panose="020F0502020204030204" pitchFamily="34" charset="0"/>
              <a:buChar char=" "/>
            </a:pPr>
            <a:r>
              <a:rPr lang="en-US" dirty="0" smtClean="0"/>
              <a:t>MEANING: </a:t>
            </a:r>
            <a:r>
              <a:rPr lang="en-US" cap="none" spc="0" dirty="0">
                <a:solidFill>
                  <a:prstClr val="black">
                    <a:lumMod val="75000"/>
                    <a:lumOff val="25000"/>
                  </a:prstClr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 repeated regular pattern of movement or sound</a:t>
            </a:r>
          </a:p>
          <a:p>
            <a:pPr marL="91440" lvl="0" indent="-91440">
              <a:buClr>
                <a:srgbClr val="99CB38"/>
              </a:buClr>
              <a:buFont typeface="Calibri" panose="020F0502020204030204" pitchFamily="34" charset="0"/>
              <a:buChar char=" "/>
            </a:pPr>
            <a:endParaRPr lang="en-US" cap="none" spc="0" dirty="0">
              <a:solidFill>
                <a:prstClr val="black">
                  <a:lumMod val="75000"/>
                  <a:lumOff val="25000"/>
                </a:prstClr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91440" lvl="0" indent="-91440">
              <a:buClr>
                <a:srgbClr val="99CB38"/>
              </a:buClr>
              <a:buFont typeface="Calibri" panose="020F0502020204030204" pitchFamily="34" charset="0"/>
              <a:buChar char=" "/>
            </a:pPr>
            <a:endParaRPr lang="en-US" cap="none" spc="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91440" lvl="0" indent="-91440">
              <a:buClr>
                <a:srgbClr val="99CB38"/>
              </a:buClr>
              <a:buFont typeface="Calibri" panose="020F0502020204030204" pitchFamily="34" charset="0"/>
              <a:buChar char=" "/>
            </a:pPr>
            <a:endParaRPr lang="en-US" cap="none" spc="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endParaRPr lang="en-US" cap="none" dirty="0" smtClean="0"/>
          </a:p>
          <a:p>
            <a:endParaRPr lang="en-US" cap="none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0381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452845" y="758952"/>
            <a:ext cx="8244840" cy="3566160"/>
          </a:xfrm>
        </p:spPr>
        <p:txBody>
          <a:bodyPr>
            <a:normAutofit/>
          </a:bodyPr>
          <a:lstStyle/>
          <a:p>
            <a:pPr algn="ctr"/>
            <a:r>
              <a:rPr lang="el-GR" sz="13800" dirty="0" smtClean="0"/>
              <a:t>Ψυχίατρος</a:t>
            </a:r>
            <a:r>
              <a:rPr lang="en-US" dirty="0" smtClean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5750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426720" y="758952"/>
            <a:ext cx="7940040" cy="3566160"/>
          </a:xfrm>
        </p:spPr>
        <p:txBody>
          <a:bodyPr>
            <a:normAutofit/>
          </a:bodyPr>
          <a:lstStyle/>
          <a:p>
            <a:pPr algn="ctr"/>
            <a:r>
              <a:rPr lang="en-US" sz="13800" dirty="0" smtClean="0"/>
              <a:t>Psychiatry</a:t>
            </a:r>
            <a:r>
              <a:rPr lang="el-GR" sz="9600" dirty="0" smtClean="0"/>
              <a:t/>
            </a:r>
            <a:br>
              <a:rPr lang="el-GR" sz="9600" dirty="0" smtClean="0"/>
            </a:br>
            <a:endParaRPr lang="el-GR" sz="24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093573" y="4978229"/>
            <a:ext cx="6858000" cy="384604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MEANING: </a:t>
            </a:r>
            <a:r>
              <a:rPr lang="en-US" sz="2600" cap="none" dirty="0" smtClean="0"/>
              <a:t>relating to healing</a:t>
            </a:r>
            <a:r>
              <a:rPr lang="el-GR" sz="2600" cap="none" dirty="0" smtClean="0"/>
              <a:t> </a:t>
            </a:r>
            <a:r>
              <a:rPr lang="en-US" sz="2600" cap="none" dirty="0" smtClean="0"/>
              <a:t>of soul</a:t>
            </a:r>
            <a:endParaRPr lang="en-US" sz="2600" dirty="0"/>
          </a:p>
          <a:p>
            <a:pPr marL="91440" lvl="0" indent="-91440">
              <a:buClr>
                <a:srgbClr val="99CB38"/>
              </a:buClr>
              <a:buFont typeface="Calibri" panose="020F0502020204030204" pitchFamily="34" charset="0"/>
              <a:buChar char=" "/>
            </a:pPr>
            <a:endParaRPr lang="en-US" cap="none" spc="0" dirty="0">
              <a:solidFill>
                <a:prstClr val="black">
                  <a:lumMod val="75000"/>
                  <a:lumOff val="25000"/>
                </a:prstClr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91440" lvl="0" indent="-91440">
              <a:buClr>
                <a:srgbClr val="99CB38"/>
              </a:buClr>
              <a:buFont typeface="Calibri" panose="020F0502020204030204" pitchFamily="34" charset="0"/>
              <a:buChar char=" "/>
            </a:pPr>
            <a:endParaRPr lang="en-US" cap="none" spc="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91440" lvl="0" indent="-91440">
              <a:buClr>
                <a:srgbClr val="99CB38"/>
              </a:buClr>
              <a:buFont typeface="Calibri" panose="020F0502020204030204" pitchFamily="34" charset="0"/>
              <a:buChar char=" "/>
            </a:pPr>
            <a:endParaRPr lang="en-US" cap="none" spc="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endParaRPr lang="en-US" cap="none" dirty="0" smtClean="0"/>
          </a:p>
          <a:p>
            <a:endParaRPr lang="en-US" cap="none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6977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452845" y="758952"/>
            <a:ext cx="8244840" cy="3566160"/>
          </a:xfrm>
        </p:spPr>
        <p:txBody>
          <a:bodyPr>
            <a:normAutofit/>
          </a:bodyPr>
          <a:lstStyle/>
          <a:p>
            <a:pPr algn="ctr"/>
            <a:r>
              <a:rPr lang="el-GR" sz="13800" dirty="0" smtClean="0"/>
              <a:t>Αισθητική</a:t>
            </a:r>
            <a:r>
              <a:rPr lang="en-US" dirty="0" smtClean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73719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426720" y="758952"/>
            <a:ext cx="7940040" cy="3566160"/>
          </a:xfrm>
        </p:spPr>
        <p:txBody>
          <a:bodyPr>
            <a:normAutofit/>
          </a:bodyPr>
          <a:lstStyle/>
          <a:p>
            <a:pPr algn="ctr"/>
            <a:r>
              <a:rPr lang="en-US" sz="13800" dirty="0" smtClean="0"/>
              <a:t>Aesthetic</a:t>
            </a:r>
            <a:r>
              <a:rPr lang="el-GR" sz="9600" dirty="0" smtClean="0"/>
              <a:t/>
            </a:r>
            <a:br>
              <a:rPr lang="el-GR" sz="9600" dirty="0" smtClean="0"/>
            </a:br>
            <a:endParaRPr lang="el-GR" sz="24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093573" y="4978229"/>
            <a:ext cx="6858000" cy="384604"/>
          </a:xfrm>
        </p:spPr>
        <p:txBody>
          <a:bodyPr>
            <a:normAutofit fontScale="92500" lnSpcReduction="20000"/>
          </a:bodyPr>
          <a:lstStyle/>
          <a:p>
            <a:pPr marL="91440" lvl="0" indent="-91440">
              <a:buClr>
                <a:srgbClr val="99CB38"/>
              </a:buClr>
              <a:buFont typeface="Calibri" panose="020F0502020204030204" pitchFamily="34" charset="0"/>
              <a:buChar char=" "/>
            </a:pPr>
            <a:r>
              <a:rPr lang="en-US" dirty="0" smtClean="0"/>
              <a:t>MEANING: </a:t>
            </a:r>
            <a:r>
              <a:rPr lang="en-US" cap="none" spc="0" dirty="0">
                <a:solidFill>
                  <a:prstClr val="black">
                    <a:lumMod val="75000"/>
                    <a:lumOff val="25000"/>
                  </a:prstClr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concerned with beauty or artistic expression</a:t>
            </a:r>
          </a:p>
          <a:p>
            <a:endParaRPr lang="en-US" sz="2600" dirty="0"/>
          </a:p>
          <a:p>
            <a:pPr marL="91440" lvl="0" indent="-91440">
              <a:buClr>
                <a:srgbClr val="99CB38"/>
              </a:buClr>
              <a:buFont typeface="Calibri" panose="020F0502020204030204" pitchFamily="34" charset="0"/>
              <a:buChar char=" "/>
            </a:pPr>
            <a:endParaRPr lang="en-US" cap="none" spc="0" dirty="0">
              <a:solidFill>
                <a:prstClr val="black">
                  <a:lumMod val="75000"/>
                  <a:lumOff val="25000"/>
                </a:prstClr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91440" lvl="0" indent="-91440">
              <a:buClr>
                <a:srgbClr val="99CB38"/>
              </a:buClr>
              <a:buFont typeface="Calibri" panose="020F0502020204030204" pitchFamily="34" charset="0"/>
              <a:buChar char=" "/>
            </a:pPr>
            <a:endParaRPr lang="en-US" cap="none" spc="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91440" lvl="0" indent="-91440">
              <a:buClr>
                <a:srgbClr val="99CB38"/>
              </a:buClr>
              <a:buFont typeface="Calibri" panose="020F0502020204030204" pitchFamily="34" charset="0"/>
              <a:buChar char=" "/>
            </a:pPr>
            <a:endParaRPr lang="en-US" cap="none" spc="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endParaRPr lang="en-US" cap="none" dirty="0" smtClean="0"/>
          </a:p>
          <a:p>
            <a:endParaRPr lang="en-US" cap="none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6813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452845" y="758952"/>
            <a:ext cx="8244840" cy="3566160"/>
          </a:xfrm>
        </p:spPr>
        <p:txBody>
          <a:bodyPr>
            <a:normAutofit/>
          </a:bodyPr>
          <a:lstStyle/>
          <a:p>
            <a:pPr algn="ctr"/>
            <a:r>
              <a:rPr lang="el-GR" sz="13800" dirty="0" smtClean="0"/>
              <a:t>Τραύμα</a:t>
            </a:r>
            <a:r>
              <a:rPr lang="en-US" dirty="0" smtClean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33103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426720" y="758952"/>
            <a:ext cx="7940040" cy="3566160"/>
          </a:xfrm>
        </p:spPr>
        <p:txBody>
          <a:bodyPr>
            <a:normAutofit/>
          </a:bodyPr>
          <a:lstStyle/>
          <a:p>
            <a:pPr algn="ctr"/>
            <a:r>
              <a:rPr lang="en-US" sz="13800" dirty="0" smtClean="0"/>
              <a:t>Trauma</a:t>
            </a:r>
            <a:r>
              <a:rPr lang="el-GR" sz="9600" dirty="0" smtClean="0"/>
              <a:t/>
            </a:r>
            <a:br>
              <a:rPr lang="el-GR" sz="9600" dirty="0" smtClean="0"/>
            </a:br>
            <a:endParaRPr lang="el-GR" sz="24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093573" y="4978229"/>
            <a:ext cx="6858000" cy="384604"/>
          </a:xfrm>
        </p:spPr>
        <p:txBody>
          <a:bodyPr>
            <a:normAutofit fontScale="92500" lnSpcReduction="20000"/>
          </a:bodyPr>
          <a:lstStyle/>
          <a:p>
            <a:pPr marL="91440" lvl="0" indent="-91440">
              <a:buClr>
                <a:srgbClr val="99CB38"/>
              </a:buClr>
              <a:buFont typeface="Calibri" panose="020F0502020204030204" pitchFamily="34" charset="0"/>
              <a:buChar char=" "/>
            </a:pPr>
            <a:r>
              <a:rPr lang="en-US" dirty="0" smtClean="0"/>
              <a:t>MEANING: </a:t>
            </a:r>
            <a:r>
              <a:rPr lang="en-US" cap="none" spc="0" dirty="0">
                <a:solidFill>
                  <a:prstClr val="black">
                    <a:lumMod val="75000"/>
                    <a:lumOff val="25000"/>
                  </a:prstClr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 deeply distressing experience</a:t>
            </a:r>
          </a:p>
          <a:p>
            <a:pPr marL="91440" lvl="0" indent="-91440">
              <a:buClr>
                <a:srgbClr val="99CB38"/>
              </a:buClr>
              <a:buFont typeface="Calibri" panose="020F0502020204030204" pitchFamily="34" charset="0"/>
              <a:buChar char=" "/>
            </a:pPr>
            <a:endParaRPr lang="en-US" cap="none" spc="0" dirty="0">
              <a:solidFill>
                <a:prstClr val="black">
                  <a:lumMod val="75000"/>
                  <a:lumOff val="25000"/>
                </a:prstClr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US" sz="2600" dirty="0"/>
          </a:p>
          <a:p>
            <a:pPr marL="91440" lvl="0" indent="-91440">
              <a:buClr>
                <a:srgbClr val="99CB38"/>
              </a:buClr>
              <a:buFont typeface="Calibri" panose="020F0502020204030204" pitchFamily="34" charset="0"/>
              <a:buChar char=" "/>
            </a:pPr>
            <a:endParaRPr lang="en-US" cap="none" spc="0" dirty="0">
              <a:solidFill>
                <a:prstClr val="black">
                  <a:lumMod val="75000"/>
                  <a:lumOff val="25000"/>
                </a:prstClr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91440" lvl="0" indent="-91440">
              <a:buClr>
                <a:srgbClr val="99CB38"/>
              </a:buClr>
              <a:buFont typeface="Calibri" panose="020F0502020204030204" pitchFamily="34" charset="0"/>
              <a:buChar char=" "/>
            </a:pPr>
            <a:endParaRPr lang="en-US" cap="none" spc="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91440" lvl="0" indent="-91440">
              <a:buClr>
                <a:srgbClr val="99CB38"/>
              </a:buClr>
              <a:buFont typeface="Calibri" panose="020F0502020204030204" pitchFamily="34" charset="0"/>
              <a:buChar char=" "/>
            </a:pPr>
            <a:endParaRPr lang="en-US" cap="none" spc="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endParaRPr lang="en-US" cap="none" dirty="0" smtClean="0"/>
          </a:p>
          <a:p>
            <a:endParaRPr lang="en-US" cap="none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6115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452845" y="758952"/>
            <a:ext cx="8244840" cy="3566160"/>
          </a:xfrm>
        </p:spPr>
        <p:txBody>
          <a:bodyPr>
            <a:normAutofit/>
          </a:bodyPr>
          <a:lstStyle/>
          <a:p>
            <a:pPr algn="ctr"/>
            <a:r>
              <a:rPr lang="el-GR" sz="13800" dirty="0" smtClean="0"/>
              <a:t>Συμπάθεια</a:t>
            </a:r>
            <a:r>
              <a:rPr lang="en-US" dirty="0" smtClean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68273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426720" y="758952"/>
            <a:ext cx="7940040" cy="3566160"/>
          </a:xfrm>
        </p:spPr>
        <p:txBody>
          <a:bodyPr>
            <a:normAutofit/>
          </a:bodyPr>
          <a:lstStyle/>
          <a:p>
            <a:pPr algn="ctr"/>
            <a:r>
              <a:rPr lang="en-US" sz="13800" dirty="0" smtClean="0"/>
              <a:t>Sympathy</a:t>
            </a:r>
            <a:r>
              <a:rPr lang="el-GR" sz="9600" dirty="0" smtClean="0"/>
              <a:t/>
            </a:r>
            <a:br>
              <a:rPr lang="el-GR" sz="9600" dirty="0" smtClean="0"/>
            </a:br>
            <a:endParaRPr lang="el-GR" sz="24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093573" y="4978229"/>
            <a:ext cx="6858000" cy="384604"/>
          </a:xfrm>
        </p:spPr>
        <p:txBody>
          <a:bodyPr>
            <a:normAutofit fontScale="92500" lnSpcReduction="20000"/>
          </a:bodyPr>
          <a:lstStyle/>
          <a:p>
            <a:pPr marL="91440" lvl="0" indent="-91440">
              <a:buClr>
                <a:srgbClr val="99CB38"/>
              </a:buClr>
              <a:buFont typeface="Calibri" panose="020F0502020204030204" pitchFamily="34" charset="0"/>
              <a:buChar char=" "/>
            </a:pPr>
            <a:r>
              <a:rPr lang="en-US" dirty="0" smtClean="0"/>
              <a:t>MEANING: </a:t>
            </a:r>
            <a:r>
              <a:rPr lang="en-US" cap="none" spc="0" dirty="0">
                <a:solidFill>
                  <a:prstClr val="black">
                    <a:lumMod val="75000"/>
                    <a:lumOff val="25000"/>
                  </a:prstClr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feelings of compassion or understanding</a:t>
            </a:r>
          </a:p>
          <a:p>
            <a:pPr marL="91440" lvl="0" indent="-91440">
              <a:buClr>
                <a:srgbClr val="99CB38"/>
              </a:buClr>
              <a:buFont typeface="Calibri" panose="020F0502020204030204" pitchFamily="34" charset="0"/>
              <a:buChar char=" "/>
            </a:pPr>
            <a:endParaRPr lang="en-US" cap="none" spc="0" dirty="0">
              <a:solidFill>
                <a:prstClr val="black">
                  <a:lumMod val="75000"/>
                  <a:lumOff val="25000"/>
                </a:prstClr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US" sz="2600" dirty="0"/>
          </a:p>
          <a:p>
            <a:pPr marL="91440" lvl="0" indent="-91440">
              <a:buClr>
                <a:srgbClr val="99CB38"/>
              </a:buClr>
              <a:buFont typeface="Calibri" panose="020F0502020204030204" pitchFamily="34" charset="0"/>
              <a:buChar char=" "/>
            </a:pPr>
            <a:endParaRPr lang="en-US" cap="none" spc="0" dirty="0">
              <a:solidFill>
                <a:prstClr val="black">
                  <a:lumMod val="75000"/>
                  <a:lumOff val="25000"/>
                </a:prstClr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91440" lvl="0" indent="-91440">
              <a:buClr>
                <a:srgbClr val="99CB38"/>
              </a:buClr>
              <a:buFont typeface="Calibri" panose="020F0502020204030204" pitchFamily="34" charset="0"/>
              <a:buChar char=" "/>
            </a:pPr>
            <a:endParaRPr lang="en-US" cap="none" spc="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91440" lvl="0" indent="-91440">
              <a:buClr>
                <a:srgbClr val="99CB38"/>
              </a:buClr>
              <a:buFont typeface="Calibri" panose="020F0502020204030204" pitchFamily="34" charset="0"/>
              <a:buChar char=" "/>
            </a:pPr>
            <a:endParaRPr lang="en-US" cap="none" spc="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endParaRPr lang="en-US" cap="none" dirty="0" smtClean="0"/>
          </a:p>
          <a:p>
            <a:endParaRPr lang="en-US" cap="none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127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l-GR" sz="13800" dirty="0"/>
              <a:t>Θεραπεία</a:t>
            </a:r>
            <a:r>
              <a:rPr lang="en-US" dirty="0" smtClean="0"/>
              <a:t> 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093573" y="4978229"/>
            <a:ext cx="6858000" cy="384604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MEANING: </a:t>
            </a:r>
            <a:r>
              <a:rPr lang="en-US" cap="none" dirty="0" smtClean="0"/>
              <a:t>a feeling of intense happiness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6842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82880" y="758952"/>
            <a:ext cx="8725989" cy="3566160"/>
          </a:xfrm>
        </p:spPr>
        <p:txBody>
          <a:bodyPr>
            <a:normAutofit/>
          </a:bodyPr>
          <a:lstStyle/>
          <a:p>
            <a:pPr algn="ctr"/>
            <a:r>
              <a:rPr lang="el-GR" sz="11500" dirty="0" err="1" smtClean="0"/>
              <a:t>Ενσυναίσθηση</a:t>
            </a:r>
            <a:r>
              <a:rPr lang="en-US" dirty="0" smtClean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78915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426720" y="758952"/>
            <a:ext cx="7940040" cy="3566160"/>
          </a:xfrm>
        </p:spPr>
        <p:txBody>
          <a:bodyPr>
            <a:normAutofit/>
          </a:bodyPr>
          <a:lstStyle/>
          <a:p>
            <a:pPr algn="ctr"/>
            <a:r>
              <a:rPr lang="el-GR" sz="13800" dirty="0" smtClean="0"/>
              <a:t>Ε</a:t>
            </a:r>
            <a:r>
              <a:rPr lang="en-US" sz="13800" dirty="0" err="1" smtClean="0"/>
              <a:t>mpathy</a:t>
            </a:r>
            <a:r>
              <a:rPr lang="el-GR" sz="9600" dirty="0" smtClean="0"/>
              <a:t/>
            </a:r>
            <a:br>
              <a:rPr lang="el-GR" sz="9600" dirty="0" smtClean="0"/>
            </a:br>
            <a:endParaRPr lang="el-GR" sz="24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093573" y="4978229"/>
            <a:ext cx="6858000" cy="384604"/>
          </a:xfrm>
        </p:spPr>
        <p:txBody>
          <a:bodyPr>
            <a:normAutofit fontScale="92500" lnSpcReduction="20000"/>
          </a:bodyPr>
          <a:lstStyle/>
          <a:p>
            <a:pPr marL="91440" lvl="0" indent="-91440">
              <a:buClr>
                <a:srgbClr val="99CB38"/>
              </a:buClr>
              <a:buFont typeface="Calibri" panose="020F0502020204030204" pitchFamily="34" charset="0"/>
              <a:buChar char=" "/>
            </a:pPr>
            <a:r>
              <a:rPr lang="en-US" dirty="0" smtClean="0"/>
              <a:t>MEANING: </a:t>
            </a:r>
            <a:r>
              <a:rPr lang="en-US" cap="none" spc="0" dirty="0">
                <a:solidFill>
                  <a:prstClr val="black">
                    <a:lumMod val="75000"/>
                    <a:lumOff val="25000"/>
                  </a:prstClr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the ability to understand others' feelings</a:t>
            </a:r>
          </a:p>
          <a:p>
            <a:pPr marL="91440" lvl="0" indent="-91440">
              <a:buClr>
                <a:srgbClr val="99CB38"/>
              </a:buClr>
              <a:buFont typeface="Calibri" panose="020F0502020204030204" pitchFamily="34" charset="0"/>
              <a:buChar char=" "/>
            </a:pPr>
            <a:endParaRPr lang="en-US" cap="none" spc="0" dirty="0">
              <a:solidFill>
                <a:prstClr val="black">
                  <a:lumMod val="75000"/>
                  <a:lumOff val="25000"/>
                </a:prstClr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US" sz="2600" dirty="0"/>
          </a:p>
          <a:p>
            <a:pPr marL="91440" lvl="0" indent="-91440">
              <a:buClr>
                <a:srgbClr val="99CB38"/>
              </a:buClr>
              <a:buFont typeface="Calibri" panose="020F0502020204030204" pitchFamily="34" charset="0"/>
              <a:buChar char=" "/>
            </a:pPr>
            <a:endParaRPr lang="en-US" cap="none" spc="0" dirty="0">
              <a:solidFill>
                <a:prstClr val="black">
                  <a:lumMod val="75000"/>
                  <a:lumOff val="25000"/>
                </a:prstClr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91440" lvl="0" indent="-91440">
              <a:buClr>
                <a:srgbClr val="99CB38"/>
              </a:buClr>
              <a:buFont typeface="Calibri" panose="020F0502020204030204" pitchFamily="34" charset="0"/>
              <a:buChar char=" "/>
            </a:pPr>
            <a:endParaRPr lang="en-US" cap="none" spc="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91440" lvl="0" indent="-91440">
              <a:buClr>
                <a:srgbClr val="99CB38"/>
              </a:buClr>
              <a:buFont typeface="Calibri" panose="020F0502020204030204" pitchFamily="34" charset="0"/>
              <a:buChar char=" "/>
            </a:pPr>
            <a:endParaRPr lang="en-US" cap="none" spc="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endParaRPr lang="en-US" cap="none" dirty="0" smtClean="0"/>
          </a:p>
          <a:p>
            <a:endParaRPr lang="en-US" cap="none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5936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452845" y="758952"/>
            <a:ext cx="8244840" cy="3566160"/>
          </a:xfrm>
        </p:spPr>
        <p:txBody>
          <a:bodyPr>
            <a:normAutofit/>
          </a:bodyPr>
          <a:lstStyle/>
          <a:p>
            <a:pPr algn="ctr"/>
            <a:r>
              <a:rPr lang="el-GR" sz="13800" dirty="0" smtClean="0"/>
              <a:t>Βιολογία</a:t>
            </a:r>
            <a:r>
              <a:rPr lang="en-US" dirty="0" smtClean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50592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426720" y="758952"/>
            <a:ext cx="7940040" cy="3566160"/>
          </a:xfrm>
        </p:spPr>
        <p:txBody>
          <a:bodyPr>
            <a:normAutofit/>
          </a:bodyPr>
          <a:lstStyle/>
          <a:p>
            <a:pPr algn="ctr"/>
            <a:r>
              <a:rPr lang="en-US" sz="13800" dirty="0" smtClean="0"/>
              <a:t>Biology</a:t>
            </a:r>
            <a:r>
              <a:rPr lang="el-GR" sz="9600" dirty="0" smtClean="0"/>
              <a:t/>
            </a:r>
            <a:br>
              <a:rPr lang="el-GR" sz="9600" dirty="0" smtClean="0"/>
            </a:br>
            <a:endParaRPr lang="el-GR" sz="24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093573" y="4978229"/>
            <a:ext cx="6858000" cy="384604"/>
          </a:xfrm>
        </p:spPr>
        <p:txBody>
          <a:bodyPr>
            <a:normAutofit fontScale="92500" lnSpcReduction="20000"/>
          </a:bodyPr>
          <a:lstStyle/>
          <a:p>
            <a:pPr marL="91440" lvl="0" indent="-91440">
              <a:buClr>
                <a:srgbClr val="99CB38"/>
              </a:buClr>
              <a:buFont typeface="Calibri" panose="020F0502020204030204" pitchFamily="34" charset="0"/>
              <a:buChar char=" "/>
            </a:pPr>
            <a:r>
              <a:rPr lang="en-US" dirty="0" smtClean="0"/>
              <a:t>MEANING: </a:t>
            </a:r>
            <a:r>
              <a:rPr lang="en-US" cap="none" spc="0" dirty="0">
                <a:solidFill>
                  <a:prstClr val="black">
                    <a:lumMod val="75000"/>
                    <a:lumOff val="25000"/>
                  </a:prstClr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the study of living organisms</a:t>
            </a:r>
          </a:p>
          <a:p>
            <a:pPr marL="91440" lvl="0" indent="-91440">
              <a:buClr>
                <a:srgbClr val="99CB38"/>
              </a:buClr>
              <a:buFont typeface="Calibri" panose="020F0502020204030204" pitchFamily="34" charset="0"/>
              <a:buChar char=" "/>
            </a:pPr>
            <a:endParaRPr lang="en-US" cap="none" spc="0" dirty="0">
              <a:solidFill>
                <a:prstClr val="black">
                  <a:lumMod val="75000"/>
                  <a:lumOff val="25000"/>
                </a:prstClr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US" sz="2600" dirty="0"/>
          </a:p>
          <a:p>
            <a:pPr marL="91440" lvl="0" indent="-91440">
              <a:buClr>
                <a:srgbClr val="99CB38"/>
              </a:buClr>
              <a:buFont typeface="Calibri" panose="020F0502020204030204" pitchFamily="34" charset="0"/>
              <a:buChar char=" "/>
            </a:pPr>
            <a:endParaRPr lang="en-US" cap="none" spc="0" dirty="0">
              <a:solidFill>
                <a:prstClr val="black">
                  <a:lumMod val="75000"/>
                  <a:lumOff val="25000"/>
                </a:prstClr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91440" lvl="0" indent="-91440">
              <a:buClr>
                <a:srgbClr val="99CB38"/>
              </a:buClr>
              <a:buFont typeface="Calibri" panose="020F0502020204030204" pitchFamily="34" charset="0"/>
              <a:buChar char=" "/>
            </a:pPr>
            <a:endParaRPr lang="en-US" cap="none" spc="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91440" lvl="0" indent="-91440">
              <a:buClr>
                <a:srgbClr val="99CB38"/>
              </a:buClr>
              <a:buFont typeface="Calibri" panose="020F0502020204030204" pitchFamily="34" charset="0"/>
              <a:buChar char=" "/>
            </a:pPr>
            <a:endParaRPr lang="en-US" cap="none" spc="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endParaRPr lang="en-US" cap="none" dirty="0" smtClean="0"/>
          </a:p>
          <a:p>
            <a:endParaRPr lang="en-US" cap="none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5623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452845" y="758952"/>
            <a:ext cx="8244840" cy="3566160"/>
          </a:xfrm>
        </p:spPr>
        <p:txBody>
          <a:bodyPr>
            <a:normAutofit/>
          </a:bodyPr>
          <a:lstStyle/>
          <a:p>
            <a:pPr algn="ctr"/>
            <a:r>
              <a:rPr lang="el-GR" sz="13800" dirty="0" smtClean="0"/>
              <a:t>Υγιεινή</a:t>
            </a:r>
            <a:r>
              <a:rPr lang="en-US" dirty="0" smtClean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80444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426720" y="758952"/>
            <a:ext cx="7940040" cy="3566160"/>
          </a:xfrm>
        </p:spPr>
        <p:txBody>
          <a:bodyPr>
            <a:normAutofit/>
          </a:bodyPr>
          <a:lstStyle/>
          <a:p>
            <a:pPr algn="ctr"/>
            <a:r>
              <a:rPr lang="en-US" sz="13800" dirty="0" smtClean="0"/>
              <a:t>Hygiene</a:t>
            </a:r>
            <a:r>
              <a:rPr lang="el-GR" sz="9600" dirty="0" smtClean="0"/>
              <a:t/>
            </a:r>
            <a:br>
              <a:rPr lang="el-GR" sz="9600" dirty="0" smtClean="0"/>
            </a:br>
            <a:endParaRPr lang="el-GR" sz="24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093573" y="4978229"/>
            <a:ext cx="6858000" cy="384604"/>
          </a:xfrm>
        </p:spPr>
        <p:txBody>
          <a:bodyPr>
            <a:normAutofit fontScale="92500" lnSpcReduction="20000"/>
          </a:bodyPr>
          <a:lstStyle/>
          <a:p>
            <a:pPr marL="91440" lvl="0" indent="-91440">
              <a:buClr>
                <a:srgbClr val="99CB38"/>
              </a:buClr>
              <a:buFont typeface="Calibri" panose="020F0502020204030204" pitchFamily="34" charset="0"/>
              <a:buChar char=" "/>
            </a:pPr>
            <a:r>
              <a:rPr lang="en-US" dirty="0" smtClean="0"/>
              <a:t>MEANING: </a:t>
            </a:r>
            <a:r>
              <a:rPr lang="en-US" cap="none" spc="0" dirty="0">
                <a:solidFill>
                  <a:prstClr val="black">
                    <a:lumMod val="75000"/>
                    <a:lumOff val="25000"/>
                  </a:prstClr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practices that maintain health</a:t>
            </a:r>
          </a:p>
          <a:p>
            <a:pPr marL="91440" lvl="0" indent="-91440">
              <a:buClr>
                <a:srgbClr val="99CB38"/>
              </a:buClr>
              <a:buFont typeface="Calibri" panose="020F0502020204030204" pitchFamily="34" charset="0"/>
              <a:buChar char=" "/>
            </a:pPr>
            <a:endParaRPr lang="en-US" cap="none" spc="0" dirty="0">
              <a:solidFill>
                <a:prstClr val="black">
                  <a:lumMod val="75000"/>
                  <a:lumOff val="25000"/>
                </a:prstClr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US" sz="2600" dirty="0"/>
          </a:p>
          <a:p>
            <a:pPr marL="91440" lvl="0" indent="-91440">
              <a:buClr>
                <a:srgbClr val="99CB38"/>
              </a:buClr>
              <a:buFont typeface="Calibri" panose="020F0502020204030204" pitchFamily="34" charset="0"/>
              <a:buChar char=" "/>
            </a:pPr>
            <a:endParaRPr lang="en-US" cap="none" spc="0" dirty="0">
              <a:solidFill>
                <a:prstClr val="black">
                  <a:lumMod val="75000"/>
                  <a:lumOff val="25000"/>
                </a:prstClr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91440" lvl="0" indent="-91440">
              <a:buClr>
                <a:srgbClr val="99CB38"/>
              </a:buClr>
              <a:buFont typeface="Calibri" panose="020F0502020204030204" pitchFamily="34" charset="0"/>
              <a:buChar char=" "/>
            </a:pPr>
            <a:endParaRPr lang="en-US" cap="none" spc="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91440" lvl="0" indent="-91440">
              <a:buClr>
                <a:srgbClr val="99CB38"/>
              </a:buClr>
              <a:buFont typeface="Calibri" panose="020F0502020204030204" pitchFamily="34" charset="0"/>
              <a:buChar char=" "/>
            </a:pPr>
            <a:endParaRPr lang="en-US" cap="none" spc="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endParaRPr lang="en-US" cap="none" dirty="0" smtClean="0"/>
          </a:p>
          <a:p>
            <a:endParaRPr lang="en-US" cap="none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571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452845" y="758952"/>
            <a:ext cx="8244840" cy="356616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 </a:t>
            </a:r>
            <a:endParaRPr lang="el-GR" dirty="0"/>
          </a:p>
        </p:txBody>
      </p:sp>
      <p:sp>
        <p:nvSpPr>
          <p:cNvPr id="3" name="Ορθογώνιο 2"/>
          <p:cNvSpPr/>
          <p:nvPr/>
        </p:nvSpPr>
        <p:spPr>
          <a:xfrm>
            <a:off x="1384894" y="2191325"/>
            <a:ext cx="6638356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3800" spc="-5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M</a:t>
            </a:r>
            <a:r>
              <a:rPr lang="el-GR" sz="13800" spc="-5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ουσική</a:t>
            </a:r>
            <a:endParaRPr lang="el-GR" sz="13800" spc="-5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57993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426720" y="758952"/>
            <a:ext cx="7940040" cy="3566160"/>
          </a:xfrm>
        </p:spPr>
        <p:txBody>
          <a:bodyPr>
            <a:normAutofit/>
          </a:bodyPr>
          <a:lstStyle/>
          <a:p>
            <a:pPr algn="ctr"/>
            <a:r>
              <a:rPr lang="en-US" sz="13800" dirty="0"/>
              <a:t>Music</a:t>
            </a:r>
            <a:r>
              <a:rPr lang="el-GR" sz="9600" dirty="0" smtClean="0"/>
              <a:t/>
            </a:r>
            <a:br>
              <a:rPr lang="el-GR" sz="9600" dirty="0" smtClean="0"/>
            </a:br>
            <a:endParaRPr lang="el-GR" sz="24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093573" y="4978229"/>
            <a:ext cx="6858000" cy="384604"/>
          </a:xfrm>
        </p:spPr>
        <p:txBody>
          <a:bodyPr>
            <a:normAutofit fontScale="85000" lnSpcReduction="10000"/>
          </a:bodyPr>
          <a:lstStyle/>
          <a:p>
            <a:pPr marL="91440" lvl="0" indent="-91440">
              <a:buClr>
                <a:srgbClr val="99CB38"/>
              </a:buClr>
              <a:buFont typeface="Calibri" panose="020F0502020204030204" pitchFamily="34" charset="0"/>
              <a:buChar char=" "/>
            </a:pPr>
            <a:r>
              <a:rPr lang="en-US" dirty="0" smtClean="0"/>
              <a:t>MEANING: </a:t>
            </a:r>
            <a:r>
              <a:rPr lang="en-US" cap="none" spc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t</a:t>
            </a:r>
            <a:r>
              <a:rPr lang="en-US" cap="none" spc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he </a:t>
            </a:r>
            <a:r>
              <a:rPr lang="en-US" cap="none" spc="0" dirty="0">
                <a:solidFill>
                  <a:prstClr val="black">
                    <a:lumMod val="75000"/>
                    <a:lumOff val="25000"/>
                  </a:prstClr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art of combining sounds to please the ear</a:t>
            </a:r>
          </a:p>
          <a:p>
            <a:pPr marL="91440" lvl="0" indent="-91440">
              <a:buClr>
                <a:srgbClr val="99CB38"/>
              </a:buClr>
              <a:buFont typeface="Calibri" panose="020F0502020204030204" pitchFamily="34" charset="0"/>
              <a:buChar char=" "/>
            </a:pPr>
            <a:endParaRPr lang="en-US" cap="none" spc="0" dirty="0">
              <a:solidFill>
                <a:prstClr val="black">
                  <a:lumMod val="75000"/>
                  <a:lumOff val="25000"/>
                </a:prstClr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US" sz="2600" dirty="0"/>
          </a:p>
          <a:p>
            <a:pPr marL="91440" lvl="0" indent="-91440">
              <a:buClr>
                <a:srgbClr val="99CB38"/>
              </a:buClr>
              <a:buFont typeface="Calibri" panose="020F0502020204030204" pitchFamily="34" charset="0"/>
              <a:buChar char=" "/>
            </a:pPr>
            <a:endParaRPr lang="en-US" cap="none" spc="0" dirty="0">
              <a:solidFill>
                <a:prstClr val="black">
                  <a:lumMod val="75000"/>
                  <a:lumOff val="25000"/>
                </a:prstClr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91440" lvl="0" indent="-91440">
              <a:buClr>
                <a:srgbClr val="99CB38"/>
              </a:buClr>
              <a:buFont typeface="Calibri" panose="020F0502020204030204" pitchFamily="34" charset="0"/>
              <a:buChar char=" "/>
            </a:pPr>
            <a:endParaRPr lang="en-US" cap="none" spc="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91440" lvl="0" indent="-91440">
              <a:buClr>
                <a:srgbClr val="99CB38"/>
              </a:buClr>
              <a:buFont typeface="Calibri" panose="020F0502020204030204" pitchFamily="34" charset="0"/>
              <a:buChar char=" "/>
            </a:pPr>
            <a:endParaRPr lang="en-US" cap="none" spc="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endParaRPr lang="en-US" cap="none" dirty="0" smtClean="0"/>
          </a:p>
          <a:p>
            <a:endParaRPr lang="en-US" cap="none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6491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452845" y="758952"/>
            <a:ext cx="8244840" cy="3566160"/>
          </a:xfrm>
        </p:spPr>
        <p:txBody>
          <a:bodyPr>
            <a:normAutofit/>
          </a:bodyPr>
          <a:lstStyle/>
          <a:p>
            <a:pPr algn="ctr"/>
            <a:r>
              <a:rPr lang="el-GR" sz="13800" dirty="0" smtClean="0"/>
              <a:t>Χάος</a:t>
            </a:r>
            <a:r>
              <a:rPr lang="en-US" dirty="0" smtClean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03137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426720" y="758952"/>
            <a:ext cx="7940040" cy="3566160"/>
          </a:xfrm>
        </p:spPr>
        <p:txBody>
          <a:bodyPr>
            <a:normAutofit/>
          </a:bodyPr>
          <a:lstStyle/>
          <a:p>
            <a:pPr algn="ctr"/>
            <a:r>
              <a:rPr lang="en-US" sz="13800" dirty="0" smtClean="0"/>
              <a:t>Chaos</a:t>
            </a:r>
            <a:r>
              <a:rPr lang="el-GR" sz="9600" dirty="0" smtClean="0"/>
              <a:t/>
            </a:r>
            <a:br>
              <a:rPr lang="el-GR" sz="9600" dirty="0" smtClean="0"/>
            </a:br>
            <a:endParaRPr lang="el-GR" sz="24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093573" y="4978229"/>
            <a:ext cx="6858000" cy="384604"/>
          </a:xfrm>
        </p:spPr>
        <p:txBody>
          <a:bodyPr>
            <a:normAutofit fontScale="85000" lnSpcReduction="20000"/>
          </a:bodyPr>
          <a:lstStyle/>
          <a:p>
            <a:pPr marL="91440" lvl="0" indent="-91440">
              <a:buClr>
                <a:srgbClr val="99CB38"/>
              </a:buClr>
              <a:buFont typeface="Calibri" panose="020F0502020204030204" pitchFamily="34" charset="0"/>
              <a:buChar char=" "/>
            </a:pPr>
            <a:r>
              <a:rPr lang="en-US" dirty="0" smtClean="0"/>
              <a:t>MEANING: </a:t>
            </a:r>
            <a:r>
              <a:rPr lang="en-US" sz="2600" cap="none" spc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complete </a:t>
            </a:r>
            <a:r>
              <a:rPr lang="en-US" sz="2600" cap="none" spc="0" dirty="0">
                <a:solidFill>
                  <a:prstClr val="black">
                    <a:lumMod val="75000"/>
                    <a:lumOff val="25000"/>
                  </a:prstClr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disorder and confusion</a:t>
            </a:r>
          </a:p>
          <a:p>
            <a:pPr marL="91440" lvl="0" indent="-91440">
              <a:buClr>
                <a:srgbClr val="99CB38"/>
              </a:buClr>
              <a:buFont typeface="Calibri" panose="020F0502020204030204" pitchFamily="34" charset="0"/>
              <a:buChar char=" "/>
            </a:pPr>
            <a:endParaRPr lang="en-US" cap="none" spc="0" dirty="0">
              <a:solidFill>
                <a:prstClr val="black">
                  <a:lumMod val="75000"/>
                  <a:lumOff val="25000"/>
                </a:prstClr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US" sz="2600" dirty="0"/>
          </a:p>
          <a:p>
            <a:pPr marL="91440" lvl="0" indent="-91440">
              <a:buClr>
                <a:srgbClr val="99CB38"/>
              </a:buClr>
              <a:buFont typeface="Calibri" panose="020F0502020204030204" pitchFamily="34" charset="0"/>
              <a:buChar char=" "/>
            </a:pPr>
            <a:endParaRPr lang="en-US" cap="none" spc="0" dirty="0">
              <a:solidFill>
                <a:prstClr val="black">
                  <a:lumMod val="75000"/>
                  <a:lumOff val="25000"/>
                </a:prstClr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91440" lvl="0" indent="-91440">
              <a:buClr>
                <a:srgbClr val="99CB38"/>
              </a:buClr>
              <a:buFont typeface="Calibri" panose="020F0502020204030204" pitchFamily="34" charset="0"/>
              <a:buChar char=" "/>
            </a:pPr>
            <a:endParaRPr lang="en-US" cap="none" spc="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91440" lvl="0" indent="-91440">
              <a:buClr>
                <a:srgbClr val="99CB38"/>
              </a:buClr>
              <a:buFont typeface="Calibri" panose="020F0502020204030204" pitchFamily="34" charset="0"/>
              <a:buChar char=" "/>
            </a:pPr>
            <a:endParaRPr lang="en-US" cap="none" spc="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endParaRPr lang="en-US" cap="none" dirty="0" smtClean="0"/>
          </a:p>
          <a:p>
            <a:endParaRPr lang="en-US" cap="none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648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sz="13800" dirty="0"/>
              <a:t>Therapy</a:t>
            </a:r>
            <a:r>
              <a:rPr lang="en-US" dirty="0" smtClean="0"/>
              <a:t> 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093573" y="4978229"/>
            <a:ext cx="6858000" cy="384604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MEANING: </a:t>
            </a:r>
            <a:r>
              <a:rPr lang="en-US" cap="none" dirty="0" smtClean="0"/>
              <a:t>treatment intended to relieve or heal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330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452845" y="758952"/>
            <a:ext cx="8244840" cy="3566160"/>
          </a:xfrm>
        </p:spPr>
        <p:txBody>
          <a:bodyPr>
            <a:normAutofit/>
          </a:bodyPr>
          <a:lstStyle/>
          <a:p>
            <a:pPr algn="ctr"/>
            <a:r>
              <a:rPr lang="el-GR" sz="13800" dirty="0" smtClean="0"/>
              <a:t>Νοσταλγία</a:t>
            </a:r>
            <a:r>
              <a:rPr lang="en-US" dirty="0" smtClean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14515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426720" y="758952"/>
            <a:ext cx="7940040" cy="3566160"/>
          </a:xfrm>
        </p:spPr>
        <p:txBody>
          <a:bodyPr>
            <a:normAutofit/>
          </a:bodyPr>
          <a:lstStyle/>
          <a:p>
            <a:pPr algn="ctr"/>
            <a:r>
              <a:rPr lang="en-US" sz="13800" dirty="0" smtClean="0"/>
              <a:t>Nostalgia</a:t>
            </a:r>
            <a:r>
              <a:rPr lang="en-US" sz="9600" dirty="0" smtClean="0"/>
              <a:t> </a:t>
            </a:r>
            <a:r>
              <a:rPr lang="el-GR" sz="9600" dirty="0" smtClean="0"/>
              <a:t/>
            </a:r>
            <a:br>
              <a:rPr lang="el-GR" sz="9600" dirty="0" smtClean="0"/>
            </a:br>
            <a:endParaRPr lang="el-GR" sz="24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093573" y="4978229"/>
            <a:ext cx="6858000" cy="384604"/>
          </a:xfrm>
        </p:spPr>
        <p:txBody>
          <a:bodyPr>
            <a:normAutofit fontScale="92500" lnSpcReduction="20000"/>
          </a:bodyPr>
          <a:lstStyle/>
          <a:p>
            <a:pPr marL="91440" lvl="0" indent="-91440">
              <a:buClr>
                <a:srgbClr val="99CB38"/>
              </a:buClr>
              <a:buFont typeface="Calibri" panose="020F0502020204030204" pitchFamily="34" charset="0"/>
              <a:buChar char=" "/>
            </a:pPr>
            <a:r>
              <a:rPr lang="en-US" dirty="0" smtClean="0"/>
              <a:t>MEANING: </a:t>
            </a:r>
            <a:r>
              <a:rPr lang="en-US" sz="2500" cap="none" spc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 </a:t>
            </a:r>
            <a:r>
              <a:rPr lang="en-US" sz="2500" cap="none" spc="0" dirty="0">
                <a:solidFill>
                  <a:prstClr val="black">
                    <a:lumMod val="75000"/>
                    <a:lumOff val="25000"/>
                  </a:prstClr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sentimental longing for the past</a:t>
            </a:r>
          </a:p>
          <a:p>
            <a:endParaRPr lang="en-US" sz="2600" dirty="0"/>
          </a:p>
          <a:p>
            <a:pPr marL="91440" lvl="0" indent="-91440">
              <a:buClr>
                <a:srgbClr val="99CB38"/>
              </a:buClr>
              <a:buFont typeface="Calibri" panose="020F0502020204030204" pitchFamily="34" charset="0"/>
              <a:buChar char=" "/>
            </a:pPr>
            <a:endParaRPr lang="en-US" cap="none" spc="0" dirty="0">
              <a:solidFill>
                <a:prstClr val="black">
                  <a:lumMod val="75000"/>
                  <a:lumOff val="25000"/>
                </a:prstClr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91440" lvl="0" indent="-91440">
              <a:buClr>
                <a:srgbClr val="99CB38"/>
              </a:buClr>
              <a:buFont typeface="Calibri" panose="020F0502020204030204" pitchFamily="34" charset="0"/>
              <a:buChar char=" "/>
            </a:pPr>
            <a:endParaRPr lang="en-US" cap="none" spc="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91440" lvl="0" indent="-91440">
              <a:buClr>
                <a:srgbClr val="99CB38"/>
              </a:buClr>
              <a:buFont typeface="Calibri" panose="020F0502020204030204" pitchFamily="34" charset="0"/>
              <a:buChar char=" "/>
            </a:pPr>
            <a:endParaRPr lang="en-US" cap="none" spc="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endParaRPr lang="en-US" cap="none" dirty="0" smtClean="0"/>
          </a:p>
          <a:p>
            <a:endParaRPr lang="en-US" cap="none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836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l-GR" sz="13800" dirty="0"/>
              <a:t>Ψυχή</a:t>
            </a:r>
            <a:r>
              <a:rPr lang="en-US" dirty="0" smtClean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21000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sz="13800" dirty="0"/>
              <a:t>Psyche</a:t>
            </a:r>
            <a:r>
              <a:rPr lang="en-US" dirty="0" smtClean="0"/>
              <a:t> 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093573" y="4978229"/>
            <a:ext cx="6858000" cy="384604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MEANING: </a:t>
            </a:r>
            <a:r>
              <a:rPr lang="en-US" cap="none" dirty="0" smtClean="0"/>
              <a:t>the human mind or soul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3512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l-GR" sz="13800" dirty="0"/>
              <a:t>Αρμονία</a:t>
            </a:r>
            <a:r>
              <a:rPr lang="en-US" dirty="0" smtClean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48319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13800" dirty="0" smtClean="0"/>
              <a:t>Harmony</a:t>
            </a:r>
            <a:r>
              <a:rPr lang="el-GR" sz="9600" dirty="0" smtClean="0"/>
              <a:t/>
            </a:r>
            <a:br>
              <a:rPr lang="el-GR" sz="9600" dirty="0" smtClean="0"/>
            </a:br>
            <a:endParaRPr lang="el-GR" sz="24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093573" y="4978229"/>
            <a:ext cx="6858000" cy="384604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MEANING: </a:t>
            </a:r>
            <a:r>
              <a:rPr lang="en-US" cap="none" dirty="0" smtClean="0"/>
              <a:t>a pleasing balance of elements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6034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Ανασκόπηση">
  <a:themeElements>
    <a:clrScheme name="Ανασκόπηση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Ανασκόπηση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Ανασκόπηση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71</TotalTime>
  <Words>255</Words>
  <Application>Microsoft Office PowerPoint</Application>
  <PresentationFormat>Προβολή στην οθόνη (4:3)</PresentationFormat>
  <Paragraphs>161</Paragraphs>
  <Slides>51</Slides>
  <Notes>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51</vt:i4>
      </vt:variant>
    </vt:vector>
  </HeadingPairs>
  <TitlesOfParts>
    <vt:vector size="54" baseType="lpstr">
      <vt:lpstr>Calibri</vt:lpstr>
      <vt:lpstr>Calibri Light</vt:lpstr>
      <vt:lpstr>Ανασκόπηση</vt:lpstr>
      <vt:lpstr>Greek-Origin Words  Related to Well-being</vt:lpstr>
      <vt:lpstr>Eυφορία </vt:lpstr>
      <vt:lpstr>Euphoria </vt:lpstr>
      <vt:lpstr>Θεραπεία </vt:lpstr>
      <vt:lpstr>Therapy </vt:lpstr>
      <vt:lpstr>Ψυχή </vt:lpstr>
      <vt:lpstr>Psyche </vt:lpstr>
      <vt:lpstr>Αρμονία </vt:lpstr>
      <vt:lpstr>Harmony </vt:lpstr>
      <vt:lpstr>Ενέργεια </vt:lpstr>
      <vt:lpstr>Energy </vt:lpstr>
      <vt:lpstr>Ιδέα </vt:lpstr>
      <vt:lpstr>Idea </vt:lpstr>
      <vt:lpstr>Γυμνάσιο </vt:lpstr>
      <vt:lpstr>Gymnasium (Gym) </vt:lpstr>
      <vt:lpstr>Αθλητής </vt:lpstr>
      <vt:lpstr>Athlete </vt:lpstr>
      <vt:lpstr>Φιλοσοφία </vt:lpstr>
      <vt:lpstr>Philosophy </vt:lpstr>
      <vt:lpstr>Οικοσύστημα </vt:lpstr>
      <vt:lpstr>Ecosystem </vt:lpstr>
      <vt:lpstr>Δίαιτα </vt:lpstr>
      <vt:lpstr>Diet </vt:lpstr>
      <vt:lpstr>Χρόνος </vt:lpstr>
      <vt:lpstr>Chronos </vt:lpstr>
      <vt:lpstr>Ήθος </vt:lpstr>
      <vt:lpstr>Ethics </vt:lpstr>
      <vt:lpstr>Κόσμος </vt:lpstr>
      <vt:lpstr>Cosmos </vt:lpstr>
      <vt:lpstr>Ρυθμός </vt:lpstr>
      <vt:lpstr>Rhythm </vt:lpstr>
      <vt:lpstr>Ψυχίατρος </vt:lpstr>
      <vt:lpstr>Psychiatry </vt:lpstr>
      <vt:lpstr>Αισθητική </vt:lpstr>
      <vt:lpstr>Aesthetic </vt:lpstr>
      <vt:lpstr>Τραύμα </vt:lpstr>
      <vt:lpstr>Trauma </vt:lpstr>
      <vt:lpstr>Συμπάθεια </vt:lpstr>
      <vt:lpstr>Sympathy </vt:lpstr>
      <vt:lpstr>Ενσυναίσθηση </vt:lpstr>
      <vt:lpstr>Εmpathy </vt:lpstr>
      <vt:lpstr>Βιολογία </vt:lpstr>
      <vt:lpstr>Biology </vt:lpstr>
      <vt:lpstr>Υγιεινή </vt:lpstr>
      <vt:lpstr>Hygiene </vt:lpstr>
      <vt:lpstr> </vt:lpstr>
      <vt:lpstr>Music </vt:lpstr>
      <vt:lpstr>Χάος </vt:lpstr>
      <vt:lpstr>Chaos </vt:lpstr>
      <vt:lpstr>Νοσταλγία </vt:lpstr>
      <vt:lpstr>Nostalgia 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Greek-Origin Words  Related to Well-being</dc:title>
  <dc:subject/>
  <dc:creator>ΧΡΥΣΟΣΤΟΜΟΣ ΛΑΖΑΡΙΔΗΣ</dc:creator>
  <cp:keywords/>
  <dc:description>generated using python-pptx</dc:description>
  <cp:lastModifiedBy>ΧΡΥΣΟΣΤΟΜΟΣ ΛΑΖΑΡΙΔΗΣ</cp:lastModifiedBy>
  <cp:revision>11</cp:revision>
  <dcterms:created xsi:type="dcterms:W3CDTF">2013-01-27T09:14:16Z</dcterms:created>
  <dcterms:modified xsi:type="dcterms:W3CDTF">2025-12-09T16:59:53Z</dcterms:modified>
  <cp:category/>
</cp:coreProperties>
</file>